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7"/>
  </p:notesMasterIdLst>
  <p:handoutMasterIdLst>
    <p:handoutMasterId r:id="rId108"/>
  </p:handoutMasterIdLst>
  <p:sldIdLst>
    <p:sldId id="5074" r:id="rId2"/>
    <p:sldId id="4912" r:id="rId3"/>
    <p:sldId id="4913" r:id="rId4"/>
    <p:sldId id="4914" r:id="rId5"/>
    <p:sldId id="4915" r:id="rId6"/>
    <p:sldId id="4918" r:id="rId7"/>
    <p:sldId id="4814" r:id="rId8"/>
    <p:sldId id="4552" r:id="rId9"/>
    <p:sldId id="4714" r:id="rId10"/>
    <p:sldId id="4715" r:id="rId11"/>
    <p:sldId id="4716" r:id="rId12"/>
    <p:sldId id="4555" r:id="rId13"/>
    <p:sldId id="4558" r:id="rId14"/>
    <p:sldId id="4556" r:id="rId15"/>
    <p:sldId id="4559" r:id="rId16"/>
    <p:sldId id="4628" r:id="rId17"/>
    <p:sldId id="4670" r:id="rId18"/>
    <p:sldId id="4627" r:id="rId19"/>
    <p:sldId id="4560" r:id="rId20"/>
    <p:sldId id="4673" r:id="rId21"/>
    <p:sldId id="4561" r:id="rId22"/>
    <p:sldId id="4562" r:id="rId23"/>
    <p:sldId id="4563" r:id="rId24"/>
    <p:sldId id="4564" r:id="rId25"/>
    <p:sldId id="4565" r:id="rId26"/>
    <p:sldId id="4568" r:id="rId27"/>
    <p:sldId id="4569" r:id="rId28"/>
    <p:sldId id="4570" r:id="rId29"/>
    <p:sldId id="4571" r:id="rId30"/>
    <p:sldId id="4575" r:id="rId31"/>
    <p:sldId id="4595" r:id="rId32"/>
    <p:sldId id="4596" r:id="rId33"/>
    <p:sldId id="4597" r:id="rId34"/>
    <p:sldId id="4572" r:id="rId35"/>
    <p:sldId id="4573" r:id="rId36"/>
    <p:sldId id="4574" r:id="rId37"/>
    <p:sldId id="4576" r:id="rId38"/>
    <p:sldId id="4577" r:id="rId39"/>
    <p:sldId id="4579" r:id="rId40"/>
    <p:sldId id="4581" r:id="rId41"/>
    <p:sldId id="4583" r:id="rId42"/>
    <p:sldId id="4585" r:id="rId43"/>
    <p:sldId id="4598" r:id="rId44"/>
    <p:sldId id="4599" r:id="rId45"/>
    <p:sldId id="4600" r:id="rId46"/>
    <p:sldId id="4601" r:id="rId47"/>
    <p:sldId id="4602" r:id="rId48"/>
    <p:sldId id="4603" r:id="rId49"/>
    <p:sldId id="4604" r:id="rId50"/>
    <p:sldId id="4605" r:id="rId51"/>
    <p:sldId id="4606" r:id="rId52"/>
    <p:sldId id="4607" r:id="rId53"/>
    <p:sldId id="4608" r:id="rId54"/>
    <p:sldId id="4609" r:id="rId55"/>
    <p:sldId id="4587" r:id="rId56"/>
    <p:sldId id="4593" r:id="rId57"/>
    <p:sldId id="4594" r:id="rId58"/>
    <p:sldId id="4769" r:id="rId59"/>
    <p:sldId id="4770" r:id="rId60"/>
    <p:sldId id="4771" r:id="rId61"/>
    <p:sldId id="4772" r:id="rId62"/>
    <p:sldId id="4773" r:id="rId63"/>
    <p:sldId id="4774" r:id="rId64"/>
    <p:sldId id="4775" r:id="rId65"/>
    <p:sldId id="4776" r:id="rId66"/>
    <p:sldId id="4777" r:id="rId67"/>
    <p:sldId id="4778" r:id="rId68"/>
    <p:sldId id="4779" r:id="rId69"/>
    <p:sldId id="4780" r:id="rId70"/>
    <p:sldId id="4781" r:id="rId71"/>
    <p:sldId id="4782" r:id="rId72"/>
    <p:sldId id="4783" r:id="rId73"/>
    <p:sldId id="5018" r:id="rId74"/>
    <p:sldId id="5019" r:id="rId75"/>
    <p:sldId id="4784" r:id="rId76"/>
    <p:sldId id="4787" r:id="rId77"/>
    <p:sldId id="4788" r:id="rId78"/>
    <p:sldId id="4789" r:id="rId79"/>
    <p:sldId id="4790" r:id="rId80"/>
    <p:sldId id="4791" r:id="rId81"/>
    <p:sldId id="4792" r:id="rId82"/>
    <p:sldId id="4793" r:id="rId83"/>
    <p:sldId id="4794" r:id="rId84"/>
    <p:sldId id="4795" r:id="rId85"/>
    <p:sldId id="4796" r:id="rId86"/>
    <p:sldId id="4797" r:id="rId87"/>
    <p:sldId id="4798" r:id="rId88"/>
    <p:sldId id="4799" r:id="rId89"/>
    <p:sldId id="4800" r:id="rId90"/>
    <p:sldId id="4801" r:id="rId91"/>
    <p:sldId id="4802" r:id="rId92"/>
    <p:sldId id="4803" r:id="rId93"/>
    <p:sldId id="4804" r:id="rId94"/>
    <p:sldId id="4805" r:id="rId95"/>
    <p:sldId id="4806" r:id="rId96"/>
    <p:sldId id="4807" r:id="rId97"/>
    <p:sldId id="4922" r:id="rId98"/>
    <p:sldId id="5053" r:id="rId99"/>
    <p:sldId id="5052" r:id="rId100"/>
    <p:sldId id="4811" r:id="rId101"/>
    <p:sldId id="5055" r:id="rId102"/>
    <p:sldId id="5070" r:id="rId103"/>
    <p:sldId id="4919" r:id="rId104"/>
    <p:sldId id="4921" r:id="rId105"/>
    <p:sldId id="4920" r:id="rId106"/>
  </p:sldIdLst>
  <p:sldSz cx="9144000" cy="5143500" type="screen16x9"/>
  <p:notesSz cx="6805613" cy="9939338"/>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342900" indent="1143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6858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028700" indent="3429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371600" indent="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15">
          <p15:clr>
            <a:srgbClr val="A4A3A4"/>
          </p15:clr>
        </p15:guide>
        <p15:guide id="2" pos="5520">
          <p15:clr>
            <a:srgbClr val="A4A3A4"/>
          </p15:clr>
        </p15:guide>
        <p15:guide id="3" pos="194">
          <p15:clr>
            <a:srgbClr val="A4A3A4"/>
          </p15:clr>
        </p15:guide>
        <p15:guide id="4" pos="278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 id="7" name="刘菲" initials="刘" lastIdx="1" clrIdx="0"/>
  <p:cmAuthor id="1" name="MC SYSTEM" initials="M" lastIdx="1" clrIdx="0"/>
  <p:cmAuthor id="2" name="lenovo" initials="l" lastIdx="1" clrIdx="0"/>
  <p:cmAuthor id="9" name="Xuxin" initials="X" lastIdx="34" clrIdx="8"/>
  <p:cmAuthor id="3" name="xxx" initials="x" lastIdx="1" clrIdx="0"/>
  <p:cmAuthor id="10" name="y's'g" initials="y" lastIdx="1" clrIdx="9"/>
  <p:cmAuthor id="4" name="作者" initials="A" lastIdx="0" clrIdx="1"/>
  <p:cmAuthor id="5" name="HJH" initials="H" lastIdx="1" clrIdx="3"/>
  <p:cmAuthor id="6" name="王予" initials="D"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00FF"/>
    <a:srgbClr val="BDDAF7"/>
    <a:srgbClr val="000000"/>
    <a:srgbClr val="FFFFFF"/>
    <a:srgbClr val="FFFF00"/>
    <a:srgbClr val="00FF00"/>
    <a:srgbClr val="00FFFF"/>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79" autoAdjust="0"/>
  </p:normalViewPr>
  <p:slideViewPr>
    <p:cSldViewPr snapToGrid="0" showGuides="1">
      <p:cViewPr varScale="1">
        <p:scale>
          <a:sx n="109" d="100"/>
          <a:sy n="109" d="100"/>
        </p:scale>
        <p:origin x="667" y="48"/>
      </p:cViewPr>
      <p:guideLst>
        <p:guide orient="horz" pos="1715"/>
        <p:guide pos="5520"/>
        <p:guide pos="194"/>
        <p:guide pos="2783"/>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907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lenovo\Desktop\20170720094449853.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7099518810149"/>
          <c:y val="0.22444845435987301"/>
          <c:w val="0.78439348206474202"/>
          <c:h val="0.724150991542724"/>
        </c:manualLayout>
      </c:layout>
      <c:scatterChart>
        <c:scatterStyle val="smoothMarker"/>
        <c:varyColors val="0"/>
        <c:ser>
          <c:idx val="0"/>
          <c:order val="0"/>
          <c:tx>
            <c:strRef>
              <c:f>Sheet3!$S$57</c:f>
              <c:strCache>
                <c:ptCount val="1"/>
                <c:pt idx="0">
                  <c:v>临界携液流速</c:v>
                </c:pt>
              </c:strCache>
            </c:strRef>
          </c:tx>
          <c:spPr>
            <a:ln w="19050" cap="rnd" cmpd="sng" algn="ctr">
              <a:solidFill>
                <a:srgbClr val="0000FF"/>
              </a:solidFill>
              <a:prstDash val="solid"/>
              <a:round/>
            </a:ln>
          </c:spPr>
          <c:marker>
            <c:spPr>
              <a:ln w="9525" cap="flat" cmpd="sng" algn="ctr">
                <a:solidFill>
                  <a:srgbClr val="0000FF"/>
                </a:solidFill>
                <a:prstDash val="solid"/>
                <a:round/>
              </a:ln>
            </c:spPr>
          </c:marker>
          <c:xVal>
            <c:numRef>
              <c:f>Sheet3!$S$59:$S$65</c:f>
              <c:numCache>
                <c:formatCode>0.0000_ </c:formatCode>
                <c:ptCount val="7"/>
                <c:pt idx="0">
                  <c:v>1.8586746106151</c:v>
                </c:pt>
                <c:pt idx="1">
                  <c:v>1.6887294815715801</c:v>
                </c:pt>
                <c:pt idx="2">
                  <c:v>1.56521305572439</c:v>
                </c:pt>
                <c:pt idx="3">
                  <c:v>1.4706477588834099</c:v>
                </c:pt>
                <c:pt idx="4">
                  <c:v>1.3955234751749701</c:v>
                </c:pt>
                <c:pt idx="5">
                  <c:v>0.632706774814904</c:v>
                </c:pt>
                <c:pt idx="6">
                  <c:v>0.62496425670496503</c:v>
                </c:pt>
              </c:numCache>
            </c:numRef>
          </c:xVal>
          <c:yVal>
            <c:numRef>
              <c:f>Sheet3!$P$59:$P$65</c:f>
              <c:numCache>
                <c:formatCode>General</c:formatCode>
                <c:ptCount val="7"/>
                <c:pt idx="0">
                  <c:v>0</c:v>
                </c:pt>
                <c:pt idx="1">
                  <c:v>500</c:v>
                </c:pt>
                <c:pt idx="2">
                  <c:v>1000</c:v>
                </c:pt>
                <c:pt idx="3">
                  <c:v>1500</c:v>
                </c:pt>
                <c:pt idx="4">
                  <c:v>2000</c:v>
                </c:pt>
                <c:pt idx="5">
                  <c:v>2500</c:v>
                </c:pt>
                <c:pt idx="6">
                  <c:v>3000</c:v>
                </c:pt>
              </c:numCache>
            </c:numRef>
          </c:yVal>
          <c:smooth val="0"/>
          <c:extLst>
            <c:ext xmlns:c16="http://schemas.microsoft.com/office/drawing/2014/chart" uri="{C3380CC4-5D6E-409C-BE32-E72D297353CC}">
              <c16:uniqueId val="{00000000-BC67-4ABB-A850-7FB0591C88F7}"/>
            </c:ext>
          </c:extLst>
        </c:ser>
        <c:ser>
          <c:idx val="1"/>
          <c:order val="1"/>
          <c:tx>
            <c:strRef>
              <c:f>Sheet3!$T$57</c:f>
              <c:strCache>
                <c:ptCount val="1"/>
                <c:pt idx="0">
                  <c:v>临界携液流量</c:v>
                </c:pt>
              </c:strCache>
            </c:strRef>
          </c:tx>
          <c:spPr>
            <a:ln w="19050" cap="rnd" cmpd="sng" algn="ctr">
              <a:solidFill>
                <a:srgbClr val="FF0000"/>
              </a:solidFill>
              <a:prstDash val="solid"/>
              <a:round/>
            </a:ln>
          </c:spPr>
          <c:marker>
            <c:spPr>
              <a:ln w="9525" cap="flat" cmpd="sng" algn="ctr">
                <a:solidFill>
                  <a:srgbClr val="FF0000"/>
                </a:solidFill>
                <a:prstDash val="solid"/>
                <a:round/>
              </a:ln>
            </c:spPr>
          </c:marker>
          <c:xVal>
            <c:numRef>
              <c:f>Sheet3!$T$59:$T$65</c:f>
              <c:numCache>
                <c:formatCode>0.0000_ </c:formatCode>
                <c:ptCount val="7"/>
                <c:pt idx="0">
                  <c:v>1.1076400047308901</c:v>
                </c:pt>
                <c:pt idx="1">
                  <c:v>1.2171130307890601</c:v>
                </c:pt>
                <c:pt idx="2">
                  <c:v>1.3111401938930101</c:v>
                </c:pt>
                <c:pt idx="3">
                  <c:v>1.3934275753048</c:v>
                </c:pt>
                <c:pt idx="4">
                  <c:v>1.4664321456209399</c:v>
                </c:pt>
                <c:pt idx="5">
                  <c:v>3.06731498594714</c:v>
                </c:pt>
                <c:pt idx="6">
                  <c:v>3.1001569654182402</c:v>
                </c:pt>
              </c:numCache>
            </c:numRef>
          </c:xVal>
          <c:yVal>
            <c:numRef>
              <c:f>Sheet3!$P$59:$P$65</c:f>
              <c:numCache>
                <c:formatCode>General</c:formatCode>
                <c:ptCount val="7"/>
                <c:pt idx="0">
                  <c:v>0</c:v>
                </c:pt>
                <c:pt idx="1">
                  <c:v>500</c:v>
                </c:pt>
                <c:pt idx="2">
                  <c:v>1000</c:v>
                </c:pt>
                <c:pt idx="3">
                  <c:v>1500</c:v>
                </c:pt>
                <c:pt idx="4">
                  <c:v>2000</c:v>
                </c:pt>
                <c:pt idx="5">
                  <c:v>2500</c:v>
                </c:pt>
                <c:pt idx="6">
                  <c:v>3000</c:v>
                </c:pt>
              </c:numCache>
            </c:numRef>
          </c:yVal>
          <c:smooth val="0"/>
          <c:extLst>
            <c:ext xmlns:c16="http://schemas.microsoft.com/office/drawing/2014/chart" uri="{C3380CC4-5D6E-409C-BE32-E72D297353CC}">
              <c16:uniqueId val="{00000001-BC67-4ABB-A850-7FB0591C88F7}"/>
            </c:ext>
          </c:extLst>
        </c:ser>
        <c:dLbls>
          <c:showLegendKey val="0"/>
          <c:showVal val="0"/>
          <c:showCatName val="0"/>
          <c:showSerName val="0"/>
          <c:showPercent val="0"/>
          <c:showBubbleSize val="0"/>
        </c:dLbls>
        <c:axId val="197735168"/>
        <c:axId val="197737088"/>
      </c:scatterChart>
      <c:valAx>
        <c:axId val="197735168"/>
        <c:scaling>
          <c:orientation val="minMax"/>
        </c:scaling>
        <c:delete val="0"/>
        <c:axPos val="t"/>
        <c:title>
          <c:tx>
            <c:rich>
              <a:bodyPr rot="0" spcFirstLastPara="0" vertOverflow="ellipsis" vert="horz" wrap="square" anchor="ctr" anchorCtr="1"/>
              <a:lstStyle/>
              <a:p>
                <a:pPr>
                  <a:defRPr lang="zh-CN" sz="1000" b="1" i="0" u="none" strike="noStrike" kern="1200" baseline="0">
                    <a:solidFill>
                      <a:schemeClr val="tx1"/>
                    </a:solidFill>
                    <a:latin typeface="微软雅黑" panose="020B0503020204020204" charset="-122"/>
                    <a:ea typeface="微软雅黑" panose="020B0503020204020204" charset="-122"/>
                    <a:cs typeface="Times New Roman" panose="02020603050405020304" pitchFamily="18" charset="0"/>
                  </a:defRPr>
                </a:pPr>
                <a:r>
                  <a:rPr lang="zh-CN"/>
                  <a:t>临界携液流速，</a:t>
                </a:r>
                <a:r>
                  <a:rPr lang="en-US"/>
                  <a:t>m/s      </a:t>
                </a:r>
                <a:r>
                  <a:rPr lang="zh-CN"/>
                  <a:t>临界携液流量，</a:t>
                </a:r>
                <a:r>
                  <a:rPr lang="en-US"/>
                  <a:t>m3/d</a:t>
                </a:r>
                <a:endParaRPr lang="zh-CN"/>
              </a:p>
            </c:rich>
          </c:tx>
          <c:overlay val="0"/>
        </c:title>
        <c:numFmt formatCode="0.00_ " sourceLinked="0"/>
        <c:majorTickMark val="out"/>
        <c:minorTickMark val="none"/>
        <c:tickLblPos val="nextTo"/>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charset="-122"/>
                <a:ea typeface="微软雅黑" panose="020B0503020204020204" charset="-122"/>
                <a:cs typeface="Times New Roman" panose="02020603050405020304" pitchFamily="18" charset="0"/>
              </a:defRPr>
            </a:pPr>
            <a:endParaRPr lang="zh-CN"/>
          </a:p>
        </c:txPr>
        <c:crossAx val="197737088"/>
        <c:crosses val="autoZero"/>
        <c:crossBetween val="midCat"/>
      </c:valAx>
      <c:valAx>
        <c:axId val="197737088"/>
        <c:scaling>
          <c:orientation val="maxMin"/>
        </c:scaling>
        <c:delete val="0"/>
        <c:axPos val="l"/>
        <c:title>
          <c:tx>
            <c:rich>
              <a:bodyPr rot="-5400000" spcFirstLastPara="0" vertOverflow="ellipsis" vert="horz" wrap="square" anchor="ctr" anchorCtr="1"/>
              <a:lstStyle/>
              <a:p>
                <a:pPr>
                  <a:defRPr lang="zh-CN" sz="1000" b="1" i="0" u="none" strike="noStrike" kern="1200" baseline="0">
                    <a:solidFill>
                      <a:schemeClr val="tx1"/>
                    </a:solidFill>
                    <a:latin typeface="微软雅黑" panose="020B0503020204020204" charset="-122"/>
                    <a:ea typeface="微软雅黑" panose="020B0503020204020204" charset="-122"/>
                    <a:cs typeface="Times New Roman" panose="02020603050405020304" pitchFamily="18" charset="0"/>
                  </a:defRPr>
                </a:pPr>
                <a:r>
                  <a:rPr lang="zh-CN"/>
                  <a:t>气井深度，</a:t>
                </a:r>
                <a:r>
                  <a:rPr lang="en-US"/>
                  <a:t>m</a:t>
                </a:r>
                <a:endParaRPr lang="zh-CN"/>
              </a:p>
            </c:rich>
          </c:tx>
          <c:overlay val="0"/>
        </c:title>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微软雅黑" panose="020B0503020204020204" charset="-122"/>
                <a:ea typeface="微软雅黑" panose="020B0503020204020204" charset="-122"/>
                <a:cs typeface="Times New Roman" panose="02020603050405020304" pitchFamily="18" charset="0"/>
              </a:defRPr>
            </a:pPr>
            <a:endParaRPr lang="zh-CN"/>
          </a:p>
        </c:txPr>
        <c:crossAx val="197735168"/>
        <c:crosses val="autoZero"/>
        <c:crossBetween val="midCat"/>
      </c:valAx>
    </c:plotArea>
    <c:legend>
      <c:legendPos val="r"/>
      <c:layout>
        <c:manualLayout>
          <c:xMode val="edge"/>
          <c:yMode val="edge"/>
          <c:x val="0.67500000000000404"/>
          <c:y val="0.23572725284339599"/>
          <c:w val="0.266666666666667"/>
          <c:h val="0.227619568387285"/>
        </c:manualLayout>
      </c:layout>
      <c:overlay val="0"/>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charset="-122"/>
              <a:ea typeface="微软雅黑" panose="020B0503020204020204" charset="-122"/>
              <a:cs typeface="Times New Roman" panose="02020603050405020304" pitchFamily="18" charset="0"/>
            </a:defRPr>
          </a:pPr>
          <a:endParaRPr lang="zh-CN"/>
        </a:p>
      </c:txPr>
    </c:legend>
    <c:plotVisOnly val="1"/>
    <c:dispBlanksAs val="gap"/>
    <c:showDLblsOverMax val="0"/>
  </c:chart>
  <c:spPr>
    <a:ln>
      <a:solidFill>
        <a:srgbClr val="000000">
          <a:lumMod val="50000"/>
          <a:lumOff val="50000"/>
        </a:srgbClr>
      </a:solidFill>
    </a:ln>
  </c:spPr>
  <c:txPr>
    <a:bodyPr/>
    <a:lstStyle/>
    <a:p>
      <a:pPr>
        <a:defRPr lang="zh-CN">
          <a:latin typeface="微软雅黑" panose="020B0503020204020204" charset="-122"/>
          <a:ea typeface="微软雅黑" panose="020B0503020204020204" charset="-122"/>
          <a:cs typeface="Times New Roman" panose="02020603050405020304" pitchFamily="18" charset="0"/>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jpeg"/><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2"/>
            <a:ext cx="2950475" cy="496889"/>
          </a:xfrm>
          <a:prstGeom prst="rect">
            <a:avLst/>
          </a:prstGeom>
          <a:noFill/>
          <a:ln w="9525">
            <a:noFill/>
            <a:miter lim="800000"/>
          </a:ln>
          <a:effectLst/>
        </p:spPr>
        <p:txBody>
          <a:bodyPr vert="horz" wrap="square" lIns="91531" tIns="45766" rIns="91531" bIns="45766"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184323" name="Rectangle 3"/>
          <p:cNvSpPr>
            <a:spLocks noGrp="1" noChangeArrowheads="1"/>
          </p:cNvSpPr>
          <p:nvPr>
            <p:ph type="dt" sz="quarter" idx="1"/>
          </p:nvPr>
        </p:nvSpPr>
        <p:spPr bwMode="auto">
          <a:xfrm>
            <a:off x="3853552" y="2"/>
            <a:ext cx="2950475" cy="496889"/>
          </a:xfrm>
          <a:prstGeom prst="rect">
            <a:avLst/>
          </a:prstGeom>
          <a:noFill/>
          <a:ln w="9525">
            <a:noFill/>
            <a:miter lim="800000"/>
          </a:ln>
          <a:effectLst/>
        </p:spPr>
        <p:txBody>
          <a:bodyPr vert="horz" wrap="square" lIns="91531" tIns="45766" rIns="91531" bIns="45766"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84324" name="Rectangle 4"/>
          <p:cNvSpPr>
            <a:spLocks noGrp="1" noChangeArrowheads="1"/>
          </p:cNvSpPr>
          <p:nvPr>
            <p:ph type="ftr" sz="quarter" idx="2"/>
          </p:nvPr>
        </p:nvSpPr>
        <p:spPr bwMode="auto">
          <a:xfrm>
            <a:off x="0" y="9440864"/>
            <a:ext cx="2950475" cy="496888"/>
          </a:xfrm>
          <a:prstGeom prst="rect">
            <a:avLst/>
          </a:prstGeom>
          <a:noFill/>
          <a:ln w="9525">
            <a:noFill/>
            <a:miter lim="800000"/>
          </a:ln>
          <a:effectLst/>
        </p:spPr>
        <p:txBody>
          <a:bodyPr vert="horz" wrap="square" lIns="91531" tIns="45766" rIns="91531" bIns="45766"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84325" name="Rectangle 5"/>
          <p:cNvSpPr>
            <a:spLocks noGrp="1" noChangeArrowheads="1"/>
          </p:cNvSpPr>
          <p:nvPr>
            <p:ph type="sldNum" sz="quarter" idx="3"/>
          </p:nvPr>
        </p:nvSpPr>
        <p:spPr bwMode="auto">
          <a:xfrm>
            <a:off x="3853552" y="9440864"/>
            <a:ext cx="2950475" cy="496888"/>
          </a:xfrm>
          <a:prstGeom prst="rect">
            <a:avLst/>
          </a:prstGeom>
          <a:noFill/>
          <a:ln w="9525">
            <a:noFill/>
            <a:miter lim="800000"/>
          </a:ln>
          <a:effectLst/>
        </p:spPr>
        <p:txBody>
          <a:bodyPr vert="horz" wrap="square" lIns="91531" tIns="45766" rIns="91531" bIns="45766" numCol="1" anchor="b" anchorCtr="0" compatLnSpc="1"/>
          <a:lstStyle>
            <a:lvl1pPr algn="r" eaLnBrk="1" hangingPunct="1">
              <a:defRPr sz="1200"/>
            </a:lvl1pPr>
          </a:lstStyle>
          <a:p>
            <a:pPr>
              <a:defRPr/>
            </a:pPr>
            <a:fld id="{24FDCEB3-520F-4E10-B8B8-B1AC595488A7}" type="slidenum">
              <a:rPr lang="zh-CN" altLang="en-US"/>
              <a:t>‹#›</a:t>
            </a:fld>
            <a:endParaRPr lang="en-US" altLang="zh-CN"/>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2"/>
            <a:ext cx="2950475" cy="496889"/>
          </a:xfrm>
          <a:prstGeom prst="rect">
            <a:avLst/>
          </a:prstGeom>
          <a:noFill/>
          <a:ln w="9525">
            <a:noFill/>
            <a:miter lim="800000"/>
          </a:ln>
          <a:effectLst/>
        </p:spPr>
        <p:txBody>
          <a:bodyPr vert="horz" wrap="square" lIns="91531" tIns="45766" rIns="91531" bIns="45766"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4099" name="Rectangle 3"/>
          <p:cNvSpPr>
            <a:spLocks noGrp="1" noChangeArrowheads="1"/>
          </p:cNvSpPr>
          <p:nvPr>
            <p:ph type="dt" idx="1"/>
          </p:nvPr>
        </p:nvSpPr>
        <p:spPr bwMode="auto">
          <a:xfrm>
            <a:off x="3853552" y="2"/>
            <a:ext cx="2950475" cy="496889"/>
          </a:xfrm>
          <a:prstGeom prst="rect">
            <a:avLst/>
          </a:prstGeom>
          <a:noFill/>
          <a:ln w="9525">
            <a:noFill/>
            <a:miter lim="800000"/>
          </a:ln>
          <a:effectLst/>
        </p:spPr>
        <p:txBody>
          <a:bodyPr vert="horz" wrap="square" lIns="91531" tIns="45766" rIns="91531" bIns="45766"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p>
        </p:txBody>
      </p:sp>
      <p:sp>
        <p:nvSpPr>
          <p:cNvPr id="8196" name="Rectangle 4"/>
          <p:cNvSpPr>
            <a:spLocks noGrp="1" noRot="1" noChangeAspect="1" noChangeArrowheads="1"/>
          </p:cNvSpPr>
          <p:nvPr>
            <p:ph type="sldImg" idx="2"/>
          </p:nvPr>
        </p:nvSpPr>
        <p:spPr bwMode="auto">
          <a:xfrm>
            <a:off x="90097" y="746125"/>
            <a:ext cx="6625419"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Rectangle 5"/>
          <p:cNvSpPr>
            <a:spLocks noGrp="1" noRot="1" noChangeArrowheads="1"/>
          </p:cNvSpPr>
          <p:nvPr>
            <p:ph type="body" sz="quarter" idx="3"/>
          </p:nvPr>
        </p:nvSpPr>
        <p:spPr bwMode="auto">
          <a:xfrm>
            <a:off x="679292" y="4721227"/>
            <a:ext cx="5447030" cy="4471988"/>
          </a:xfrm>
          <a:prstGeom prst="rect">
            <a:avLst/>
          </a:prstGeom>
          <a:noFill/>
          <a:ln w="9525">
            <a:noFill/>
            <a:miter lim="800000"/>
          </a:ln>
          <a:effectLst/>
        </p:spPr>
        <p:txBody>
          <a:bodyPr vert="horz" wrap="square" lIns="91531" tIns="45766" rIns="91531" bIns="45766"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440864"/>
            <a:ext cx="2950475" cy="496888"/>
          </a:xfrm>
          <a:prstGeom prst="rect">
            <a:avLst/>
          </a:prstGeom>
          <a:noFill/>
          <a:ln w="9525">
            <a:noFill/>
            <a:miter lim="800000"/>
          </a:ln>
          <a:effectLst/>
        </p:spPr>
        <p:txBody>
          <a:bodyPr vert="horz" wrap="square" lIns="91531" tIns="45766" rIns="91531" bIns="45766"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p>
        </p:txBody>
      </p:sp>
      <p:sp>
        <p:nvSpPr>
          <p:cNvPr id="4103" name="Rectangle 7"/>
          <p:cNvSpPr>
            <a:spLocks noGrp="1" noChangeArrowheads="1"/>
          </p:cNvSpPr>
          <p:nvPr>
            <p:ph type="sldNum" sz="quarter" idx="5"/>
          </p:nvPr>
        </p:nvSpPr>
        <p:spPr bwMode="auto">
          <a:xfrm>
            <a:off x="3853552" y="9440864"/>
            <a:ext cx="2950475" cy="496888"/>
          </a:xfrm>
          <a:prstGeom prst="rect">
            <a:avLst/>
          </a:prstGeom>
          <a:noFill/>
          <a:ln w="9525">
            <a:noFill/>
            <a:miter lim="800000"/>
          </a:ln>
          <a:effectLst/>
        </p:spPr>
        <p:txBody>
          <a:bodyPr vert="horz" wrap="square" lIns="91531" tIns="45766" rIns="91531" bIns="45766" numCol="1" anchor="b" anchorCtr="0" compatLnSpc="1"/>
          <a:lstStyle>
            <a:lvl1pPr algn="r" eaLnBrk="1" hangingPunct="1">
              <a:defRPr sz="1200"/>
            </a:lvl1pPr>
          </a:lstStyle>
          <a:p>
            <a:pPr>
              <a:defRPr/>
            </a:pPr>
            <a:fld id="{B49475FA-3CD9-4591-9A59-3AFC50FDEC70}" type="slidenum">
              <a:rPr lang="zh-CN" altLang="en-US"/>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900" kern="1200">
        <a:solidFill>
          <a:schemeClr val="tx1"/>
        </a:solidFill>
        <a:latin typeface="Arial" panose="020B0604020202020204" pitchFamily="34" charset="0"/>
        <a:ea typeface="宋体" panose="02010600030101010101" pitchFamily="2" charset="-122"/>
        <a:cs typeface="+mn-cs"/>
      </a:defRPr>
    </a:lvl1pPr>
    <a:lvl2pPr marL="342900" algn="l" rtl="0" eaLnBrk="0" fontAlgn="base" hangingPunct="0">
      <a:spcBef>
        <a:spcPct val="30000"/>
      </a:spcBef>
      <a:spcAft>
        <a:spcPct val="0"/>
      </a:spcAft>
      <a:defRPr sz="900" kern="1200">
        <a:solidFill>
          <a:schemeClr val="tx1"/>
        </a:solidFill>
        <a:latin typeface="Arial" panose="020B0604020202020204" pitchFamily="34" charset="0"/>
        <a:ea typeface="宋体" panose="02010600030101010101" pitchFamily="2" charset="-122"/>
        <a:cs typeface="+mn-cs"/>
      </a:defRPr>
    </a:lvl2pPr>
    <a:lvl3pPr marL="685800" algn="l" rtl="0" eaLnBrk="0" fontAlgn="base" hangingPunct="0">
      <a:spcBef>
        <a:spcPct val="30000"/>
      </a:spcBef>
      <a:spcAft>
        <a:spcPct val="0"/>
      </a:spcAft>
      <a:defRPr sz="900" kern="1200">
        <a:solidFill>
          <a:schemeClr val="tx1"/>
        </a:solidFill>
        <a:latin typeface="Arial" panose="020B0604020202020204" pitchFamily="34" charset="0"/>
        <a:ea typeface="宋体" panose="02010600030101010101" pitchFamily="2" charset="-122"/>
        <a:cs typeface="+mn-cs"/>
      </a:defRPr>
    </a:lvl3pPr>
    <a:lvl4pPr marL="1028700" algn="l" rtl="0" eaLnBrk="0" fontAlgn="base" hangingPunct="0">
      <a:spcBef>
        <a:spcPct val="30000"/>
      </a:spcBef>
      <a:spcAft>
        <a:spcPct val="0"/>
      </a:spcAft>
      <a:defRPr sz="900" kern="1200">
        <a:solidFill>
          <a:schemeClr val="tx1"/>
        </a:solidFill>
        <a:latin typeface="Arial" panose="020B0604020202020204" pitchFamily="34" charset="0"/>
        <a:ea typeface="宋体" panose="02010600030101010101" pitchFamily="2" charset="-122"/>
        <a:cs typeface="+mn-cs"/>
      </a:defRPr>
    </a:lvl4pPr>
    <a:lvl5pPr marL="1371600" algn="l" rtl="0" eaLnBrk="0" fontAlgn="base" hangingPunct="0">
      <a:spcBef>
        <a:spcPct val="30000"/>
      </a:spcBef>
      <a:spcAft>
        <a:spcPct val="0"/>
      </a:spcAft>
      <a:defRPr sz="900" kern="1200">
        <a:solidFill>
          <a:schemeClr val="tx1"/>
        </a:solidFill>
        <a:latin typeface="Arial" panose="020B0604020202020204" pitchFamily="34" charset="0"/>
        <a:ea typeface="宋体" panose="02010600030101010101" pitchFamily="2"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xfrm>
            <a:off x="90488" y="746125"/>
            <a:ext cx="6624637" cy="3727450"/>
          </a:xfrm>
          <a:noFill/>
          <a:ln>
            <a:solidFill>
              <a:srgbClr val="000000"/>
            </a:solidFill>
            <a:miter lim="800000"/>
          </a:ln>
        </p:spPr>
      </p:sp>
      <p:sp>
        <p:nvSpPr>
          <p:cNvPr id="1024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1003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BBD5762-3315-4FC1-B719-792322FA9852}" type="slidenum">
              <a:rPr lang="zh-CN" altLang="en-US" smtClean="0">
                <a:solidFill>
                  <a:srgbClr val="000000"/>
                </a:solidFill>
              </a:rPr>
              <a:t>9</a:t>
            </a:fld>
            <a:endParaRPr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p:sp>
      <p:sp>
        <p:nvSpPr>
          <p:cNvPr id="1331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33124" name="灯片编号占位符 3"/>
          <p:cNvSpPr>
            <a:spLocks noGrp="1"/>
          </p:cNvSpPr>
          <p:nvPr>
            <p:ph type="sldNum" sz="quarter" idx="5"/>
          </p:nvPr>
        </p:nvSpPr>
        <p:spPr>
          <a:noFill/>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fld id="{8E95FC88-3FCA-477A-9634-D4DF725C8996}" type="slidenum">
              <a:rPr lang="zh-CN" altLang="en-US">
                <a:solidFill>
                  <a:srgbClr val="000000"/>
                </a:solidFill>
              </a:rPr>
              <a:t>79</a:t>
            </a:fld>
            <a:endParaRPr lang="zh-CN" alt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8" y="746125"/>
            <a:ext cx="6624637" cy="372745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xfrm>
            <a:off x="114300" y="739775"/>
            <a:ext cx="6569075" cy="3695700"/>
          </a:xfrm>
          <a:noFill/>
          <a:ln>
            <a:solidFill>
              <a:srgbClr val="000000"/>
            </a:solidFill>
            <a:miter lim="800000"/>
          </a:ln>
        </p:spPr>
      </p:sp>
      <p:sp>
        <p:nvSpPr>
          <p:cNvPr id="1024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1003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BBD5762-3315-4FC1-B719-792322FA9852}" type="slidenum">
              <a:rPr lang="zh-CN" altLang="en-US" smtClean="0">
                <a:solidFill>
                  <a:srgbClr val="000000"/>
                </a:solidFill>
              </a:rPr>
              <a:t>10</a:t>
            </a:fld>
            <a:endParaRPr lang="zh-CN"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xfrm>
            <a:off x="114300" y="739775"/>
            <a:ext cx="6569075" cy="3695700"/>
          </a:xfrm>
          <a:noFill/>
          <a:ln>
            <a:solidFill>
              <a:srgbClr val="000000"/>
            </a:solidFill>
            <a:miter lim="800000"/>
          </a:ln>
        </p:spPr>
      </p:sp>
      <p:sp>
        <p:nvSpPr>
          <p:cNvPr id="10240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kern="0" dirty="0">
                <a:latin typeface="方正大黑简体" panose="02010601030101010101" charset="-122"/>
                <a:cs typeface="Arial" panose="020B0604020202020204" pitchFamily="34" charset="0"/>
                <a:sym typeface="+mn-ea"/>
              </a:rPr>
              <a:t>直井</a:t>
            </a:r>
            <a:r>
              <a:rPr lang="en-US" altLang="zh-CN" kern="0" dirty="0">
                <a:latin typeface="方正大黑简体" panose="02010601030101010101" charset="-122"/>
                <a:cs typeface="Arial" panose="020B0604020202020204" pitchFamily="34" charset="0"/>
                <a:sym typeface="+mn-ea"/>
              </a:rPr>
              <a:t>EUR 1750</a:t>
            </a:r>
            <a:r>
              <a:rPr lang="zh-CN" altLang="en-US" kern="0" dirty="0">
                <a:latin typeface="方正大黑简体" panose="02010601030101010101" charset="-122"/>
                <a:cs typeface="Arial" panose="020B0604020202020204" pitchFamily="34" charset="0"/>
                <a:sym typeface="+mn-ea"/>
              </a:rPr>
              <a:t>万方，首年配产</a:t>
            </a:r>
            <a:r>
              <a:rPr lang="en-US" altLang="zh-CN" kern="0" dirty="0">
                <a:latin typeface="方正大黑简体" panose="02010601030101010101" charset="-122"/>
                <a:cs typeface="Arial" panose="020B0604020202020204" pitchFamily="34" charset="0"/>
                <a:sym typeface="+mn-ea"/>
              </a:rPr>
              <a:t>1.1</a:t>
            </a:r>
            <a:r>
              <a:rPr lang="zh-CN" altLang="en-US" kern="0" dirty="0">
                <a:latin typeface="方正大黑简体" panose="02010601030101010101" charset="-122"/>
                <a:cs typeface="Arial" panose="020B0604020202020204" pitchFamily="34" charset="0"/>
                <a:sym typeface="+mn-ea"/>
              </a:rPr>
              <a:t>万方</a:t>
            </a:r>
            <a:r>
              <a:rPr lang="en-US" altLang="zh-CN" kern="0" dirty="0">
                <a:latin typeface="方正大黑简体" panose="02010601030101010101" charset="-122"/>
                <a:cs typeface="Arial" panose="020B0604020202020204" pitchFamily="34" charset="0"/>
                <a:sym typeface="+mn-ea"/>
              </a:rPr>
              <a:t>/</a:t>
            </a:r>
            <a:r>
              <a:rPr lang="zh-CN" altLang="en-US" kern="0" dirty="0">
                <a:latin typeface="方正大黑简体" panose="02010601030101010101" charset="-122"/>
                <a:cs typeface="Arial" panose="020B0604020202020204" pitchFamily="34" charset="0"/>
                <a:sym typeface="+mn-ea"/>
              </a:rPr>
              <a:t>天，三年平均配产</a:t>
            </a:r>
            <a:r>
              <a:rPr lang="en-US" altLang="zh-CN" kern="0" dirty="0">
                <a:latin typeface="方正大黑简体" panose="02010601030101010101" charset="-122"/>
                <a:cs typeface="Arial" panose="020B0604020202020204" pitchFamily="34" charset="0"/>
                <a:sym typeface="+mn-ea"/>
              </a:rPr>
              <a:t>0.85</a:t>
            </a:r>
            <a:r>
              <a:rPr lang="zh-CN" altLang="en-US" kern="0" dirty="0">
                <a:latin typeface="方正大黑简体" panose="02010601030101010101" charset="-122"/>
                <a:cs typeface="Arial" panose="020B0604020202020204" pitchFamily="34" charset="0"/>
                <a:sym typeface="+mn-ea"/>
              </a:rPr>
              <a:t>万方</a:t>
            </a:r>
            <a:r>
              <a:rPr lang="en-US" altLang="zh-CN" kern="0" dirty="0">
                <a:latin typeface="方正大黑简体" panose="02010601030101010101" charset="-122"/>
                <a:cs typeface="Arial" panose="020B0604020202020204" pitchFamily="34" charset="0"/>
                <a:sym typeface="+mn-ea"/>
              </a:rPr>
              <a:t>/</a:t>
            </a:r>
            <a:r>
              <a:rPr lang="zh-CN" altLang="en-US" kern="0" dirty="0">
                <a:latin typeface="方正大黑简体" panose="02010601030101010101" charset="-122"/>
                <a:cs typeface="Arial" panose="020B0604020202020204" pitchFamily="34" charset="0"/>
                <a:sym typeface="+mn-ea"/>
              </a:rPr>
              <a:t>天；水平井</a:t>
            </a:r>
            <a:r>
              <a:rPr lang="en-US" altLang="zh-CN" kern="0" dirty="0">
                <a:latin typeface="方正大黑简体" panose="02010601030101010101" charset="-122"/>
                <a:cs typeface="Arial" panose="020B0604020202020204" pitchFamily="34" charset="0"/>
                <a:sym typeface="+mn-ea"/>
              </a:rPr>
              <a:t>EUR 5250</a:t>
            </a:r>
            <a:r>
              <a:rPr lang="zh-CN" altLang="en-US" kern="0" dirty="0">
                <a:latin typeface="方正大黑简体" panose="02010601030101010101" charset="-122"/>
                <a:cs typeface="Arial" panose="020B0604020202020204" pitchFamily="34" charset="0"/>
                <a:sym typeface="+mn-ea"/>
              </a:rPr>
              <a:t>万方，首年配产</a:t>
            </a:r>
            <a:r>
              <a:rPr lang="en-US" altLang="zh-CN" kern="0" dirty="0">
                <a:latin typeface="方正大黑简体" panose="02010601030101010101" charset="-122"/>
                <a:cs typeface="Arial" panose="020B0604020202020204" pitchFamily="34" charset="0"/>
                <a:sym typeface="+mn-ea"/>
              </a:rPr>
              <a:t>3.3</a:t>
            </a:r>
            <a:r>
              <a:rPr lang="zh-CN" altLang="en-US" kern="0" dirty="0">
                <a:latin typeface="方正大黑简体" panose="02010601030101010101" charset="-122"/>
                <a:cs typeface="Arial" panose="020B0604020202020204" pitchFamily="34" charset="0"/>
                <a:sym typeface="+mn-ea"/>
              </a:rPr>
              <a:t>万方</a:t>
            </a:r>
            <a:r>
              <a:rPr lang="en-US" altLang="zh-CN" kern="0" dirty="0">
                <a:latin typeface="方正大黑简体" panose="02010601030101010101" charset="-122"/>
                <a:cs typeface="Arial" panose="020B0604020202020204" pitchFamily="34" charset="0"/>
                <a:sym typeface="+mn-ea"/>
              </a:rPr>
              <a:t>/</a:t>
            </a:r>
            <a:r>
              <a:rPr lang="zh-CN" altLang="en-US" kern="0" dirty="0">
                <a:latin typeface="方正大黑简体" panose="02010601030101010101" charset="-122"/>
                <a:cs typeface="Arial" panose="020B0604020202020204" pitchFamily="34" charset="0"/>
                <a:sym typeface="+mn-ea"/>
              </a:rPr>
              <a:t>天，三年平均配产</a:t>
            </a:r>
            <a:r>
              <a:rPr lang="en-US" altLang="zh-CN" kern="0" dirty="0">
                <a:latin typeface="方正大黑简体" panose="02010601030101010101" charset="-122"/>
                <a:cs typeface="Arial" panose="020B0604020202020204" pitchFamily="34" charset="0"/>
                <a:sym typeface="+mn-ea"/>
              </a:rPr>
              <a:t>2.55</a:t>
            </a:r>
            <a:r>
              <a:rPr lang="zh-CN" altLang="en-US" kern="0" dirty="0">
                <a:latin typeface="方正大黑简体" panose="02010601030101010101" charset="-122"/>
                <a:cs typeface="Arial" panose="020B0604020202020204" pitchFamily="34" charset="0"/>
                <a:sym typeface="+mn-ea"/>
              </a:rPr>
              <a:t>万方</a:t>
            </a:r>
            <a:r>
              <a:rPr lang="en-US" altLang="zh-CN" kern="0" dirty="0">
                <a:latin typeface="方正大黑简体" panose="02010601030101010101" charset="-122"/>
                <a:cs typeface="Arial" panose="020B0604020202020204" pitchFamily="34" charset="0"/>
                <a:sym typeface="+mn-ea"/>
              </a:rPr>
              <a:t>/</a:t>
            </a:r>
            <a:r>
              <a:rPr lang="zh-CN" altLang="en-US" kern="0" dirty="0">
                <a:latin typeface="方正大黑简体" panose="02010601030101010101" charset="-122"/>
                <a:cs typeface="Arial" panose="020B0604020202020204" pitchFamily="34" charset="0"/>
                <a:sym typeface="+mn-ea"/>
              </a:rPr>
              <a:t>天  </a:t>
            </a:r>
            <a:r>
              <a:rPr lang="en-US" altLang="zh-CN" kern="0" dirty="0">
                <a:latin typeface="方正大黑简体" panose="02010601030101010101" charset="-122"/>
                <a:cs typeface="Arial" panose="020B0604020202020204" pitchFamily="34" charset="0"/>
                <a:sym typeface="+mn-ea"/>
              </a:rPr>
              <a:t>20%</a:t>
            </a:r>
            <a:r>
              <a:rPr lang="zh-CN" altLang="en-US" kern="0" dirty="0">
                <a:latin typeface="方正大黑简体" panose="02010601030101010101" charset="-122"/>
                <a:cs typeface="Arial" panose="020B0604020202020204" pitchFamily="34" charset="0"/>
                <a:sym typeface="+mn-ea"/>
              </a:rPr>
              <a:t>直井超指标 </a:t>
            </a:r>
            <a:r>
              <a:rPr lang="en-US" altLang="zh-CN" kern="0" dirty="0">
                <a:latin typeface="方正大黑简体" panose="02010601030101010101" charset="-122"/>
                <a:cs typeface="Arial" panose="020B0604020202020204" pitchFamily="34" charset="0"/>
                <a:sym typeface="+mn-ea"/>
              </a:rPr>
              <a:t>11%  </a:t>
            </a:r>
            <a:r>
              <a:rPr lang="zh-CN" altLang="en-US" kern="0" dirty="0">
                <a:latin typeface="方正大黑简体" panose="02010601030101010101" charset="-122"/>
                <a:cs typeface="Arial" panose="020B0604020202020204" pitchFamily="34" charset="0"/>
                <a:sym typeface="+mn-ea"/>
              </a:rPr>
              <a:t>水平井超指标</a:t>
            </a:r>
          </a:p>
        </p:txBody>
      </p:sp>
      <p:sp>
        <p:nvSpPr>
          <p:cNvPr id="1003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BBD5762-3315-4FC1-B719-792322FA9852}" type="slidenum">
              <a:rPr lang="zh-CN" altLang="en-US" smtClean="0">
                <a:solidFill>
                  <a:srgbClr val="000000"/>
                </a:solidFill>
              </a:rPr>
              <a:t>11</a:t>
            </a:fld>
            <a:endParaRPr lang="zh-CN"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arps</a:t>
            </a:r>
            <a:r>
              <a:rPr lang="zh-CN" altLang="en-US"/>
              <a:t>产量递减法用于描述气井处于拟稳态流动并及递减阶段的产量变化</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p:sp>
      <p:sp>
        <p:nvSpPr>
          <p:cNvPr id="132099" name="备注占位符 2"/>
          <p:cNvSpPr>
            <a:spLocks noGrp="1"/>
          </p:cNvSpPr>
          <p:nvPr>
            <p:ph type="body" idx="1"/>
          </p:nvPr>
        </p:nvSpPr>
        <p:spPr>
          <a:noFill/>
        </p:spPr>
        <p:txBody>
          <a:bodyPr/>
          <a:lstStyle/>
          <a:p>
            <a:r>
              <a:rPr lang="en-US" altLang="zh-CN"/>
              <a:t>R</a:t>
            </a:r>
            <a:r>
              <a:rPr lang="zh-CN" altLang="en-US"/>
              <a:t>指内部收益率</a:t>
            </a:r>
          </a:p>
        </p:txBody>
      </p:sp>
      <p:sp>
        <p:nvSpPr>
          <p:cNvPr id="132100" name="灯片编号占位符 3"/>
          <p:cNvSpPr>
            <a:spLocks noGrp="1"/>
          </p:cNvSpPr>
          <p:nvPr>
            <p:ph type="sldNum" sz="quarter" idx="5"/>
          </p:nvPr>
        </p:nvSpPr>
        <p:spPr>
          <a:noFill/>
        </p:spPr>
        <p:txBody>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fld id="{7EA0D922-4CED-468D-BF78-6ED5462C6142}" type="slidenum">
              <a:rPr lang="zh-CN" altLang="en-US">
                <a:solidFill>
                  <a:srgbClr val="000000"/>
                </a:solidFill>
              </a:rPr>
              <a:t>76</a:t>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标题 6"/>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31" tIns="45715" rIns="91431" bIns="45715"/>
          <a:lstStyle/>
          <a:p>
            <a:r>
              <a:rPr lang="zh-CN" altLang="en-US" noProof="1"/>
              <a:t>单击此处编辑母版标题样式</a:t>
            </a:r>
          </a:p>
        </p:txBody>
      </p:sp>
      <p:sp>
        <p:nvSpPr>
          <p:cNvPr id="3" name="日期占位符 2"/>
          <p:cNvSpPr>
            <a:spLocks noGrp="1"/>
          </p:cNvSpPr>
          <p:nvPr>
            <p:ph type="dt" sz="half" idx="10"/>
          </p:nvPr>
        </p:nvSpPr>
        <p:spPr>
          <a:xfrm>
            <a:off x="457200" y="4683919"/>
            <a:ext cx="2133600" cy="357188"/>
          </a:xfrm>
        </p:spPr>
        <p:txBody>
          <a:bodyPr/>
          <a:lstStyle>
            <a:lvl1pPr>
              <a:defRPr>
                <a:latin typeface="Times New Roman" panose="02020603050405020304" pitchFamily="18" charset="0"/>
              </a:defRPr>
            </a:lvl1pPr>
          </a:lstStyle>
          <a:p>
            <a:pPr>
              <a:defRPr/>
            </a:pPr>
            <a:fld id="{89E5D2DA-A794-4E36-B628-C083681CDC63}" type="datetime1">
              <a:rPr lang="zh-CN" altLang="en-US"/>
              <a:t>2022/9/6</a:t>
            </a:fld>
            <a:endParaRPr lang="en-US" altLang="zh-CN"/>
          </a:p>
        </p:txBody>
      </p:sp>
      <p:sp>
        <p:nvSpPr>
          <p:cNvPr id="4" name="页脚占位符 3"/>
          <p:cNvSpPr>
            <a:spLocks noGrp="1"/>
          </p:cNvSpPr>
          <p:nvPr>
            <p:ph type="ftr" sz="quarter" idx="11"/>
          </p:nvPr>
        </p:nvSpPr>
        <p:spPr>
          <a:xfrm>
            <a:off x="3028950" y="4767263"/>
            <a:ext cx="3086100" cy="273844"/>
          </a:xfrm>
        </p:spPr>
        <p:txBody>
          <a:bodyPr/>
          <a:lstStyle>
            <a:lvl1pPr>
              <a:defRPr>
                <a:latin typeface="Times New Roman" panose="02020603050405020304" pitchFamily="18" charset="0"/>
              </a:defRPr>
            </a:lvl1pPr>
          </a:lstStyle>
          <a:p>
            <a:pPr>
              <a:defRPr/>
            </a:pPr>
            <a:endParaRPr lang="en-US" altLang="zh-CN"/>
          </a:p>
        </p:txBody>
      </p:sp>
      <p:sp>
        <p:nvSpPr>
          <p:cNvPr id="5" name="灯片编号占位符 4"/>
          <p:cNvSpPr>
            <a:spLocks noGrp="1"/>
          </p:cNvSpPr>
          <p:nvPr>
            <p:ph type="sldNum" sz="quarter" idx="12"/>
          </p:nvPr>
        </p:nvSpPr>
        <p:spPr>
          <a:xfrm>
            <a:off x="7082790" y="4721543"/>
            <a:ext cx="2057400" cy="273844"/>
          </a:xfrm>
        </p:spPr>
        <p:txBody>
          <a:bodyPr/>
          <a:lstStyle>
            <a:lvl1pPr>
              <a:buFont typeface="Arial" panose="020B0604020202020204" pitchFamily="34" charset="0"/>
              <a:buChar char="•"/>
              <a:defRPr>
                <a:latin typeface="Times New Roman" panose="02020603050405020304" pitchFamily="18" charset="0"/>
              </a:defRPr>
            </a:lvl1pPr>
          </a:lstStyle>
          <a:p>
            <a:pPr>
              <a:defRPr/>
            </a:pPr>
            <a:fld id="{5967E70A-333C-4C48-B4B0-0E3B0743378F}" type="slidenum">
              <a:rPr lang="zh-CN" altLang="en-US"/>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E3D40F45-647B-4908-AD22-720C6D9354F8}" type="slidenum">
              <a:rPr lang="zh-CN" altLang="en-US"/>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Line 4"/>
          <p:cNvSpPr>
            <a:spLocks noChangeShapeType="1"/>
          </p:cNvSpPr>
          <p:nvPr/>
        </p:nvSpPr>
        <p:spPr bwMode="auto">
          <a:xfrm flipV="1">
            <a:off x="896683" y="644322"/>
            <a:ext cx="7992000" cy="0"/>
          </a:xfrm>
          <a:prstGeom prst="line">
            <a:avLst/>
          </a:prstGeom>
          <a:ln w="66675" cmpd="thinThick">
            <a:solidFill>
              <a:srgbClr val="FF0000"/>
            </a:solidFill>
          </a:ln>
        </p:spPr>
        <p:style>
          <a:lnRef idx="1">
            <a:schemeClr val="accent1"/>
          </a:lnRef>
          <a:fillRef idx="0">
            <a:schemeClr val="accent1"/>
          </a:fillRef>
          <a:effectRef idx="0">
            <a:schemeClr val="accent1"/>
          </a:effectRef>
          <a:fontRef idx="minor">
            <a:schemeClr val="tx1"/>
          </a:fontRef>
        </p:style>
        <p:txBody>
          <a:bodyPr wrap="none"/>
          <a:lstStyle/>
          <a:p>
            <a:endParaRPr lang="zh-CN" altLang="en-US">
              <a:latin typeface="方正大黑简体" panose="02010601030101010101" charset="-122"/>
            </a:endParaRPr>
          </a:p>
        </p:txBody>
      </p:sp>
      <p:pic>
        <p:nvPicPr>
          <p:cNvPr id="4" name="Picture 12" descr="E:\CNPC-VI手册\中国石油VI基础部分\cnpc透明小.gif"/>
          <p:cNvPicPr>
            <a:picLocks noChangeArrowheads="1"/>
          </p:cNvPicPr>
          <p:nvPr userDrawn="1"/>
        </p:nvPicPr>
        <p:blipFill>
          <a:blip r:embed="rId5" cstate="screen"/>
          <a:srcRect/>
          <a:stretch>
            <a:fillRect/>
          </a:stretch>
        </p:blipFill>
        <p:spPr bwMode="auto">
          <a:xfrm>
            <a:off x="198828" y="51478"/>
            <a:ext cx="612000" cy="66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425B62F-41E2-47AD-B107-67F0F2BEB807}" type="slidenum">
              <a:rPr lang="zh-CN" altLang="en-US" smtClean="0"/>
              <a:t>‹#›</a:t>
            </a:fld>
            <a:r>
              <a:rPr lang="en-US" altLang="zh-CN" dirty="0"/>
              <a:t>/22</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ctr" rtl="0" eaLnBrk="1" fontAlgn="base" hangingPunct="1">
        <a:spcBef>
          <a:spcPct val="0"/>
        </a:spcBef>
        <a:spcAft>
          <a:spcPct val="0"/>
        </a:spcAft>
        <a:defRPr sz="33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530" indent="-214630" algn="l" rtl="0" eaLnBrk="1" fontAlgn="base" hangingPunct="1">
        <a:spcBef>
          <a:spcPct val="20000"/>
        </a:spcBef>
        <a:spcAft>
          <a:spcPct val="0"/>
        </a:spcAft>
        <a:buChar char="–"/>
        <a:defRPr sz="2100">
          <a:solidFill>
            <a:schemeClr val="tx1"/>
          </a:solidFill>
          <a:latin typeface="+mn-lt"/>
          <a:ea typeface="+mn-ea"/>
        </a:defRPr>
      </a:lvl2pPr>
      <a:lvl3pPr marL="857250" indent="-171450" algn="l" rtl="0" eaLnBrk="1" fontAlgn="base" hangingPunct="1">
        <a:spcBef>
          <a:spcPct val="20000"/>
        </a:spcBef>
        <a:spcAft>
          <a:spcPct val="0"/>
        </a:spcAft>
        <a:buChar char="•"/>
        <a:defRPr>
          <a:solidFill>
            <a:schemeClr val="tx1"/>
          </a:solidFill>
          <a:latin typeface="+mn-lt"/>
          <a:ea typeface="+mn-ea"/>
        </a:defRPr>
      </a:lvl3pPr>
      <a:lvl4pPr marL="1200150" indent="-171450" algn="l" rtl="0" eaLnBrk="1" fontAlgn="base" hangingPunct="1">
        <a:spcBef>
          <a:spcPct val="20000"/>
        </a:spcBef>
        <a:spcAft>
          <a:spcPct val="0"/>
        </a:spcAft>
        <a:buChar char="–"/>
        <a:defRPr sz="1500">
          <a:solidFill>
            <a:schemeClr val="tx1"/>
          </a:solidFill>
          <a:latin typeface="+mn-lt"/>
          <a:ea typeface="+mn-ea"/>
        </a:defRPr>
      </a:lvl4pPr>
      <a:lvl5pPr marL="1543050" indent="-171450" algn="l" rtl="0" eaLnBrk="1" fontAlgn="base" hangingPunct="1">
        <a:spcBef>
          <a:spcPct val="20000"/>
        </a:spcBef>
        <a:spcAft>
          <a:spcPct val="0"/>
        </a:spcAft>
        <a:buChar char="»"/>
        <a:defRPr sz="1500">
          <a:solidFill>
            <a:schemeClr val="tx1"/>
          </a:solidFill>
          <a:latin typeface="+mn-lt"/>
          <a:ea typeface="+mn-ea"/>
        </a:defRPr>
      </a:lvl5pPr>
      <a:lvl6pPr marL="1886585" indent="-171450" algn="l" rtl="0" eaLnBrk="1" fontAlgn="base" hangingPunct="1">
        <a:spcBef>
          <a:spcPct val="20000"/>
        </a:spcBef>
        <a:spcAft>
          <a:spcPct val="0"/>
        </a:spcAft>
        <a:buChar char="»"/>
        <a:defRPr sz="1500">
          <a:solidFill>
            <a:schemeClr val="tx1"/>
          </a:solidFill>
          <a:latin typeface="+mn-lt"/>
          <a:ea typeface="+mn-ea"/>
        </a:defRPr>
      </a:lvl6pPr>
      <a:lvl7pPr marL="2229485" indent="-171450" algn="l" rtl="0" eaLnBrk="1" fontAlgn="base" hangingPunct="1">
        <a:spcBef>
          <a:spcPct val="20000"/>
        </a:spcBef>
        <a:spcAft>
          <a:spcPct val="0"/>
        </a:spcAft>
        <a:buChar char="»"/>
        <a:defRPr sz="1500">
          <a:solidFill>
            <a:schemeClr val="tx1"/>
          </a:solidFill>
          <a:latin typeface="+mn-lt"/>
          <a:ea typeface="+mn-ea"/>
        </a:defRPr>
      </a:lvl7pPr>
      <a:lvl8pPr marL="2572385" indent="-171450" algn="l" rtl="0" eaLnBrk="1" fontAlgn="base" hangingPunct="1">
        <a:spcBef>
          <a:spcPct val="20000"/>
        </a:spcBef>
        <a:spcAft>
          <a:spcPct val="0"/>
        </a:spcAft>
        <a:buChar char="»"/>
        <a:defRPr sz="1500">
          <a:solidFill>
            <a:schemeClr val="tx1"/>
          </a:solidFill>
          <a:latin typeface="+mn-lt"/>
          <a:ea typeface="+mn-ea"/>
        </a:defRPr>
      </a:lvl8pPr>
      <a:lvl9pPr marL="2915285" indent="-171450" algn="l" rtl="0" eaLnBrk="1" fontAlgn="base" hangingPunct="1">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image" Target="../media/image26.emf"/><Relationship Id="rId1" Type="http://schemas.openxmlformats.org/officeDocument/2006/relationships/slideLayout" Target="../slideLayouts/slideLayout1.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17.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image" Target="../media/image38.emf"/><Relationship Id="rId1" Type="http://schemas.openxmlformats.org/officeDocument/2006/relationships/slideLayout" Target="../slideLayouts/slideLayout1.xml"/><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1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xml"/><Relationship Id="rId4" Type="http://schemas.openxmlformats.org/officeDocument/2006/relationships/image" Target="../media/image53.emf"/></Relationships>
</file>

<file path=ppt/slides/_rels/slide2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xml"/><Relationship Id="rId5" Type="http://schemas.openxmlformats.org/officeDocument/2006/relationships/image" Target="../media/image57.emf"/><Relationship Id="rId4" Type="http://schemas.openxmlformats.org/officeDocument/2006/relationships/image" Target="../media/image56.emf"/></Relationships>
</file>

<file path=ppt/slides/_rels/slide2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image" Target="../media/image60.emf"/></Relationships>
</file>

<file path=ppt/slides/_rels/slide2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image" Target="../media/image6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1.xml"/><Relationship Id="rId4" Type="http://schemas.openxmlformats.org/officeDocument/2006/relationships/image" Target="../media/image6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81.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4.bin"/><Relationship Id="rId14" Type="http://schemas.openxmlformats.org/officeDocument/2006/relationships/image" Target="../media/image85.wmf"/></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emf"/></Relationships>
</file>

<file path=ppt/slides/_rels/slide3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97.emf"/><Relationship Id="rId4" Type="http://schemas.openxmlformats.org/officeDocument/2006/relationships/image" Target="../media/image96.jpeg"/></Relationships>
</file>

<file path=ppt/slides/_rels/slide4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06.wmf"/><Relationship Id="rId3" Type="http://schemas.openxmlformats.org/officeDocument/2006/relationships/oleObject" Target="../embeddings/oleObject7.bin"/><Relationship Id="rId7" Type="http://schemas.openxmlformats.org/officeDocument/2006/relationships/image" Target="../media/image103.wmf"/><Relationship Id="rId12" Type="http://schemas.openxmlformats.org/officeDocument/2006/relationships/oleObject" Target="../embeddings/oleObject11.bin"/><Relationship Id="rId2" Type="http://schemas.openxmlformats.org/officeDocument/2006/relationships/slideLayout" Target="../slideLayouts/slideLayout1.xml"/><Relationship Id="rId16" Type="http://schemas.openxmlformats.org/officeDocument/2006/relationships/image" Target="../media/image107.wmf"/><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105.wmf"/><Relationship Id="rId5" Type="http://schemas.openxmlformats.org/officeDocument/2006/relationships/image" Target="../media/image101.jpe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102.wmf"/><Relationship Id="rId9" Type="http://schemas.openxmlformats.org/officeDocument/2006/relationships/image" Target="../media/image104.wmf"/><Relationship Id="rId14" Type="http://schemas.openxmlformats.org/officeDocument/2006/relationships/image" Target="../media/image108.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13.wmf"/><Relationship Id="rId3" Type="http://schemas.openxmlformats.org/officeDocument/2006/relationships/image" Target="../media/image115.png"/><Relationship Id="rId7" Type="http://schemas.openxmlformats.org/officeDocument/2006/relationships/image" Target="../media/image110.wmf"/><Relationship Id="rId12" Type="http://schemas.openxmlformats.org/officeDocument/2006/relationships/oleObject" Target="../embeddings/oleObject17.bin"/><Relationship Id="rId17" Type="http://schemas.openxmlformats.org/officeDocument/2006/relationships/image" Target="../media/image116.png"/><Relationship Id="rId2" Type="http://schemas.openxmlformats.org/officeDocument/2006/relationships/slideLayout" Target="../slideLayouts/slideLayout1.xml"/><Relationship Id="rId16"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image" Target="../media/image112.wmf"/><Relationship Id="rId5" Type="http://schemas.openxmlformats.org/officeDocument/2006/relationships/image" Target="../media/image109.wmf"/><Relationship Id="rId15" Type="http://schemas.openxmlformats.org/officeDocument/2006/relationships/image" Target="../media/image11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11.wmf"/><Relationship Id="rId1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image" Target="../media/image120.emf"/><Relationship Id="rId1" Type="http://schemas.openxmlformats.org/officeDocument/2006/relationships/slideLayout" Target="../slideLayouts/slideLayout1.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image" Target="../media/image128.emf"/><Relationship Id="rId1" Type="http://schemas.openxmlformats.org/officeDocument/2006/relationships/slideLayout" Target="../slideLayouts/slideLayout1.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1.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5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1.xml"/><Relationship Id="rId4" Type="http://schemas.openxmlformats.org/officeDocument/2006/relationships/image" Target="../media/image147.emf"/></Relationships>
</file>

<file path=ppt/slides/_rels/slide5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4" Type="http://schemas.openxmlformats.org/officeDocument/2006/relationships/image" Target="../media/image154.emf"/></Relationships>
</file>

<file path=ppt/slides/_rels/slide58.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1.emf"/><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6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1.xml"/><Relationship Id="rId4" Type="http://schemas.openxmlformats.org/officeDocument/2006/relationships/image" Target="../media/image164.wmf"/></Relationships>
</file>

<file path=ppt/slides/_rels/slide63.xml.rels><?xml version="1.0" encoding="UTF-8" standalone="yes"?>
<Relationships xmlns="http://schemas.openxmlformats.org/package/2006/relationships"><Relationship Id="rId3" Type="http://schemas.openxmlformats.org/officeDocument/2006/relationships/image" Target="../media/image166.emf"/><Relationship Id="rId7" Type="http://schemas.openxmlformats.org/officeDocument/2006/relationships/image" Target="../media/image169.emf"/><Relationship Id="rId2" Type="http://schemas.openxmlformats.org/officeDocument/2006/relationships/image" Target="../media/image165.emf"/><Relationship Id="rId1" Type="http://schemas.openxmlformats.org/officeDocument/2006/relationships/slideLayout" Target="../slideLayouts/slideLayout1.xml"/><Relationship Id="rId6" Type="http://schemas.openxmlformats.org/officeDocument/2006/relationships/image" Target="../media/image161.emf"/><Relationship Id="rId5" Type="http://schemas.openxmlformats.org/officeDocument/2006/relationships/image" Target="../media/image168.emf"/><Relationship Id="rId4" Type="http://schemas.openxmlformats.org/officeDocument/2006/relationships/image" Target="../media/image167.emf"/></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6.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84.wmf"/><Relationship Id="rId5" Type="http://schemas.openxmlformats.org/officeDocument/2006/relationships/oleObject" Target="../embeddings/oleObject20.bin"/><Relationship Id="rId4" Type="http://schemas.openxmlformats.org/officeDocument/2006/relationships/image" Target="../media/image185.emf"/></Relationships>
</file>

<file path=ppt/slides/_rels/slide68.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1.xml"/><Relationship Id="rId5" Type="http://schemas.openxmlformats.org/officeDocument/2006/relationships/image" Target="../media/image189.emf"/><Relationship Id="rId4" Type="http://schemas.openxmlformats.org/officeDocument/2006/relationships/image" Target="../media/image188.emf"/></Relationships>
</file>

<file path=ppt/slides/_rels/slide6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7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72.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3.emf"/></Relationships>
</file>

<file path=ppt/slides/_rels/slide82.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6.emf"/></Relationships>
</file>

<file path=ppt/slides/_rels/slide84.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8.emf"/></Relationships>
</file>

<file path=ppt/slides/_rels/slide85.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slideLayout" Target="../slideLayouts/slideLayout3.xml"/><Relationship Id="rId4" Type="http://schemas.openxmlformats.org/officeDocument/2006/relationships/image" Target="../media/image221.emf"/></Relationships>
</file>

<file path=ppt/slides/_rels/slide86.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6.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90.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0.emf"/></Relationships>
</file>

<file path=ppt/slides/_rels/slide93.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p:nvPr/>
        </p:nvSpPr>
        <p:spPr>
          <a:xfrm>
            <a:off x="1331595" y="3915728"/>
            <a:ext cx="6500813" cy="1045210"/>
          </a:xfrm>
          <a:prstGeom prst="rect">
            <a:avLst/>
          </a:prstGeom>
          <a:noFill/>
          <a:ln w="9525">
            <a:noFill/>
          </a:ln>
        </p:spPr>
        <p:txBody>
          <a:bodyPr lIns="86862" tIns="43433" rIns="86862" bIns="43433" anchor="ctr" anchorCtr="0">
            <a:spAutoFit/>
          </a:bodyPr>
          <a:lstStyle/>
          <a:p>
            <a:pPr algn="ctr" defTabSz="868680">
              <a:lnSpc>
                <a:spcPct val="130000"/>
              </a:lnSpc>
            </a:pPr>
            <a:r>
              <a:rPr lang="zh-CN" altLang="en-US" sz="2400" dirty="0">
                <a:solidFill>
                  <a:srgbClr val="3333FF"/>
                </a:solidFill>
                <a:latin typeface="方正大黑简体" panose="02010601030101010101" charset="-122"/>
                <a:ea typeface="方正大黑简体" panose="02010601030101010101" charset="-122"/>
              </a:rPr>
              <a:t>北京中地润德石油科技有限公司</a:t>
            </a:r>
          </a:p>
          <a:p>
            <a:pPr algn="ctr" defTabSz="868680">
              <a:lnSpc>
                <a:spcPct val="130000"/>
              </a:lnSpc>
            </a:pPr>
            <a:r>
              <a:rPr lang="zh-CN" altLang="en-US" sz="2400" dirty="0">
                <a:solidFill>
                  <a:srgbClr val="3333FF"/>
                </a:solidFill>
                <a:latin typeface="方正大黑简体" panose="02010601030101010101" charset="-122"/>
                <a:ea typeface="方正大黑简体" panose="02010601030101010101" charset="-122"/>
              </a:rPr>
              <a:t>二〇二二年九月</a:t>
            </a:r>
          </a:p>
        </p:txBody>
      </p:sp>
      <p:sp>
        <p:nvSpPr>
          <p:cNvPr id="5123" name="Rectangle 4"/>
          <p:cNvSpPr/>
          <p:nvPr/>
        </p:nvSpPr>
        <p:spPr>
          <a:xfrm>
            <a:off x="381000" y="788035"/>
            <a:ext cx="8382000" cy="2166938"/>
          </a:xfrm>
          <a:prstGeom prst="rect">
            <a:avLst/>
          </a:prstGeom>
          <a:noFill/>
          <a:ln w="9525">
            <a:noFill/>
          </a:ln>
        </p:spPr>
        <p:txBody>
          <a:bodyPr lIns="91170" tIns="45582" rIns="91170" bIns="45582"/>
          <a:lstStyle/>
          <a:p>
            <a:pPr algn="ctr" eaLnBrk="0" hangingPunct="0">
              <a:lnSpc>
                <a:spcPct val="170000"/>
              </a:lnSpc>
            </a:pPr>
            <a:r>
              <a:rPr sz="4000" b="1" dirty="0">
                <a:solidFill>
                  <a:srgbClr val="FF0000"/>
                </a:solidFill>
                <a:latin typeface="方正小标宋简体" panose="02010601030101010101" charset="-122"/>
                <a:ea typeface="方正小标宋简体" panose="02010601030101010101" charset="-122"/>
              </a:rPr>
              <a:t>苏里格气田“高压低产”井</a:t>
            </a:r>
          </a:p>
          <a:p>
            <a:pPr algn="ctr" eaLnBrk="0" hangingPunct="0">
              <a:lnSpc>
                <a:spcPct val="170000"/>
              </a:lnSpc>
            </a:pPr>
            <a:r>
              <a:rPr sz="4000" b="1" dirty="0">
                <a:solidFill>
                  <a:srgbClr val="FF0000"/>
                </a:solidFill>
                <a:latin typeface="方正小标宋简体" panose="02010601030101010101" charset="-122"/>
                <a:ea typeface="方正小标宋简体" panose="02010601030101010101" charset="-122"/>
              </a:rPr>
              <a:t>开发技术对策研究</a:t>
            </a:r>
            <a:endParaRPr lang="en-US" altLang="zh-CN" sz="4000" b="1" dirty="0">
              <a:solidFill>
                <a:srgbClr val="FF0000"/>
              </a:solidFill>
              <a:latin typeface="方正小标宋简体" panose="02010601030101010101" charset="-122"/>
              <a:ea typeface="方正小标宋简体" panose="02010601030101010101" charset="-122"/>
            </a:endParaRPr>
          </a:p>
          <a:p>
            <a:pPr algn="ctr" eaLnBrk="0" hangingPunct="0">
              <a:lnSpc>
                <a:spcPct val="170000"/>
              </a:lnSpc>
            </a:pPr>
            <a:r>
              <a:rPr lang="zh-CN" altLang="en-US" sz="3000" b="1" dirty="0">
                <a:solidFill>
                  <a:srgbClr val="FF0000"/>
                </a:solidFill>
                <a:latin typeface="方正小标宋简体" panose="02010601030101010101" charset="-122"/>
                <a:ea typeface="方正小标宋简体" panose="02010601030101010101" charset="-122"/>
              </a:rPr>
              <a:t>终期验收汇报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7"/>
          <p:cNvSpPr txBox="1">
            <a:spLocks noChangeArrowheads="1"/>
          </p:cNvSpPr>
          <p:nvPr/>
        </p:nvSpPr>
        <p:spPr bwMode="auto">
          <a:xfrm>
            <a:off x="884313" y="230137"/>
            <a:ext cx="2993231" cy="373380"/>
          </a:xfrm>
          <a:prstGeom prst="rect">
            <a:avLst/>
          </a:prstGeom>
          <a:noFill/>
          <a:ln w="9525">
            <a:noFill/>
            <a:miter lim="800000"/>
          </a:ln>
          <a:effectLst>
            <a:prstShdw prst="shdw17" dist="17961" dir="2700000">
              <a:srgbClr val="995C1F"/>
            </a:prstShdw>
          </a:effectLst>
        </p:spPr>
        <p:txBody>
          <a:bodyPr lIns="66891" tIns="33462" rIns="66891" bIns="33462">
            <a:spAutoFit/>
          </a:bodyPr>
          <a:lstStyle/>
          <a:p>
            <a:pPr marL="342900" indent="-342900" algn="l" defTabSz="890905">
              <a:spcBef>
                <a:spcPct val="50000"/>
              </a:spcBef>
              <a:buClrTx/>
              <a:buSzTx/>
              <a:buFont typeface="Wingdings" panose="05000000000000000000" charset="0"/>
              <a:buChar char="u"/>
              <a:defRPr/>
            </a:pPr>
            <a:r>
              <a:rPr lang="zh-CN" altLang="en-US" sz="20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黑体" panose="02010609060101010101" charset="-122"/>
              </a:rPr>
              <a:t>气井压力</a:t>
            </a:r>
          </a:p>
        </p:txBody>
      </p:sp>
      <p:sp>
        <p:nvSpPr>
          <p:cNvPr id="21" name="矩形 20"/>
          <p:cNvSpPr/>
          <p:nvPr/>
        </p:nvSpPr>
        <p:spPr>
          <a:xfrm>
            <a:off x="291465" y="656590"/>
            <a:ext cx="8594725" cy="506730"/>
          </a:xfrm>
          <a:prstGeom prst="rect">
            <a:avLst/>
          </a:prstGeom>
        </p:spPr>
        <p:txBody>
          <a:bodyPr wrap="square">
            <a:spAutoFit/>
          </a:bodyPr>
          <a:lstStyle/>
          <a:p>
            <a:pPr indent="457200" defTabSz="890905" fontAlgn="base">
              <a:lnSpc>
                <a:spcPct val="150000"/>
              </a:lnSpc>
              <a:spcBef>
                <a:spcPct val="50000"/>
              </a:spcBef>
              <a:spcAft>
                <a:spcPct val="0"/>
              </a:spcAft>
            </a:pPr>
            <a:r>
              <a:rPr lang="zh-CN" altLang="en-US" sz="1800" kern="0" dirty="0">
                <a:latin typeface="方正大黑简体" panose="02010601030101010101" charset="-122"/>
                <a:ea typeface="方正大黑简体" panose="02010601030101010101" charset="-122"/>
                <a:cs typeface="方正大黑简体" panose="02010601030101010101" charset="-122"/>
              </a:rPr>
              <a:t>自营区井均套压</a:t>
            </a:r>
            <a:r>
              <a:rPr lang="zh-CN" altLang="en-US" sz="1800" kern="0" dirty="0">
                <a:solidFill>
                  <a:srgbClr val="FF0000"/>
                </a:solidFill>
                <a:latin typeface="方正大黑简体" panose="02010601030101010101" charset="-122"/>
                <a:ea typeface="方正大黑简体" panose="02010601030101010101" charset="-122"/>
                <a:cs typeface="方正大黑简体" panose="02010601030101010101" charset="-122"/>
              </a:rPr>
              <a:t>10.6</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rPr>
              <a:t>9</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kern="0" dirty="0">
                <a:latin typeface="方正大黑简体" panose="02010601030101010101" charset="-122"/>
                <a:ea typeface="方正大黑简体" panose="02010601030101010101" charset="-122"/>
                <a:cs typeface="方正大黑简体" panose="02010601030101010101" charset="-122"/>
              </a:rPr>
              <a:t>，</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其中</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892</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口井大于</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15</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MPa（占比</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25.2</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kern="0" dirty="0">
                <a:latin typeface="方正大黑简体" panose="02010601030101010101" charset="-122"/>
                <a:ea typeface="方正大黑简体" panose="02010601030101010101" charset="-122"/>
                <a:cs typeface="方正大黑简体" panose="02010601030101010101" charset="-122"/>
              </a:rPr>
              <a:t>。</a:t>
            </a:r>
          </a:p>
        </p:txBody>
      </p:sp>
      <p:graphicFrame>
        <p:nvGraphicFramePr>
          <p:cNvPr id="10" name="表格 9"/>
          <p:cNvGraphicFramePr/>
          <p:nvPr/>
        </p:nvGraphicFramePr>
        <p:xfrm>
          <a:off x="403860" y="1483043"/>
          <a:ext cx="8305800" cy="1723390"/>
        </p:xfrm>
        <a:graphic>
          <a:graphicData uri="http://schemas.openxmlformats.org/drawingml/2006/table">
            <a:tbl>
              <a:tblPr firstRow="1" bandRow="1">
                <a:tableStyleId>{5C22544A-7EE6-4342-B048-85BDC9FD1C3A}</a:tableStyleId>
              </a:tblPr>
              <a:tblGrid>
                <a:gridCol w="700405">
                  <a:extLst>
                    <a:ext uri="{9D8B030D-6E8A-4147-A177-3AD203B41FA5}">
                      <a16:colId xmlns:a16="http://schemas.microsoft.com/office/drawing/2014/main" val="20000"/>
                    </a:ext>
                  </a:extLst>
                </a:gridCol>
                <a:gridCol w="646430">
                  <a:extLst>
                    <a:ext uri="{9D8B030D-6E8A-4147-A177-3AD203B41FA5}">
                      <a16:colId xmlns:a16="http://schemas.microsoft.com/office/drawing/2014/main" val="20001"/>
                    </a:ext>
                  </a:extLst>
                </a:gridCol>
                <a:gridCol w="875030">
                  <a:extLst>
                    <a:ext uri="{9D8B030D-6E8A-4147-A177-3AD203B41FA5}">
                      <a16:colId xmlns:a16="http://schemas.microsoft.com/office/drawing/2014/main" val="20002"/>
                    </a:ext>
                  </a:extLst>
                </a:gridCol>
                <a:gridCol w="631825">
                  <a:extLst>
                    <a:ext uri="{9D8B030D-6E8A-4147-A177-3AD203B41FA5}">
                      <a16:colId xmlns:a16="http://schemas.microsoft.com/office/drawing/2014/main" val="20003"/>
                    </a:ext>
                  </a:extLst>
                </a:gridCol>
                <a:gridCol w="889000">
                  <a:extLst>
                    <a:ext uri="{9D8B030D-6E8A-4147-A177-3AD203B41FA5}">
                      <a16:colId xmlns:a16="http://schemas.microsoft.com/office/drawing/2014/main" val="20004"/>
                    </a:ext>
                  </a:extLst>
                </a:gridCol>
                <a:gridCol w="603250">
                  <a:extLst>
                    <a:ext uri="{9D8B030D-6E8A-4147-A177-3AD203B41FA5}">
                      <a16:colId xmlns:a16="http://schemas.microsoft.com/office/drawing/2014/main" val="20005"/>
                    </a:ext>
                  </a:extLst>
                </a:gridCol>
                <a:gridCol w="917575">
                  <a:extLst>
                    <a:ext uri="{9D8B030D-6E8A-4147-A177-3AD203B41FA5}">
                      <a16:colId xmlns:a16="http://schemas.microsoft.com/office/drawing/2014/main" val="20006"/>
                    </a:ext>
                  </a:extLst>
                </a:gridCol>
                <a:gridCol w="617855">
                  <a:extLst>
                    <a:ext uri="{9D8B030D-6E8A-4147-A177-3AD203B41FA5}">
                      <a16:colId xmlns:a16="http://schemas.microsoft.com/office/drawing/2014/main" val="20007"/>
                    </a:ext>
                  </a:extLst>
                </a:gridCol>
                <a:gridCol w="903605">
                  <a:extLst>
                    <a:ext uri="{9D8B030D-6E8A-4147-A177-3AD203B41FA5}">
                      <a16:colId xmlns:a16="http://schemas.microsoft.com/office/drawing/2014/main" val="20008"/>
                    </a:ext>
                  </a:extLst>
                </a:gridCol>
                <a:gridCol w="588645">
                  <a:extLst>
                    <a:ext uri="{9D8B030D-6E8A-4147-A177-3AD203B41FA5}">
                      <a16:colId xmlns:a16="http://schemas.microsoft.com/office/drawing/2014/main" val="20009"/>
                    </a:ext>
                  </a:extLst>
                </a:gridCol>
                <a:gridCol w="932180">
                  <a:extLst>
                    <a:ext uri="{9D8B030D-6E8A-4147-A177-3AD203B41FA5}">
                      <a16:colId xmlns:a16="http://schemas.microsoft.com/office/drawing/2014/main" val="20010"/>
                    </a:ext>
                  </a:extLst>
                </a:gridCol>
              </a:tblGrid>
              <a:tr h="207010">
                <a:tc rowSpan="2">
                  <a:txBody>
                    <a:bodyPr/>
                    <a:lstStyle/>
                    <a:p>
                      <a:pPr indent="0" algn="ctr">
                        <a:buNone/>
                      </a:pPr>
                      <a:r>
                        <a:rPr lang="zh-CN" altLang="zh-CN" sz="900" b="0">
                          <a:solidFill>
                            <a:schemeClr val="tx1"/>
                          </a:solidFill>
                          <a:latin typeface="方正黑体简体" panose="02010601030101010101" pitchFamily="2" charset="-122"/>
                          <a:ea typeface="方正黑体简体" panose="02010601030101010101" pitchFamily="2" charset="-122"/>
                        </a:rPr>
                        <a:t>区间</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rPr>
                        <a:t>自营区块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14</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桃</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2</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algn="ctr">
                        <a:buClrTx/>
                        <a:buSzTx/>
                        <a:buFontTx/>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47/</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120</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algn="ctr">
                        <a:buClrTx/>
                        <a:buSzTx/>
                        <a:buFontTx/>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48</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74320">
                <a:tc vMerge="1">
                  <a:txBody>
                    <a:bodyPr/>
                    <a:lstStyle/>
                    <a:p>
                      <a:endParaRPr lang="zh-CN"/>
                    </a:p>
                  </a:txBody>
                  <a:tcPr marL="12700" marR="12700" marT="12700" anchor="ctr">
                    <a:lnL w="6350">
                      <a:solidFill>
                        <a:schemeClr val="tx1"/>
                      </a:solidFill>
                      <a:prstDash val="solid"/>
                    </a:lnL>
                    <a:lnR w="6350">
                      <a:solidFill>
                        <a:schemeClr val="tx1"/>
                      </a:solidFill>
                      <a:prstDash val="solid"/>
                    </a:lnR>
                    <a:lnT w="6350" cap="flat" cmpd="sng">
                      <a:solidFill>
                        <a:srgbClr val="000000"/>
                      </a:solidFill>
                      <a:prstDash val="solid"/>
                      <a:headEnd type="none" w="med" len="med"/>
                      <a:tailEnd type="none" w="med" len="me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井均套压</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（MPa）</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井均套压</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（MPa）</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井均套压</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（MPa）</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井均套压</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（MPa）</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井均套压</a:t>
                      </a:r>
                    </a:p>
                    <a:p>
                      <a:pPr marL="0" marR="0" lvl="0" algn="ctr" defTabSz="913130" rtl="0" eaLnBrk="1" fontAlgn="ctr" latinLnBrk="0" hangingPunct="1">
                        <a:lnSpc>
                          <a:spcPct val="100000"/>
                        </a:lnSpc>
                        <a:buClrTx/>
                        <a:buSzTx/>
                        <a:buFontTx/>
                        <a:buNone/>
                      </a:pPr>
                      <a:r>
                        <a:rPr kumimoji="0" lang="en-US" altLang="zh-CN" sz="900" b="0"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（MPa）</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07010">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20</a:t>
                      </a:r>
                    </a:p>
                  </a:txBody>
                  <a:tcPr marL="7142" marR="7142" marT="7141"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285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22.35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21.86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22.46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22.75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55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22.45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07010">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15</a:t>
                      </a:r>
                      <a:r>
                        <a:rPr kumimoji="0" lang="zh-CN" altLang="en-US"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20</a:t>
                      </a:r>
                    </a:p>
                  </a:txBody>
                  <a:tcPr marL="7142" marR="7142" marT="7141"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607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17.17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230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17.03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216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17.31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17.11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17.30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07010">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10</a:t>
                      </a:r>
                      <a:r>
                        <a:rPr kumimoji="0" lang="zh-CN" altLang="en-US"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15 </a:t>
                      </a:r>
                    </a:p>
                  </a:txBody>
                  <a:tcPr marL="7142" marR="7142" marT="7141"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922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12.38</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410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12.32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292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12.47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12.30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12.41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07010">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5</a:t>
                      </a:r>
                      <a:r>
                        <a:rPr kumimoji="0" lang="zh-CN" altLang="en-US"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10</a:t>
                      </a:r>
                    </a:p>
                  </a:txBody>
                  <a:tcPr marL="7142" marR="7142" marT="7141"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1021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7.53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487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7.55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282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7.71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154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7.40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98</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7.12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07010">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en-US" altLang="zh-CN" sz="900" b="0" i="0" u="none" strike="noStrike" cap="none" normalizeH="0" baseline="0">
                          <a:ln>
                            <a:noFill/>
                          </a:ln>
                          <a:solidFill>
                            <a:srgbClr val="000000"/>
                          </a:solidFill>
                          <a:effectLst/>
                          <a:latin typeface="方正黑体简体" panose="02010601030101010101" pitchFamily="2" charset="-122"/>
                          <a:ea typeface="方正黑体简体" panose="02010601030101010101" pitchFamily="2" charset="-122"/>
                        </a:rPr>
                        <a:t>&lt;5</a:t>
                      </a:r>
                    </a:p>
                  </a:txBody>
                  <a:tcPr marL="7142" marR="7142" marT="7141"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700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2.70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347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2.42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3.04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134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3.23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2.51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07010">
                <a:tc>
                  <a:txBody>
                    <a:bodyPr/>
                    <a:lstStyle/>
                    <a:p>
                      <a:pPr indent="0" algn="ctr">
                        <a:buNone/>
                      </a:pPr>
                      <a:r>
                        <a:rPr lang="zh-CN" sz="900" b="0" dirty="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合计/平均</a:t>
                      </a:r>
                      <a:endParaRPr lang="zh-CN" altLang="en-US" sz="900" b="0" dirty="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3535</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10.69</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1543</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9.72</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1040</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12.29</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538</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10.15</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414</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10.97</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3" name="Text Box 4"/>
          <p:cNvSpPr txBox="1">
            <a:spLocks noChangeArrowheads="1"/>
          </p:cNvSpPr>
          <p:nvPr/>
        </p:nvSpPr>
        <p:spPr bwMode="auto">
          <a:xfrm>
            <a:off x="3041332" y="1160454"/>
            <a:ext cx="3031331" cy="282575"/>
          </a:xfrm>
          <a:prstGeom prst="rect">
            <a:avLst/>
          </a:prstGeom>
          <a:noFill/>
          <a:ln w="9525">
            <a:noFill/>
            <a:miter lim="800000"/>
          </a:ln>
        </p:spPr>
        <p:txBody>
          <a:bodyPr wrap="square" lIns="68492" tIns="34245" rIns="68492" bIns="34245">
            <a:spAutoFit/>
          </a:bodyPr>
          <a:lstStyle/>
          <a:p>
            <a:pPr algn="ctr" defTabSz="913130"/>
            <a:r>
              <a:rPr lang="zh-CN" altLang="en-US" sz="1400" dirty="0">
                <a:solidFill>
                  <a:schemeClr val="tx1"/>
                </a:solidFill>
                <a:latin typeface="+mj-lt"/>
                <a:ea typeface="华文新魏" panose="02010800040101010101" pitchFamily="2" charset="-122"/>
              </a:rPr>
              <a:t>气井套压分布情况统计表</a:t>
            </a:r>
          </a:p>
        </p:txBody>
      </p:sp>
      <p:sp>
        <p:nvSpPr>
          <p:cNvPr id="2" name="Text Box 173"/>
          <p:cNvSpPr txBox="1">
            <a:spLocks noChangeArrowheads="1"/>
          </p:cNvSpPr>
          <p:nvPr/>
        </p:nvSpPr>
        <p:spPr bwMode="auto">
          <a:xfrm>
            <a:off x="150813" y="3264209"/>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solidFill>
                  <a:schemeClr val="tx1"/>
                </a:solidFill>
                <a:latin typeface="+mj-lt"/>
                <a:ea typeface="华文新魏" panose="02010800040101010101" pitchFamily="2" charset="-122"/>
              </a:rPr>
              <a:t>单井</a:t>
            </a:r>
            <a:r>
              <a:rPr lang="zh-CN" altLang="en-US" sz="1200" dirty="0">
                <a:solidFill>
                  <a:srgbClr val="000000"/>
                </a:solidFill>
                <a:ea typeface="华文新魏" panose="02010800040101010101" pitchFamily="2" charset="-122"/>
                <a:sym typeface="+mn-ea"/>
              </a:rPr>
              <a:t>套压分布图（平均</a:t>
            </a:r>
            <a:r>
              <a:rPr lang="en-US" altLang="zh-CN" sz="1200" dirty="0">
                <a:solidFill>
                  <a:srgbClr val="FF0000"/>
                </a:solidFill>
                <a:ea typeface="华文新魏" panose="02010800040101010101" pitchFamily="2" charset="-122"/>
                <a:sym typeface="+mn-ea"/>
              </a:rPr>
              <a:t>10.69</a:t>
            </a:r>
            <a:r>
              <a:rPr lang="en-US" altLang="zh-CN" sz="1200" dirty="0">
                <a:solidFill>
                  <a:srgbClr val="000000"/>
                </a:solidFill>
                <a:ea typeface="华文新魏" panose="02010800040101010101" pitchFamily="2" charset="-122"/>
                <a:sym typeface="+mn-ea"/>
              </a:rPr>
              <a:t>MPa</a:t>
            </a:r>
            <a:r>
              <a:rPr lang="zh-CN" altLang="en-US" sz="1200" dirty="0">
                <a:solidFill>
                  <a:srgbClr val="000000"/>
                </a:solidFill>
                <a:ea typeface="华文新魏" panose="02010800040101010101" pitchFamily="2" charset="-122"/>
                <a:sym typeface="+mn-ea"/>
              </a:rPr>
              <a:t>）</a:t>
            </a:r>
            <a:endParaRPr lang="zh-CN" altLang="en-US" sz="1200" dirty="0">
              <a:solidFill>
                <a:schemeClr val="bg1"/>
              </a:solidFill>
              <a:latin typeface="+mj-lt"/>
              <a:ea typeface="华文新魏" panose="02010800040101010101" pitchFamily="2" charset="-122"/>
            </a:endParaRPr>
          </a:p>
        </p:txBody>
      </p:sp>
      <p:sp>
        <p:nvSpPr>
          <p:cNvPr id="3" name="Text Box 173"/>
          <p:cNvSpPr txBox="1">
            <a:spLocks noChangeArrowheads="1"/>
          </p:cNvSpPr>
          <p:nvPr/>
        </p:nvSpPr>
        <p:spPr bwMode="auto">
          <a:xfrm>
            <a:off x="3033236" y="3264209"/>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solidFill>
                  <a:schemeClr val="tx1"/>
                </a:solidFill>
                <a:latin typeface="+mj-lt"/>
                <a:ea typeface="华文新魏" panose="02010800040101010101" pitchFamily="2" charset="-122"/>
              </a:rPr>
              <a:t>直井</a:t>
            </a:r>
            <a:r>
              <a:rPr lang="zh-CN" altLang="en-US" sz="1200" dirty="0">
                <a:solidFill>
                  <a:srgbClr val="000000"/>
                </a:solidFill>
                <a:ea typeface="华文新魏" panose="02010800040101010101" pitchFamily="2" charset="-122"/>
                <a:sym typeface="+mn-ea"/>
              </a:rPr>
              <a:t>套压分布图（平均</a:t>
            </a:r>
            <a:r>
              <a:rPr lang="en-US" altLang="zh-CN" sz="1200" dirty="0">
                <a:solidFill>
                  <a:srgbClr val="FF0000"/>
                </a:solidFill>
                <a:ea typeface="华文新魏" panose="02010800040101010101" pitchFamily="2" charset="-122"/>
                <a:sym typeface="+mn-ea"/>
              </a:rPr>
              <a:t>10.74</a:t>
            </a:r>
            <a:r>
              <a:rPr lang="en-US" altLang="zh-CN" sz="1200" dirty="0">
                <a:solidFill>
                  <a:srgbClr val="000000"/>
                </a:solidFill>
                <a:ea typeface="华文新魏" panose="02010800040101010101" pitchFamily="2" charset="-122"/>
                <a:sym typeface="+mn-ea"/>
              </a:rPr>
              <a:t>MPa</a:t>
            </a:r>
            <a:r>
              <a:rPr lang="zh-CN" altLang="en-US" sz="1200" dirty="0">
                <a:solidFill>
                  <a:srgbClr val="000000"/>
                </a:solidFill>
                <a:ea typeface="华文新魏" panose="02010800040101010101" pitchFamily="2" charset="-122"/>
                <a:sym typeface="+mn-ea"/>
              </a:rPr>
              <a:t>）</a:t>
            </a:r>
            <a:endParaRPr lang="zh-CN" altLang="en-US" sz="1200" dirty="0">
              <a:solidFill>
                <a:schemeClr val="bg1"/>
              </a:solidFill>
              <a:latin typeface="+mj-lt"/>
              <a:ea typeface="华文新魏" panose="02010800040101010101" pitchFamily="2" charset="-122"/>
            </a:endParaRPr>
          </a:p>
        </p:txBody>
      </p:sp>
      <p:sp>
        <p:nvSpPr>
          <p:cNvPr id="6" name="Text Box 173"/>
          <p:cNvSpPr txBox="1">
            <a:spLocks noChangeArrowheads="1"/>
          </p:cNvSpPr>
          <p:nvPr/>
        </p:nvSpPr>
        <p:spPr bwMode="auto">
          <a:xfrm>
            <a:off x="5935980" y="3264209"/>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solidFill>
                  <a:schemeClr val="tx1"/>
                </a:solidFill>
                <a:latin typeface="+mj-lt"/>
                <a:ea typeface="华文新魏" panose="02010800040101010101" pitchFamily="2" charset="-122"/>
              </a:rPr>
              <a:t>水平井</a:t>
            </a:r>
            <a:r>
              <a:rPr lang="zh-CN" altLang="en-US" sz="1200" dirty="0">
                <a:solidFill>
                  <a:srgbClr val="000000"/>
                </a:solidFill>
                <a:ea typeface="华文新魏" panose="02010800040101010101" pitchFamily="2" charset="-122"/>
                <a:sym typeface="+mn-ea"/>
              </a:rPr>
              <a:t>套压分布图（平均</a:t>
            </a:r>
            <a:r>
              <a:rPr lang="en-US" altLang="zh-CN" sz="1200" dirty="0">
                <a:solidFill>
                  <a:srgbClr val="FF0000"/>
                </a:solidFill>
                <a:ea typeface="华文新魏" panose="02010800040101010101" pitchFamily="2" charset="-122"/>
                <a:sym typeface="+mn-ea"/>
              </a:rPr>
              <a:t>10.32</a:t>
            </a:r>
            <a:r>
              <a:rPr lang="en-US" altLang="zh-CN" sz="1200" dirty="0">
                <a:solidFill>
                  <a:srgbClr val="000000"/>
                </a:solidFill>
                <a:ea typeface="华文新魏" panose="02010800040101010101" pitchFamily="2" charset="-122"/>
                <a:sym typeface="+mn-ea"/>
              </a:rPr>
              <a:t>MPa</a:t>
            </a:r>
            <a:r>
              <a:rPr lang="zh-CN" altLang="en-US" sz="1200" dirty="0">
                <a:solidFill>
                  <a:srgbClr val="000000"/>
                </a:solidFill>
                <a:ea typeface="华文新魏" panose="02010800040101010101" pitchFamily="2" charset="-122"/>
                <a:sym typeface="+mn-ea"/>
              </a:rPr>
              <a:t>）</a:t>
            </a:r>
            <a:endParaRPr lang="zh-CN" altLang="en-US" sz="1200" dirty="0">
              <a:solidFill>
                <a:schemeClr val="bg1"/>
              </a:solidFill>
              <a:latin typeface="+mj-lt"/>
              <a:ea typeface="华文新魏" panose="02010800040101010101" pitchFamily="2" charset="-122"/>
            </a:endParaRPr>
          </a:p>
        </p:txBody>
      </p:sp>
      <p:pic>
        <p:nvPicPr>
          <p:cNvPr id="8" name="图片 7"/>
          <p:cNvPicPr>
            <a:picLocks noChangeAspect="1"/>
          </p:cNvPicPr>
          <p:nvPr/>
        </p:nvPicPr>
        <p:blipFill>
          <a:blip r:embed="rId3"/>
          <a:stretch>
            <a:fillRect/>
          </a:stretch>
        </p:blipFill>
        <p:spPr>
          <a:xfrm>
            <a:off x="396240" y="3521075"/>
            <a:ext cx="2588400" cy="1498641"/>
          </a:xfrm>
          <a:prstGeom prst="rect">
            <a:avLst/>
          </a:prstGeom>
        </p:spPr>
      </p:pic>
      <p:pic>
        <p:nvPicPr>
          <p:cNvPr id="9" name="图片 8"/>
          <p:cNvPicPr>
            <a:picLocks noChangeAspect="1"/>
          </p:cNvPicPr>
          <p:nvPr/>
        </p:nvPicPr>
        <p:blipFill>
          <a:blip r:embed="rId4"/>
          <a:stretch>
            <a:fillRect/>
          </a:stretch>
        </p:blipFill>
        <p:spPr>
          <a:xfrm>
            <a:off x="3275965" y="3521001"/>
            <a:ext cx="2588400" cy="1498715"/>
          </a:xfrm>
          <a:prstGeom prst="rect">
            <a:avLst/>
          </a:prstGeom>
        </p:spPr>
      </p:pic>
      <p:pic>
        <p:nvPicPr>
          <p:cNvPr id="11" name="图片 10"/>
          <p:cNvPicPr>
            <a:picLocks noChangeAspect="1"/>
          </p:cNvPicPr>
          <p:nvPr/>
        </p:nvPicPr>
        <p:blipFill>
          <a:blip r:embed="rId5"/>
          <a:stretch>
            <a:fillRect/>
          </a:stretch>
        </p:blipFill>
        <p:spPr>
          <a:xfrm>
            <a:off x="6165215" y="3515454"/>
            <a:ext cx="2588400" cy="1498547"/>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4"/>
          <p:cNvSpPr>
            <a:spLocks noChangeArrowheads="1"/>
          </p:cNvSpPr>
          <p:nvPr/>
        </p:nvSpPr>
        <p:spPr bwMode="auto">
          <a:xfrm>
            <a:off x="299085" y="676275"/>
            <a:ext cx="8564245"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60000"/>
              </a:lnSpc>
            </a:pP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为充分发挥气井产能，针对</a:t>
            </a:r>
            <a:r>
              <a:rPr lang="en-US" altLang="zh-CN" dirty="0">
                <a:solidFill>
                  <a:srgbClr val="FF0000"/>
                </a:solidFill>
                <a:latin typeface="方正大黑简体" panose="02010601030101010101" charset="-122"/>
                <a:ea typeface="方正大黑简体" panose="02010601030101010101" charset="-122"/>
                <a:cs typeface="方正大黑简体" panose="02010601030101010101" charset="-122"/>
              </a:rPr>
              <a:t>54</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口配产偏低井根据压降速率评价结果提出合理配产建议，平均单井配产提高</a:t>
            </a:r>
            <a:r>
              <a:rPr lang="en-US" altLang="zh-CN" dirty="0">
                <a:solidFill>
                  <a:srgbClr val="FF0000"/>
                </a:solidFill>
                <a:latin typeface="方正大黑简体" panose="02010601030101010101" charset="-122"/>
                <a:ea typeface="方正大黑简体" panose="02010601030101010101" charset="-122"/>
                <a:cs typeface="方正大黑简体" panose="02010601030101010101" charset="-122"/>
              </a:rPr>
              <a:t>0.3</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万方</a:t>
            </a:r>
            <a:r>
              <a:rPr lang="en-US" altLang="zh-CN"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天。</a:t>
            </a:r>
          </a:p>
        </p:txBody>
      </p:sp>
      <p:sp>
        <p:nvSpPr>
          <p:cNvPr id="7" name="矩形 6"/>
          <p:cNvSpPr>
            <a:spLocks noChangeArrowheads="1"/>
          </p:cNvSpPr>
          <p:nvPr/>
        </p:nvSpPr>
        <p:spPr bwMode="auto">
          <a:xfrm>
            <a:off x="701040" y="1653540"/>
            <a:ext cx="7760970"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配产较低气井生产情况统计表</a:t>
            </a:r>
            <a:endPar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endParaRPr>
          </a:p>
        </p:txBody>
      </p:sp>
      <p:graphicFrame>
        <p:nvGraphicFramePr>
          <p:cNvPr id="2" name="表格 1"/>
          <p:cNvGraphicFramePr/>
          <p:nvPr/>
        </p:nvGraphicFramePr>
        <p:xfrm>
          <a:off x="700405" y="1937385"/>
          <a:ext cx="7761605" cy="3094895"/>
        </p:xfrm>
        <a:graphic>
          <a:graphicData uri="http://schemas.openxmlformats.org/drawingml/2006/table">
            <a:tbl>
              <a:tblPr firstRow="1" bandRow="1">
                <a:tableStyleId>{5C22544A-7EE6-4342-B048-85BDC9FD1C3A}</a:tableStyleId>
              </a:tblPr>
              <a:tblGrid>
                <a:gridCol w="429260">
                  <a:extLst>
                    <a:ext uri="{9D8B030D-6E8A-4147-A177-3AD203B41FA5}">
                      <a16:colId xmlns:a16="http://schemas.microsoft.com/office/drawing/2014/main" val="20000"/>
                    </a:ext>
                  </a:extLst>
                </a:gridCol>
                <a:gridCol w="926465">
                  <a:extLst>
                    <a:ext uri="{9D8B030D-6E8A-4147-A177-3AD203B41FA5}">
                      <a16:colId xmlns:a16="http://schemas.microsoft.com/office/drawing/2014/main" val="20001"/>
                    </a:ext>
                  </a:extLst>
                </a:gridCol>
                <a:gridCol w="1518920">
                  <a:extLst>
                    <a:ext uri="{9D8B030D-6E8A-4147-A177-3AD203B41FA5}">
                      <a16:colId xmlns:a16="http://schemas.microsoft.com/office/drawing/2014/main" val="20002"/>
                    </a:ext>
                  </a:extLst>
                </a:gridCol>
                <a:gridCol w="608330">
                  <a:extLst>
                    <a:ext uri="{9D8B030D-6E8A-4147-A177-3AD203B41FA5}">
                      <a16:colId xmlns:a16="http://schemas.microsoft.com/office/drawing/2014/main" val="20003"/>
                    </a:ext>
                  </a:extLst>
                </a:gridCol>
                <a:gridCol w="788035">
                  <a:extLst>
                    <a:ext uri="{9D8B030D-6E8A-4147-A177-3AD203B41FA5}">
                      <a16:colId xmlns:a16="http://schemas.microsoft.com/office/drawing/2014/main" val="20004"/>
                    </a:ext>
                  </a:extLst>
                </a:gridCol>
                <a:gridCol w="872490">
                  <a:extLst>
                    <a:ext uri="{9D8B030D-6E8A-4147-A177-3AD203B41FA5}">
                      <a16:colId xmlns:a16="http://schemas.microsoft.com/office/drawing/2014/main" val="20005"/>
                    </a:ext>
                  </a:extLst>
                </a:gridCol>
                <a:gridCol w="873125">
                  <a:extLst>
                    <a:ext uri="{9D8B030D-6E8A-4147-A177-3AD203B41FA5}">
                      <a16:colId xmlns:a16="http://schemas.microsoft.com/office/drawing/2014/main" val="20006"/>
                    </a:ext>
                  </a:extLst>
                </a:gridCol>
                <a:gridCol w="872490">
                  <a:extLst>
                    <a:ext uri="{9D8B030D-6E8A-4147-A177-3AD203B41FA5}">
                      <a16:colId xmlns:a16="http://schemas.microsoft.com/office/drawing/2014/main" val="20007"/>
                    </a:ext>
                  </a:extLst>
                </a:gridCol>
                <a:gridCol w="872490">
                  <a:extLst>
                    <a:ext uri="{9D8B030D-6E8A-4147-A177-3AD203B41FA5}">
                      <a16:colId xmlns:a16="http://schemas.microsoft.com/office/drawing/2014/main" val="20008"/>
                    </a:ext>
                  </a:extLst>
                </a:gridCol>
              </a:tblGrid>
              <a:tr h="252095">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井号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生产层位</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目前配产</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套压</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日产</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历年累产</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压降速率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建议配产</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苏14-16-29H1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盒8下_1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9.22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0.59</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2765.94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0.0095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1.20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苏14-01-14H1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石盒子组</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16.97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0.80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663.62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0.0107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桃2-14-15H1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21.04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0.32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940.85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0.0031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0.80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桃2-16-18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盒8下_1、盒8下_2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19.95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540.55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0.0023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0.80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桃2-16-21C1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盒8下_1、盒8下_2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21.94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523.33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0.0028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0.80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桃2-21-8C5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盒8下_2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16.87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0.29</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447.62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0.0018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桃2-25-1C3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山1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17.37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619.11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0.0043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0.60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桃2-23-26H1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石盒子组</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18.10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573.07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0.0073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9</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桃2-23-26H2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石盒子组</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15.99</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452.68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0.0087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桃2-23-27H1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石盒子组</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22.56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752.89</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0.0027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桃2-23-27H2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石盒子组</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18.47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459.49</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0.0065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苏47-6-72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盒8上1、山12、山13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5.75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3.62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2596.24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0.0056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0.20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苏48-22-73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盒8下1、山12、山22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13.95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357.52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0.0070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苏47-48-75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盒8下1、山1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5.81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1.22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898.82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0.0108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0.80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52400">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15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苏47-56-58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山1_3、山1_2、盒7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25.25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0.02</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342.63</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0.0006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52400">
                <a:tc gridSpan="9">
                  <a:txBody>
                    <a:bodyPr/>
                    <a:lstStyle/>
                    <a:p>
                      <a:pPr algn="ctr">
                        <a:buClrTx/>
                        <a:buSzTx/>
                        <a:buFontTx/>
                        <a:buNone/>
                      </a:pPr>
                      <a:r>
                        <a:rPr lang="en-US" altLang="zh-CN" sz="1000" b="0">
                          <a:solidFill>
                            <a:srgbClr val="000000"/>
                          </a:solidFill>
                          <a:latin typeface="方正黑体简体" panose="02010601030101010101" pitchFamily="2" charset="-122"/>
                          <a:ea typeface="方正黑体简体" panose="02010601030101010101" pitchFamily="2" charset="-122"/>
                        </a:rPr>
                        <a:t>...</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52400">
                <a:tc>
                  <a:txBody>
                    <a:bodyPr/>
                    <a:lstStyle/>
                    <a:p>
                      <a:pPr algn="ctr">
                        <a:buClrTx/>
                        <a:buSzTx/>
                        <a:buFontTx/>
                        <a:buNone/>
                      </a:pPr>
                      <a:r>
                        <a:rPr lang="en-US" altLang="zh-CN" sz="1000" b="0">
                          <a:solidFill>
                            <a:srgbClr val="000000"/>
                          </a:solidFill>
                          <a:latin typeface="方正黑体简体" panose="02010601030101010101" pitchFamily="2" charset="-122"/>
                          <a:ea typeface="方正黑体简体" panose="02010601030101010101" pitchFamily="2" charset="-122"/>
                        </a:rPr>
                        <a:t>54</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苏48-21-70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山12、盒8下1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23.10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0.18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251.40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0.0014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rPr>
                        <a:t>0.50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52000">
                <a:tc gridSpan="3">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合计/平均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0.45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16.20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0.46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805.00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0.0058 </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FF0000"/>
                          </a:solidFill>
                          <a:latin typeface="方正黑体简体" panose="02010601030101010101" pitchFamily="2" charset="-122"/>
                          <a:ea typeface="方正黑体简体" panose="02010601030101010101" pitchFamily="2" charset="-122"/>
                        </a:rPr>
                        <a:t>0.76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bl>
          </a:graphicData>
        </a:graphic>
      </p:graphicFrame>
      <p:sp>
        <p:nvSpPr>
          <p:cNvPr id="3" name="矩形 2"/>
          <p:cNvSpPr/>
          <p:nvPr/>
        </p:nvSpPr>
        <p:spPr>
          <a:xfrm>
            <a:off x="969645" y="108585"/>
            <a:ext cx="8494395" cy="534035"/>
          </a:xfrm>
          <a:prstGeom prst="rect">
            <a:avLst/>
          </a:prstGeom>
          <a:noFill/>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）生产制度优化</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E3D40F45-647B-4908-AD22-720C6D9354F8}" type="slidenum">
              <a:rPr lang="zh-CN" altLang="en-US"/>
              <a:t>101</a:t>
            </a:fld>
            <a:endParaRPr lang="en-US" altLang="zh-CN"/>
          </a:p>
        </p:txBody>
      </p:sp>
      <p:sp>
        <p:nvSpPr>
          <p:cNvPr id="62466" name="矩形 10"/>
          <p:cNvSpPr>
            <a:spLocks noChangeArrowheads="1"/>
          </p:cNvSpPr>
          <p:nvPr/>
        </p:nvSpPr>
        <p:spPr bwMode="auto">
          <a:xfrm>
            <a:off x="307975" y="671830"/>
            <a:ext cx="850392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latinLnBrk="0">
              <a:lnSpc>
                <a:spcPct val="160000"/>
              </a:lnSpc>
            </a:pP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结合剩余储量分布情况排查具备挖潜潜力气井</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口：其中建议实施侧钻水平井</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9</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口，实施查层补孔井</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口，充分提高</a:t>
            </a:r>
            <a:r>
              <a:rPr lang="zh-CN" altLang="zh-CN" sz="1800" kern="100" dirty="0">
                <a:solidFill>
                  <a:srgbClr val="000000"/>
                </a:solidFill>
                <a:latin typeface="方正大黑简体" panose="02010601030101010101" charset="-122"/>
                <a:ea typeface="方正大黑简体" panose="02010601030101010101" charset="-122"/>
                <a:cs typeface="Times New Roman" panose="02020603050405020304" pitchFamily="18" charset="0"/>
                <a:sym typeface="宋体" panose="02010600030101010101" pitchFamily="2" charset="-122"/>
              </a:rPr>
              <a:t>“层间+井间”未动用储量动用。</a:t>
            </a:r>
          </a:p>
        </p:txBody>
      </p:sp>
      <p:sp>
        <p:nvSpPr>
          <p:cNvPr id="5" name="矩形 4"/>
          <p:cNvSpPr/>
          <p:nvPr/>
        </p:nvSpPr>
        <p:spPr>
          <a:xfrm>
            <a:off x="884555" y="69850"/>
            <a:ext cx="8494395" cy="534035"/>
          </a:xfrm>
          <a:prstGeom prst="rect">
            <a:avLst/>
          </a:prstGeom>
          <a:noFill/>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）进攻性挖潜措施</a:t>
            </a:r>
          </a:p>
        </p:txBody>
      </p:sp>
      <p:sp>
        <p:nvSpPr>
          <p:cNvPr id="231427" name="矩形 21"/>
          <p:cNvSpPr/>
          <p:nvPr/>
        </p:nvSpPr>
        <p:spPr>
          <a:xfrm>
            <a:off x="657225" y="1603375"/>
            <a:ext cx="7523480" cy="282575"/>
          </a:xfrm>
          <a:prstGeom prst="rect">
            <a:avLst/>
          </a:prstGeom>
          <a:noFill/>
          <a:ln w="9525">
            <a:noFill/>
          </a:ln>
        </p:spPr>
        <p:txBody>
          <a:bodyPr wrap="square" lIns="68546" tIns="34272" rIns="68546" bIns="34272" anchor="t" anchorCtr="0">
            <a:spAutoFit/>
          </a:bodyPr>
          <a:lstStyle/>
          <a:p>
            <a:pPr algn="ctr"/>
            <a:r>
              <a:rPr lang="zh-CN" altLang="en-US" sz="1400" dirty="0">
                <a:solidFill>
                  <a:srgbClr val="0000FF"/>
                </a:solidFill>
                <a:latin typeface="Times New Roman" panose="02020603050405020304" pitchFamily="18" charset="0"/>
                <a:ea typeface="华文新魏" panose="02010800040101010101" pitchFamily="2" charset="-122"/>
              </a:rPr>
              <a:t>进攻性挖潜措施建议统计表</a:t>
            </a:r>
          </a:p>
        </p:txBody>
      </p:sp>
      <p:graphicFrame>
        <p:nvGraphicFramePr>
          <p:cNvPr id="6" name="表格 5"/>
          <p:cNvGraphicFramePr/>
          <p:nvPr/>
        </p:nvGraphicFramePr>
        <p:xfrm>
          <a:off x="656590" y="1898015"/>
          <a:ext cx="7524000" cy="3120710"/>
        </p:xfrm>
        <a:graphic>
          <a:graphicData uri="http://schemas.openxmlformats.org/drawingml/2006/table">
            <a:tbl>
              <a:tblPr firstRow="1" bandRow="1">
                <a:tableStyleId>{5C22544A-7EE6-4342-B048-85BDC9FD1C3A}</a:tableStyleId>
              </a:tblPr>
              <a:tblGrid>
                <a:gridCol w="396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1548000">
                  <a:extLst>
                    <a:ext uri="{9D8B030D-6E8A-4147-A177-3AD203B41FA5}">
                      <a16:colId xmlns:a16="http://schemas.microsoft.com/office/drawing/2014/main" val="20003"/>
                    </a:ext>
                  </a:extLst>
                </a:gridCol>
                <a:gridCol w="936000">
                  <a:extLst>
                    <a:ext uri="{9D8B030D-6E8A-4147-A177-3AD203B41FA5}">
                      <a16:colId xmlns:a16="http://schemas.microsoft.com/office/drawing/2014/main" val="20004"/>
                    </a:ext>
                  </a:extLst>
                </a:gridCol>
                <a:gridCol w="575945">
                  <a:extLst>
                    <a:ext uri="{9D8B030D-6E8A-4147-A177-3AD203B41FA5}">
                      <a16:colId xmlns:a16="http://schemas.microsoft.com/office/drawing/2014/main" val="20005"/>
                    </a:ext>
                  </a:extLst>
                </a:gridCol>
                <a:gridCol w="828055">
                  <a:extLst>
                    <a:ext uri="{9D8B030D-6E8A-4147-A177-3AD203B41FA5}">
                      <a16:colId xmlns:a16="http://schemas.microsoft.com/office/drawing/2014/main" val="20006"/>
                    </a:ext>
                  </a:extLst>
                </a:gridCol>
                <a:gridCol w="1296000">
                  <a:extLst>
                    <a:ext uri="{9D8B030D-6E8A-4147-A177-3AD203B41FA5}">
                      <a16:colId xmlns:a16="http://schemas.microsoft.com/office/drawing/2014/main" val="20007"/>
                    </a:ext>
                  </a:extLst>
                </a:gridCol>
              </a:tblGrid>
              <a:tr h="348615">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序号</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井号</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投产日期</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生产层位</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套压</a:t>
                      </a:r>
                    </a:p>
                    <a:p>
                      <a:pPr indent="0" algn="ctr">
                        <a:buNone/>
                      </a:pP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en-US" alt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MPa</a:t>
                      </a: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日产</a:t>
                      </a:r>
                    </a:p>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累产</a:t>
                      </a:r>
                    </a:p>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建议措施</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extLst>
                  <a:ext uri="{0D108BD9-81ED-4DB2-BD59-A6C34878D82A}">
                    <a16:rowId xmlns:a16="http://schemas.microsoft.com/office/drawing/2014/main" val="10000"/>
                  </a:ext>
                </a:extLst>
              </a:tr>
              <a:tr h="252095">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1</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苏48-20-85</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2008/11/23</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盒8下</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10.26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0.08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2295.42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侧钻</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20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2</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苏14-2-24</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2008/11/27</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等线" panose="02010600030101010101" charset="-122"/>
                          <a:sym typeface="+mn-ea"/>
                        </a:rPr>
                        <a:t>盒8下、</a:t>
                      </a:r>
                      <a:r>
                        <a:rPr lang="zh-CN" sz="1100" b="0">
                          <a:solidFill>
                            <a:srgbClr val="000000"/>
                          </a:solidFill>
                          <a:latin typeface="Arial" panose="020B0604020202020204" pitchFamily="34" charset="0"/>
                          <a:ea typeface="等线" panose="02010600030101010101" charset="-122"/>
                        </a:rPr>
                        <a:t>山1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7.78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0.03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2015.83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0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3</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苏48-15-68</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2010/9/14</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等线" panose="02010600030101010101" charset="-122"/>
                          <a:sym typeface="+mn-ea"/>
                        </a:rPr>
                        <a:t>盒8下、</a:t>
                      </a:r>
                      <a:r>
                        <a:rPr lang="zh-CN" sz="1100" b="0">
                          <a:solidFill>
                            <a:srgbClr val="000000"/>
                          </a:solidFill>
                          <a:latin typeface="Arial" panose="020B0604020202020204" pitchFamily="34" charset="0"/>
                          <a:ea typeface="等线" panose="02010600030101010101" charset="-122"/>
                        </a:rPr>
                        <a:t>山1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12.63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0.13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1099.54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0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4</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苏14-5-16</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2009/3/11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盒8下</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13.23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2088.92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20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5</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苏120-35-90</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2011/6/28</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等线" panose="02010600030101010101" charset="-122"/>
                          <a:sym typeface="+mn-ea"/>
                        </a:rPr>
                        <a:t>盒8下、</a:t>
                      </a:r>
                      <a:r>
                        <a:rPr lang="zh-CN" sz="1100" b="0">
                          <a:solidFill>
                            <a:srgbClr val="000000"/>
                          </a:solidFill>
                          <a:latin typeface="Arial" panose="020B0604020202020204" pitchFamily="34" charset="0"/>
                          <a:ea typeface="等线" panose="02010600030101010101" charset="-122"/>
                        </a:rPr>
                        <a:t>山1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9.32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307.70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0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6</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桃2-8-2</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2009/12/13</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盒8下、山2</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8.08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1624.21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20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7</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苏14-12-40</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2008/5/30</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盒7、盒8下、山1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7.36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0.03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3770.62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20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8</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苏47-17-61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2011/12/24</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盒8下</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4.19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0.00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641.07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20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9</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苏14-8-11H</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2012/10/17</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盒8</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6.99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0.10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4825.69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sym typeface="+mn-ea"/>
                        </a:rPr>
                        <a:t>侧钻</a:t>
                      </a:r>
                      <a:endPar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20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10</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桃2-25-7C4</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2019/5/11</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等线" panose="02010600030101010101" charset="-122"/>
                        </a:rPr>
                        <a:t>马五1_3</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24.90 </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0.00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charset="-122"/>
                        </a:rPr>
                        <a:t>4.39</a:t>
                      </a:r>
                      <a:endParaRPr lang="en-US" altLang="en-US" sz="1100" b="0">
                        <a:solidFill>
                          <a:srgbClr val="000000"/>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查层补孔</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2000">
                <a:tc gridSpan="4">
                  <a:txBody>
                    <a:bodyPr/>
                    <a:lstStyle/>
                    <a:p>
                      <a:pPr indent="0" algn="ctr">
                        <a:buNone/>
                      </a:pPr>
                      <a:r>
                        <a:rPr lang="zh-CN" alt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平均/合计</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algn="ctr">
                        <a:buClrTx/>
                        <a:buSzTx/>
                        <a:buFontTx/>
                        <a:buNone/>
                      </a:pPr>
                      <a:r>
                        <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rPr>
                        <a:t>10.47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rPr>
                        <a:t>0.04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rPr>
                        <a:t>1867.3</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endPar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E3D40F45-647B-4908-AD22-720C6D9354F8}" type="slidenum">
              <a:rPr lang="zh-CN" altLang="en-US"/>
              <a:t>102</a:t>
            </a:fld>
            <a:endParaRPr lang="en-US" altLang="zh-CN"/>
          </a:p>
        </p:txBody>
      </p:sp>
      <p:sp>
        <p:nvSpPr>
          <p:cNvPr id="5" name="矩形 4"/>
          <p:cNvSpPr/>
          <p:nvPr/>
        </p:nvSpPr>
        <p:spPr>
          <a:xfrm>
            <a:off x="884555" y="69850"/>
            <a:ext cx="8494395" cy="534035"/>
          </a:xfrm>
          <a:prstGeom prst="rect">
            <a:avLst/>
          </a:prstGeom>
          <a:noFill/>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5</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）气井报废</a:t>
            </a:r>
          </a:p>
        </p:txBody>
      </p:sp>
      <p:sp>
        <p:nvSpPr>
          <p:cNvPr id="62466" name="矩形 10"/>
          <p:cNvSpPr>
            <a:spLocks noChangeArrowheads="1"/>
          </p:cNvSpPr>
          <p:nvPr/>
        </p:nvSpPr>
        <p:spPr bwMode="auto">
          <a:xfrm>
            <a:off x="307975" y="671830"/>
            <a:ext cx="850392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latinLnBrk="0">
              <a:lnSpc>
                <a:spcPct val="160000"/>
              </a:lnSpc>
            </a:pP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针对</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92</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口无挖潜潜力气井，结合动态监测手段对压力和产量进行核实，初步筛选</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21</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无气量口申请报废核销。</a:t>
            </a:r>
            <a:endParaRPr lang="zh-CN" altLang="en-US" sz="1800" kern="1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endParaRPr>
          </a:p>
        </p:txBody>
      </p:sp>
      <p:sp>
        <p:nvSpPr>
          <p:cNvPr id="231427" name="矩形 21"/>
          <p:cNvSpPr/>
          <p:nvPr/>
        </p:nvSpPr>
        <p:spPr>
          <a:xfrm>
            <a:off x="657225" y="1603375"/>
            <a:ext cx="7523480" cy="282575"/>
          </a:xfrm>
          <a:prstGeom prst="rect">
            <a:avLst/>
          </a:prstGeom>
          <a:noFill/>
          <a:ln w="9525">
            <a:noFill/>
          </a:ln>
        </p:spPr>
        <p:txBody>
          <a:bodyPr wrap="square" lIns="68546" tIns="34272" rIns="68546" bIns="34272" anchor="t" anchorCtr="0">
            <a:spAutoFit/>
          </a:bodyPr>
          <a:lstStyle/>
          <a:p>
            <a:pPr algn="ctr"/>
            <a:r>
              <a:rPr lang="zh-CN" altLang="en-US" sz="1400" dirty="0">
                <a:solidFill>
                  <a:srgbClr val="0000FF"/>
                </a:solidFill>
                <a:latin typeface="Times New Roman" panose="02020603050405020304" pitchFamily="18" charset="0"/>
                <a:ea typeface="华文新魏" panose="02010800040101010101" pitchFamily="2" charset="-122"/>
              </a:rPr>
              <a:t>无气量报废建议统计表</a:t>
            </a:r>
          </a:p>
        </p:txBody>
      </p:sp>
      <p:graphicFrame>
        <p:nvGraphicFramePr>
          <p:cNvPr id="6" name="表格 5"/>
          <p:cNvGraphicFramePr/>
          <p:nvPr/>
        </p:nvGraphicFramePr>
        <p:xfrm>
          <a:off x="755650" y="1936115"/>
          <a:ext cx="7020235" cy="2897430"/>
        </p:xfrm>
        <a:graphic>
          <a:graphicData uri="http://schemas.openxmlformats.org/drawingml/2006/table">
            <a:tbl>
              <a:tblPr firstRow="1" bandRow="1">
                <a:tableStyleId>{5C22544A-7EE6-4342-B048-85BDC9FD1C3A}</a:tableStyleId>
              </a:tblPr>
              <a:tblGrid>
                <a:gridCol w="396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864235">
                  <a:extLst>
                    <a:ext uri="{9D8B030D-6E8A-4147-A177-3AD203B41FA5}">
                      <a16:colId xmlns:a16="http://schemas.microsoft.com/office/drawing/2014/main" val="20002"/>
                    </a:ext>
                  </a:extLst>
                </a:gridCol>
                <a:gridCol w="2340000">
                  <a:extLst>
                    <a:ext uri="{9D8B030D-6E8A-4147-A177-3AD203B41FA5}">
                      <a16:colId xmlns:a16="http://schemas.microsoft.com/office/drawing/2014/main" val="20003"/>
                    </a:ext>
                  </a:extLst>
                </a:gridCol>
                <a:gridCol w="936000">
                  <a:extLst>
                    <a:ext uri="{9D8B030D-6E8A-4147-A177-3AD203B41FA5}">
                      <a16:colId xmlns:a16="http://schemas.microsoft.com/office/drawing/2014/main" val="20004"/>
                    </a:ext>
                  </a:extLst>
                </a:gridCol>
                <a:gridCol w="575945">
                  <a:extLst>
                    <a:ext uri="{9D8B030D-6E8A-4147-A177-3AD203B41FA5}">
                      <a16:colId xmlns:a16="http://schemas.microsoft.com/office/drawing/2014/main" val="20005"/>
                    </a:ext>
                  </a:extLst>
                </a:gridCol>
                <a:gridCol w="828055">
                  <a:extLst>
                    <a:ext uri="{9D8B030D-6E8A-4147-A177-3AD203B41FA5}">
                      <a16:colId xmlns:a16="http://schemas.microsoft.com/office/drawing/2014/main" val="20006"/>
                    </a:ext>
                  </a:extLst>
                </a:gridCol>
              </a:tblGrid>
              <a:tr h="348615">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序号</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井号</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投产日期</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生产层位</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套压</a:t>
                      </a:r>
                    </a:p>
                    <a:p>
                      <a:pPr indent="0" algn="ctr">
                        <a:buNone/>
                      </a:pP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en-US" alt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MPa</a:t>
                      </a: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日产</a:t>
                      </a:r>
                    </a:p>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累产</a:t>
                      </a:r>
                    </a:p>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alpha val="20000"/>
                      </a:srgbClr>
                    </a:solidFill>
                  </a:tcPr>
                </a:tc>
                <a:extLst>
                  <a:ext uri="{0D108BD9-81ED-4DB2-BD59-A6C34878D82A}">
                    <a16:rowId xmlns:a16="http://schemas.microsoft.com/office/drawing/2014/main" val="10000"/>
                  </a:ext>
                </a:extLst>
              </a:tr>
              <a:tr h="2124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1</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苏48-13-53</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2011/3/16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盒8上1、盒8下2、山11、山13</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1.29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517.66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24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2</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苏120-35-84C1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2012/11/7</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马五、盒8、山2、太原</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15.64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1406.34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2725">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3</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苏120-32-82C3</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2011/7/19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盒8下、山2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27.66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1254.47</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24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4</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苏47-51-50</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2012/12/24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盒8上、盒8下</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26.75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967.94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240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5</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苏48-15-89</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2011/8/13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10.86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1345.82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209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6</a:t>
                      </a:r>
                      <a:endPar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endParaRP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苏120-97-87</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2012/7/3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盒8上、盒8下</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9.50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509.81</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24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7</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苏47-18-79</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2015/12/29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盒8下_2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21.86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823.22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24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8</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苏47-27-69</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2019/5/16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盒8下_1、山1_1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1.03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275.06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24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9</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苏47-18-75</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2018/5/25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山2_1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15.18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573.99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2400">
                <a:tc gridSpan="7">
                  <a:txBody>
                    <a:bodyPr/>
                    <a:lstStyle/>
                    <a:p>
                      <a:pPr indent="0" algn="ctr">
                        <a:buNone/>
                      </a:pPr>
                      <a:r>
                        <a:rPr lang="en-US" altLang="zh-CN"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2400">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cs typeface="Times New Roman" panose="02020603050405020304" pitchFamily="18" charset="0"/>
                        </a:rPr>
                        <a:t>21</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苏47-10-58</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2011/10/16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盒8下、山2_1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3.16 </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168.75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2400">
                <a:tc gridSpan="4">
                  <a:txBody>
                    <a:bodyPr/>
                    <a:lstStyle/>
                    <a:p>
                      <a:pPr indent="0" algn="ctr">
                        <a:buNone/>
                      </a:pPr>
                      <a:r>
                        <a:rPr lang="zh-CN" alt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平均/合计</a:t>
                      </a:r>
                    </a:p>
                  </a:txBody>
                  <a:tcPr marL="9525" marR="9525" marT="9525" marB="3429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algn="ctr">
                        <a:buClrTx/>
                        <a:buSzTx/>
                        <a:buFontTx/>
                        <a:buNone/>
                      </a:pPr>
                      <a:r>
                        <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rPr>
                        <a:t>13.46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rPr>
                        <a:t>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000" b="1">
                          <a:solidFill>
                            <a:srgbClr val="FF0000"/>
                          </a:solidFill>
                          <a:latin typeface="方正黑体简体" panose="02010601030101010101" pitchFamily="2" charset="-122"/>
                          <a:ea typeface="方正黑体简体" panose="02010601030101010101" pitchFamily="2" charset="-122"/>
                          <a:cs typeface="Times New Roman" panose="02020603050405020304" pitchFamily="18" charset="0"/>
                        </a:rPr>
                        <a:t>1043.23</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312194" y="-38100"/>
            <a:ext cx="451961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FF3300"/>
                </a:solidFill>
                <a:latin typeface="黑体" panose="02010609060101010101" charset="-122"/>
                <a:ea typeface="黑体" panose="02010609060101010101" charset="-122"/>
              </a:defRPr>
            </a:lvl1pPr>
            <a:lvl2pPr marL="742950" indent="-285750">
              <a:defRPr>
                <a:solidFill>
                  <a:srgbClr val="FF3300"/>
                </a:solidFill>
                <a:latin typeface="黑体" panose="02010609060101010101" charset="-122"/>
                <a:ea typeface="黑体" panose="02010609060101010101" charset="-122"/>
              </a:defRPr>
            </a:lvl2pPr>
            <a:lvl3pPr marL="1143000" indent="-228600">
              <a:defRPr>
                <a:solidFill>
                  <a:srgbClr val="FF3300"/>
                </a:solidFill>
                <a:latin typeface="黑体" panose="02010609060101010101" charset="-122"/>
                <a:ea typeface="黑体" panose="02010609060101010101" charset="-122"/>
              </a:defRPr>
            </a:lvl3pPr>
            <a:lvl4pPr marL="1600200" indent="-228600">
              <a:defRPr>
                <a:solidFill>
                  <a:srgbClr val="FF3300"/>
                </a:solidFill>
                <a:latin typeface="黑体" panose="02010609060101010101" charset="-122"/>
                <a:ea typeface="黑体" panose="02010609060101010101" charset="-122"/>
              </a:defRPr>
            </a:lvl4pPr>
            <a:lvl5pPr marL="2057400" indent="-228600">
              <a:defRPr>
                <a:solidFill>
                  <a:srgbClr val="FF3300"/>
                </a:solidFill>
                <a:latin typeface="黑体" panose="02010609060101010101" charset="-122"/>
                <a:ea typeface="黑体" panose="02010609060101010101" charset="-122"/>
              </a:defRPr>
            </a:lvl5pPr>
            <a:lvl6pPr marL="25146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6pPr>
            <a:lvl7pPr marL="29718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7pPr>
            <a:lvl8pPr marL="34290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8pPr>
            <a:lvl9pPr marL="38862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rPr>
              <a:t>汇 报 提 纲</a:t>
            </a:r>
          </a:p>
        </p:txBody>
      </p:sp>
      <p:sp>
        <p:nvSpPr>
          <p:cNvPr id="11267" name="Text Box 3"/>
          <p:cNvSpPr txBox="1">
            <a:spLocks noChangeArrowheads="1"/>
          </p:cNvSpPr>
          <p:nvPr/>
        </p:nvSpPr>
        <p:spPr bwMode="auto">
          <a:xfrm>
            <a:off x="2825750" y="1191895"/>
            <a:ext cx="349186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rgbClr val="FF3300"/>
                </a:solidFill>
                <a:latin typeface="黑体" panose="02010609060101010101" charset="-122"/>
                <a:ea typeface="黑体" panose="02010609060101010101" charset="-122"/>
              </a:defRPr>
            </a:lvl1pPr>
            <a:lvl2pPr marL="742950" indent="-285750">
              <a:defRPr>
                <a:solidFill>
                  <a:srgbClr val="FF3300"/>
                </a:solidFill>
                <a:latin typeface="黑体" panose="02010609060101010101" charset="-122"/>
                <a:ea typeface="黑体" panose="02010609060101010101" charset="-122"/>
              </a:defRPr>
            </a:lvl2pPr>
            <a:lvl3pPr marL="1143000" indent="-228600">
              <a:defRPr>
                <a:solidFill>
                  <a:srgbClr val="FF3300"/>
                </a:solidFill>
                <a:latin typeface="黑体" panose="02010609060101010101" charset="-122"/>
                <a:ea typeface="黑体" panose="02010609060101010101" charset="-122"/>
              </a:defRPr>
            </a:lvl3pPr>
            <a:lvl4pPr marL="1600200" indent="-228600">
              <a:defRPr>
                <a:solidFill>
                  <a:srgbClr val="FF3300"/>
                </a:solidFill>
                <a:latin typeface="黑体" panose="02010609060101010101" charset="-122"/>
                <a:ea typeface="黑体" panose="02010609060101010101" charset="-122"/>
              </a:defRPr>
            </a:lvl4pPr>
            <a:lvl5pPr marL="2057400" indent="-228600">
              <a:defRPr>
                <a:solidFill>
                  <a:srgbClr val="FF3300"/>
                </a:solidFill>
                <a:latin typeface="黑体" panose="02010609060101010101" charset="-122"/>
                <a:ea typeface="黑体" panose="02010609060101010101" charset="-122"/>
              </a:defRPr>
            </a:lvl5pPr>
            <a:lvl6pPr marL="25146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6pPr>
            <a:lvl7pPr marL="29718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7pPr>
            <a:lvl8pPr marL="34290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8pPr>
            <a:lvl9pPr marL="38862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9pPr>
          </a:lstStyle>
          <a:p>
            <a:pPr marL="0" marR="0" lvl="0" indent="0" algn="l" defTabSz="914400" rtl="0" eaLnBrk="1" fontAlgn="base" latinLnBrk="0" hangingPunct="1">
              <a:lnSpc>
                <a:spcPct val="180000"/>
              </a:lnSpc>
              <a:spcBef>
                <a:spcPct val="0"/>
              </a:spcBef>
              <a:spcAft>
                <a:spcPct val="0"/>
              </a:spcAft>
              <a:buClrTx/>
              <a:buSzTx/>
              <a:buFontTx/>
              <a:buNone/>
              <a:defRPr/>
            </a:pPr>
            <a:r>
              <a:rPr kumimoji="1" lang="zh-CN" altLang="en-US" sz="3600" b="1" i="0" u="none" strike="noStrike" kern="1200" cap="none" spc="0" normalizeH="0" baseline="0" dirty="0">
                <a:solidFill>
                  <a:srgbClr val="333399"/>
                </a:solidFill>
                <a:latin typeface="微软雅黑" panose="020B0503020204020204" charset="-122"/>
                <a:ea typeface="微软雅黑" panose="020B0503020204020204" charset="-122"/>
                <a:cs typeface="+mn-cs"/>
              </a:rPr>
              <a:t>一、项 目 概 况</a:t>
            </a:r>
          </a:p>
          <a:p>
            <a:pPr defTabSz="914400" fontAlgn="base">
              <a:lnSpc>
                <a:spcPct val="180000"/>
              </a:lnSpc>
              <a:spcBef>
                <a:spcPct val="0"/>
              </a:spcBef>
              <a:spcAft>
                <a:spcPct val="0"/>
              </a:spcAft>
              <a:defRPr/>
            </a:pPr>
            <a:r>
              <a:rPr kumimoji="1" lang="zh-CN" altLang="en-US" sz="3600" b="1" noProof="0" dirty="0">
                <a:ln>
                  <a:noFill/>
                </a:ln>
                <a:solidFill>
                  <a:srgbClr val="333399"/>
                </a:solidFill>
                <a:effectLst/>
                <a:uLnTx/>
                <a:uFillTx/>
                <a:latin typeface="微软雅黑" panose="020B0503020204020204" charset="-122"/>
                <a:ea typeface="微软雅黑" panose="020B0503020204020204" charset="-122"/>
              </a:rPr>
              <a:t>二、研 究 成 果</a:t>
            </a:r>
          </a:p>
          <a:p>
            <a:pPr marL="0" marR="0" lvl="0" indent="0" algn="l" defTabSz="914400" rtl="0" eaLnBrk="1" fontAlgn="base" latinLnBrk="0" hangingPunct="1">
              <a:lnSpc>
                <a:spcPct val="18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三、认识与结论</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4"/>
          <p:cNvSpPr>
            <a:spLocks noChangeArrowheads="1"/>
          </p:cNvSpPr>
          <p:nvPr/>
        </p:nvSpPr>
        <p:spPr bwMode="auto">
          <a:xfrm>
            <a:off x="233680" y="690245"/>
            <a:ext cx="8759190" cy="442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60000"/>
              </a:lnSpc>
            </a:pP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1</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sz="1600" dirty="0">
                <a:latin typeface="方正大黑简体" panose="02010601030101010101" charset="-122"/>
                <a:ea typeface="方正大黑简体" panose="02010601030101010101" charset="-122"/>
                <a:cs typeface="方正大黑简体" panose="02010601030101010101" charset="-122"/>
              </a:rPr>
              <a:t>总结不同区块不同类型气井生产动态规律，建立</a:t>
            </a:r>
            <a:r>
              <a:rPr sz="1600" dirty="0">
                <a:latin typeface="方正大黑简体" panose="02010601030101010101" charset="-122"/>
                <a:ea typeface="方正大黑简体" panose="02010601030101010101" charset="-122"/>
                <a:cs typeface="方正大黑简体" panose="02010601030101010101" charset="-122"/>
                <a:sym typeface="+mn-ea"/>
              </a:rPr>
              <a:t>高压低产井分类判识图版</a:t>
            </a:r>
            <a:r>
              <a:rPr sz="1600" dirty="0">
                <a:latin typeface="方正大黑简体" panose="02010601030101010101" charset="-122"/>
                <a:ea typeface="方正大黑简体" panose="02010601030101010101" charset="-122"/>
                <a:cs typeface="方正大黑简体" panose="02010601030101010101" charset="-122"/>
              </a:rPr>
              <a:t>，</a:t>
            </a:r>
            <a:r>
              <a:rPr lang="zh-CN" sz="1600" dirty="0">
                <a:latin typeface="方正大黑简体" panose="02010601030101010101" charset="-122"/>
                <a:ea typeface="方正大黑简体" panose="02010601030101010101" charset="-122"/>
                <a:cs typeface="方正大黑简体" panose="02010601030101010101" charset="-122"/>
              </a:rPr>
              <a:t>其中</a:t>
            </a:r>
            <a:r>
              <a:rPr sz="1600" dirty="0">
                <a:latin typeface="方正大黑简体" panose="02010601030101010101" charset="-122"/>
                <a:ea typeface="方正大黑简体" panose="02010601030101010101" charset="-122"/>
                <a:cs typeface="方正大黑简体" panose="02010601030101010101" charset="-122"/>
              </a:rPr>
              <a:t>直井和水平井分别以产量低于</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0.5</a:t>
            </a:r>
            <a:r>
              <a:rPr sz="1600" dirty="0">
                <a:latin typeface="方正大黑简体" panose="02010601030101010101" charset="-122"/>
                <a:ea typeface="方正大黑简体" panose="02010601030101010101" charset="-122"/>
                <a:cs typeface="方正大黑简体" panose="02010601030101010101" charset="-122"/>
              </a:rPr>
              <a:t>万方/天和</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sz="1600" dirty="0">
                <a:latin typeface="方正大黑简体" panose="02010601030101010101" charset="-122"/>
                <a:ea typeface="方正大黑简体" panose="02010601030101010101" charset="-122"/>
                <a:cs typeface="方正大黑简体" panose="02010601030101010101" charset="-122"/>
              </a:rPr>
              <a:t>万方/天所对应的压力</a:t>
            </a:r>
            <a:r>
              <a:rPr lang="zh-CN" sz="1600" dirty="0">
                <a:latin typeface="方正大黑简体" panose="02010601030101010101" charset="-122"/>
                <a:ea typeface="方正大黑简体" panose="02010601030101010101" charset="-122"/>
                <a:cs typeface="方正大黑简体" panose="02010601030101010101" charset="-122"/>
              </a:rPr>
              <a:t>上限判识</a:t>
            </a:r>
            <a:r>
              <a:rPr sz="1600" dirty="0">
                <a:latin typeface="方正大黑简体" panose="02010601030101010101" charset="-122"/>
                <a:ea typeface="方正大黑简体" panose="02010601030101010101" charset="-122"/>
                <a:cs typeface="方正大黑简体" panose="02010601030101010101" charset="-122"/>
              </a:rPr>
              <a:t>自营区高压低产井</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568</a:t>
            </a:r>
            <a:r>
              <a:rPr sz="1600" dirty="0">
                <a:latin typeface="方正大黑简体" panose="02010601030101010101" charset="-122"/>
                <a:ea typeface="方正大黑简体" panose="02010601030101010101" charset="-122"/>
                <a:cs typeface="方正大黑简体" panose="02010601030101010101" charset="-122"/>
              </a:rPr>
              <a:t>口</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a:t>
            </a:r>
            <a:endPar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endParaRPr>
          </a:p>
          <a:p>
            <a:pPr indent="457200" algn="just">
              <a:lnSpc>
                <a:spcPct val="160000"/>
              </a:lnSpc>
            </a:pP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2</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、从储层物性、积液判识、节流器影响以及生产制度等方面分析明确了气井高压低产是多因素综合所致，其</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主要原因</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的权重依次为：</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气井积液</a:t>
            </a:r>
            <a:r>
              <a:rPr sz="1600" dirty="0">
                <a:latin typeface="方正大黑简体" panose="02010601030101010101" charset="-122"/>
                <a:ea typeface="方正大黑简体" panose="02010601030101010101" charset="-122"/>
                <a:cs typeface="方正大黑简体" panose="02010601030101010101" charset="-122"/>
              </a:rPr>
              <a:t>（47%）、</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节流器影响</a:t>
            </a:r>
            <a:r>
              <a:rPr sz="1600" dirty="0">
                <a:latin typeface="方正大黑简体" panose="02010601030101010101" charset="-122"/>
                <a:ea typeface="方正大黑简体" panose="02010601030101010101" charset="-122"/>
                <a:cs typeface="方正大黑简体" panose="02010601030101010101" charset="-122"/>
              </a:rPr>
              <a:t>（27%）、</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储层物性差</a:t>
            </a:r>
            <a:r>
              <a:rPr sz="1600" dirty="0">
                <a:latin typeface="方正大黑简体" panose="02010601030101010101" charset="-122"/>
                <a:ea typeface="方正大黑简体" panose="02010601030101010101" charset="-122"/>
                <a:cs typeface="方正大黑简体" panose="02010601030101010101" charset="-122"/>
              </a:rPr>
              <a:t>（21%）、</a:t>
            </a:r>
            <a:r>
              <a:rPr sz="1600" dirty="0">
                <a:solidFill>
                  <a:srgbClr val="FF0000"/>
                </a:solidFill>
                <a:latin typeface="方正大黑简体" panose="02010601030101010101" charset="-122"/>
                <a:ea typeface="方正大黑简体" panose="02010601030101010101" charset="-122"/>
                <a:cs typeface="方正大黑简体" panose="02010601030101010101" charset="-122"/>
              </a:rPr>
              <a:t>生产制度不合理</a:t>
            </a:r>
            <a:r>
              <a:rPr sz="1600" dirty="0">
                <a:latin typeface="方正大黑简体" panose="02010601030101010101" charset="-122"/>
                <a:ea typeface="方正大黑简体" panose="02010601030101010101" charset="-122"/>
                <a:cs typeface="方正大黑简体" panose="02010601030101010101" charset="-122"/>
              </a:rPr>
              <a:t>（5%）</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a:t>
            </a:r>
          </a:p>
          <a:p>
            <a:pPr indent="457200" algn="just">
              <a:lnSpc>
                <a:spcPct val="160000"/>
              </a:lnSpc>
            </a:pP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3</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、通过多种方法综合评价</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519</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口</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直井</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平均单井</a:t>
            </a: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EUR</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为</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2181.1</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万方，剩余可采气量</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1034</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万方，</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49</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口</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水平井</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平均单井</a:t>
            </a: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EUR</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为</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3698.9</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万方，剩余可采气量</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1573</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万方</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a:t>
            </a:r>
          </a:p>
          <a:p>
            <a:pPr indent="457200" algn="just">
              <a:lnSpc>
                <a:spcPct val="160000"/>
              </a:lnSpc>
            </a:pP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4</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、结合措施经济效益，建立气井措施风险评价图版，计算各类措施经济最低增产气量，评价</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568</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口高压低产井中具备常规排采措施潜力</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387</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口，平均单井剩余经济可采储量</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1161.5</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万方。</a:t>
            </a:r>
          </a:p>
          <a:p>
            <a:pPr indent="457200" algn="just">
              <a:lnSpc>
                <a:spcPct val="160000"/>
              </a:lnSpc>
            </a:pP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5</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、综合高压低产原因分析与措施效果评价，分类制定管理技术对策，并提出节流器打捞、排水采气措施、生产制度优化、查层补孔以及报废等具体措施</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497</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口。</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11188" y="1579068"/>
            <a:ext cx="7920037" cy="709663"/>
          </a:xfrm>
          <a:prstGeom prst="rect">
            <a:avLst/>
          </a:prstGeom>
          <a:noFill/>
          <a:ln w="9525">
            <a:noFill/>
            <a:miter lim="800000"/>
          </a:ln>
        </p:spPr>
        <p:txBody>
          <a:bodyPr lIns="81706" tIns="40853" rIns="81706" bIns="40853">
            <a:spAutoFit/>
          </a:bodyPr>
          <a:lstStyle/>
          <a:p>
            <a:pPr marL="0" marR="0" lvl="0" indent="0" algn="ctr" defTabSz="817880" rtl="0" eaLnBrk="1" fontAlgn="auto" latinLnBrk="0" hangingPunct="1">
              <a:lnSpc>
                <a:spcPct val="12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不妥之处请各位领导专家批评指正！</a:t>
            </a:r>
          </a:p>
        </p:txBody>
      </p:sp>
      <p:sp>
        <p:nvSpPr>
          <p:cNvPr id="4" name="Text Box 3"/>
          <p:cNvSpPr txBox="1">
            <a:spLocks noChangeArrowheads="1"/>
          </p:cNvSpPr>
          <p:nvPr/>
        </p:nvSpPr>
        <p:spPr bwMode="auto">
          <a:xfrm>
            <a:off x="1187450" y="2924175"/>
            <a:ext cx="6696075" cy="701675"/>
          </a:xfrm>
          <a:prstGeom prst="rect">
            <a:avLst/>
          </a:prstGeom>
          <a:noFill/>
          <a:ln w="9525">
            <a:noFill/>
            <a:miter lim="800000"/>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000" b="0" i="1" u="none" strike="noStrike" kern="1200" cap="none" spc="0" normalizeH="0" baseline="0" noProof="0" dirty="0">
                <a:ln>
                  <a:noFill/>
                </a:ln>
                <a:solidFill>
                  <a:srgbClr val="0000CC"/>
                </a:solidFill>
                <a:effectLst/>
                <a:uLnTx/>
                <a:uFillTx/>
                <a:latin typeface="Arial" panose="020B0604020202020204" pitchFamily="34" charset="0"/>
                <a:ea typeface="华文新魏" panose="02010800040101010101" pitchFamily="2" charset="-122"/>
                <a:cs typeface="+mn-cs"/>
              </a:rPr>
              <a:t>汇报结束，谢谢！</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24485" y="770255"/>
            <a:ext cx="8509635" cy="478155"/>
          </a:xfrm>
          <a:prstGeom prst="rect">
            <a:avLst/>
          </a:prstGeom>
        </p:spPr>
        <p:txBody>
          <a:bodyPr wrap="square">
            <a:spAutoFit/>
          </a:bodyPr>
          <a:lstStyle/>
          <a:p>
            <a:pPr indent="457200" defTabSz="890905">
              <a:lnSpc>
                <a:spcPct val="140000"/>
              </a:lnSpc>
              <a:spcBef>
                <a:spcPct val="50000"/>
              </a:spcBef>
            </a:pPr>
            <a:r>
              <a:rPr lang="zh-CN" altLang="en-US" sz="1800" kern="0" dirty="0">
                <a:latin typeface="方正大黑简体" panose="02010601030101010101" charset="-122"/>
                <a:ea typeface="方正大黑简体" panose="02010601030101010101" charset="-122"/>
                <a:cs typeface="方正大黑简体" panose="02010601030101010101" charset="-122"/>
              </a:rPr>
              <a:t>自营区井均累产</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rPr>
              <a:t>1377</a:t>
            </a:r>
            <a:r>
              <a:rPr lang="zh-CN" altLang="en-US" sz="1800" kern="0" dirty="0">
                <a:latin typeface="方正大黑简体" panose="02010601030101010101" charset="-122"/>
                <a:ea typeface="方正大黑简体" panose="02010601030101010101" charset="-122"/>
                <a:cs typeface="方正大黑简体" panose="02010601030101010101" charset="-122"/>
              </a:rPr>
              <a:t>万方，</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其中</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741</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口大于</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2000</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万方，</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109</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口大于</a:t>
            </a:r>
            <a:r>
              <a:rPr lang="zh-CN" altLang="en-US"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000</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万方。</a:t>
            </a:r>
            <a:endParaRPr lang="zh-CN" altLang="en-US" sz="1800" kern="0" dirty="0">
              <a:latin typeface="方正大黑简体" panose="02010601030101010101" charset="-122"/>
              <a:ea typeface="方正大黑简体" panose="02010601030101010101" charset="-122"/>
              <a:cs typeface="方正大黑简体" panose="02010601030101010101" charset="-122"/>
            </a:endParaRPr>
          </a:p>
        </p:txBody>
      </p:sp>
      <p:graphicFrame>
        <p:nvGraphicFramePr>
          <p:cNvPr id="10" name="表格 9"/>
          <p:cNvGraphicFramePr/>
          <p:nvPr/>
        </p:nvGraphicFramePr>
        <p:xfrm>
          <a:off x="411480" y="1630680"/>
          <a:ext cx="8305800" cy="1616710"/>
        </p:xfrm>
        <a:graphic>
          <a:graphicData uri="http://schemas.openxmlformats.org/drawingml/2006/table">
            <a:tbl>
              <a:tblPr firstRow="1" bandRow="1">
                <a:tableStyleId>{5C22544A-7EE6-4342-B048-85BDC9FD1C3A}</a:tableStyleId>
              </a:tblPr>
              <a:tblGrid>
                <a:gridCol w="700405">
                  <a:extLst>
                    <a:ext uri="{9D8B030D-6E8A-4147-A177-3AD203B41FA5}">
                      <a16:colId xmlns:a16="http://schemas.microsoft.com/office/drawing/2014/main" val="20000"/>
                    </a:ext>
                  </a:extLst>
                </a:gridCol>
                <a:gridCol w="760730">
                  <a:extLst>
                    <a:ext uri="{9D8B030D-6E8A-4147-A177-3AD203B41FA5}">
                      <a16:colId xmlns:a16="http://schemas.microsoft.com/office/drawing/2014/main" val="20001"/>
                    </a:ext>
                  </a:extLst>
                </a:gridCol>
                <a:gridCol w="760730">
                  <a:extLst>
                    <a:ext uri="{9D8B030D-6E8A-4147-A177-3AD203B41FA5}">
                      <a16:colId xmlns:a16="http://schemas.microsoft.com/office/drawing/2014/main" val="20002"/>
                    </a:ext>
                  </a:extLst>
                </a:gridCol>
                <a:gridCol w="760730">
                  <a:extLst>
                    <a:ext uri="{9D8B030D-6E8A-4147-A177-3AD203B41FA5}">
                      <a16:colId xmlns:a16="http://schemas.microsoft.com/office/drawing/2014/main" val="20003"/>
                    </a:ext>
                  </a:extLst>
                </a:gridCol>
                <a:gridCol w="760095">
                  <a:extLst>
                    <a:ext uri="{9D8B030D-6E8A-4147-A177-3AD203B41FA5}">
                      <a16:colId xmlns:a16="http://schemas.microsoft.com/office/drawing/2014/main" val="20004"/>
                    </a:ext>
                  </a:extLst>
                </a:gridCol>
                <a:gridCol w="760095">
                  <a:extLst>
                    <a:ext uri="{9D8B030D-6E8A-4147-A177-3AD203B41FA5}">
                      <a16:colId xmlns:a16="http://schemas.microsoft.com/office/drawing/2014/main" val="20005"/>
                    </a:ext>
                  </a:extLst>
                </a:gridCol>
                <a:gridCol w="760730">
                  <a:extLst>
                    <a:ext uri="{9D8B030D-6E8A-4147-A177-3AD203B41FA5}">
                      <a16:colId xmlns:a16="http://schemas.microsoft.com/office/drawing/2014/main" val="20006"/>
                    </a:ext>
                  </a:extLst>
                </a:gridCol>
                <a:gridCol w="760730">
                  <a:extLst>
                    <a:ext uri="{9D8B030D-6E8A-4147-A177-3AD203B41FA5}">
                      <a16:colId xmlns:a16="http://schemas.microsoft.com/office/drawing/2014/main" val="20007"/>
                    </a:ext>
                  </a:extLst>
                </a:gridCol>
                <a:gridCol w="760730">
                  <a:extLst>
                    <a:ext uri="{9D8B030D-6E8A-4147-A177-3AD203B41FA5}">
                      <a16:colId xmlns:a16="http://schemas.microsoft.com/office/drawing/2014/main" val="20008"/>
                    </a:ext>
                  </a:extLst>
                </a:gridCol>
                <a:gridCol w="760095">
                  <a:extLst>
                    <a:ext uri="{9D8B030D-6E8A-4147-A177-3AD203B41FA5}">
                      <a16:colId xmlns:a16="http://schemas.microsoft.com/office/drawing/2014/main" val="20009"/>
                    </a:ext>
                  </a:extLst>
                </a:gridCol>
                <a:gridCol w="760730">
                  <a:extLst>
                    <a:ext uri="{9D8B030D-6E8A-4147-A177-3AD203B41FA5}">
                      <a16:colId xmlns:a16="http://schemas.microsoft.com/office/drawing/2014/main" val="20010"/>
                    </a:ext>
                  </a:extLst>
                </a:gridCol>
              </a:tblGrid>
              <a:tr h="168910">
                <a:tc rowSpan="2">
                  <a:txBody>
                    <a:bodyPr/>
                    <a:lstStyle/>
                    <a:p>
                      <a:pPr indent="0" algn="ctr">
                        <a:buNone/>
                      </a:pPr>
                      <a:r>
                        <a:rPr lang="zh-CN" altLang="zh-CN" sz="900" b="0">
                          <a:solidFill>
                            <a:schemeClr val="tx1"/>
                          </a:solidFill>
                          <a:latin typeface="方正黑体简体" panose="02010601030101010101" pitchFamily="2" charset="-122"/>
                          <a:ea typeface="方正黑体简体" panose="02010601030101010101" pitchFamily="2" charset="-122"/>
                        </a:rPr>
                        <a:t>区间</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rPr>
                        <a:t>自营区块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14</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桃</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2</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algn="ctr">
                        <a:buClrTx/>
                        <a:buSzTx/>
                        <a:buFontTx/>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47/</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120</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algn="ctr">
                        <a:buClrTx/>
                        <a:buSzTx/>
                        <a:buFontTx/>
                        <a:buNone/>
                      </a:pP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48</a:t>
                      </a:r>
                      <a:r>
                        <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74320">
                <a:tc vMerge="1">
                  <a:txBody>
                    <a:bodyPr/>
                    <a:lstStyle/>
                    <a:p>
                      <a:endParaRPr lang="zh-CN"/>
                    </a:p>
                  </a:txBody>
                  <a:tcPr marL="12700" marR="12700" marT="12700" anchor="ctr">
                    <a:lnL w="6350">
                      <a:solidFill>
                        <a:schemeClr val="tx1"/>
                      </a:solidFill>
                      <a:prstDash val="solid"/>
                    </a:lnL>
                    <a:lnR w="6350">
                      <a:solidFill>
                        <a:schemeClr val="tx1"/>
                      </a:solidFill>
                      <a:prstDash val="solid"/>
                    </a:lnR>
                    <a:lnT w="6350" cap="flat" cmpd="sng">
                      <a:solidFill>
                        <a:srgbClr val="000000"/>
                      </a:solidFill>
                      <a:prstDash val="solid"/>
                      <a:headEnd type="none" w="med" len="med"/>
                      <a:tailEnd type="none" w="med" len="me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井数</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井均累产</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（亿方）</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井数</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井均累产</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（亿方）</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井数</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井均累产</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（亿方）</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井数</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井均累产</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（亿方）</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井数</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井均累产</a:t>
                      </a:r>
                    </a:p>
                    <a:p>
                      <a:pPr marL="0" marR="0" lvl="0" algn="ctr" defTabSz="913765" rtl="0" eaLnBrk="1" latinLnBrk="0" hangingPunct="1">
                        <a:lnSpc>
                          <a:spcPct val="100000"/>
                        </a:lnSpc>
                        <a:buClrTx/>
                        <a:buSzTx/>
                        <a:buFontTx/>
                        <a:buNone/>
                      </a:pPr>
                      <a:r>
                        <a:rPr kumimoji="0" lang="zh-CN" altLang="zh-CN" sz="900" b="0" i="0" u="none" strike="noStrike" cap="none" normalizeH="0" baseline="0">
                          <a:solidFill>
                            <a:schemeClr val="tx1"/>
                          </a:solidFill>
                          <a:latin typeface="方正黑体简体" panose="02010601030101010101" pitchFamily="2" charset="-122"/>
                          <a:ea typeface="方正黑体简体" panose="02010601030101010101" pitchFamily="2" charset="-122"/>
                        </a:rPr>
                        <a:t>（亿方）</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195580">
                <a:tc>
                  <a:txBody>
                    <a:bodyPr/>
                    <a:lstStyle/>
                    <a:p>
                      <a:pPr algn="ctr">
                        <a:buClrTx/>
                        <a:buSzTx/>
                        <a:buFontTx/>
                        <a:buNone/>
                      </a:pPr>
                      <a:r>
                        <a:rPr lang="zh-CN" altLang="zh-CN" sz="900" b="0">
                          <a:solidFill>
                            <a:srgbClr val="000000"/>
                          </a:solidFill>
                          <a:latin typeface="方正黑体简体" panose="02010601030101010101" pitchFamily="2" charset="-122"/>
                          <a:ea typeface="方正黑体简体" panose="02010601030101010101" pitchFamily="2" charset="-122"/>
                        </a:rPr>
                        <a:t>≥1.0</a:t>
                      </a:r>
                    </a:p>
                  </a:txBody>
                  <a:tcPr marL="9525" marR="9525" marT="9525" marB="3429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1.11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1.07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1.17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1.09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195580">
                <a:tc>
                  <a:txBody>
                    <a:bodyPr/>
                    <a:lstStyle/>
                    <a:p>
                      <a:pPr algn="ctr">
                        <a:buClrTx/>
                        <a:buSzTx/>
                        <a:buFontTx/>
                        <a:buNone/>
                      </a:pPr>
                      <a:r>
                        <a:rPr lang="zh-CN" altLang="zh-CN" sz="900" b="0">
                          <a:solidFill>
                            <a:srgbClr val="000000"/>
                          </a:solidFill>
                          <a:latin typeface="方正黑体简体" panose="02010601030101010101" pitchFamily="2" charset="-122"/>
                          <a:ea typeface="方正黑体简体" panose="02010601030101010101" pitchFamily="2" charset="-122"/>
                        </a:rPr>
                        <a:t>0.5～1.0</a:t>
                      </a:r>
                    </a:p>
                  </a:txBody>
                  <a:tcPr marL="9525" marR="9525" marT="9525" marB="3429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100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0.64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0.61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0.67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0.61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0.62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195580">
                <a:tc>
                  <a:txBody>
                    <a:bodyPr/>
                    <a:lstStyle/>
                    <a:p>
                      <a:pPr algn="ctr">
                        <a:buClrTx/>
                        <a:buSzTx/>
                        <a:buFontTx/>
                        <a:buNone/>
                      </a:pPr>
                      <a:r>
                        <a:rPr lang="zh-CN" altLang="zh-CN" sz="900" b="0">
                          <a:solidFill>
                            <a:srgbClr val="000000"/>
                          </a:solidFill>
                          <a:latin typeface="方正黑体简体" panose="02010601030101010101" pitchFamily="2" charset="-122"/>
                          <a:ea typeface="方正黑体简体" panose="02010601030101010101" pitchFamily="2" charset="-122"/>
                        </a:rPr>
                        <a:t>0.2～0.5 </a:t>
                      </a:r>
                    </a:p>
                  </a:txBody>
                  <a:tcPr marL="9525" marR="9525" marT="9525" marB="3429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632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0.30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370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0.30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139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0.30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0.28</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0.29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195580">
                <a:tc>
                  <a:txBody>
                    <a:bodyPr/>
                    <a:lstStyle/>
                    <a:p>
                      <a:pPr algn="ctr">
                        <a:buClrTx/>
                        <a:buSzTx/>
                        <a:buFontTx/>
                        <a:buNone/>
                      </a:pPr>
                      <a:r>
                        <a:rPr lang="zh-CN" altLang="zh-CN" sz="900" b="0">
                          <a:solidFill>
                            <a:srgbClr val="000000"/>
                          </a:solidFill>
                          <a:latin typeface="方正黑体简体" panose="02010601030101010101" pitchFamily="2" charset="-122"/>
                          <a:ea typeface="方正黑体简体" panose="02010601030101010101" pitchFamily="2" charset="-122"/>
                        </a:rPr>
                        <a:t>0.1～0.2</a:t>
                      </a:r>
                    </a:p>
                  </a:txBody>
                  <a:tcPr marL="9525" marR="9525" marT="9525" marB="3429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861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0.14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370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0.15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286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0.14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110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0.14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95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0.14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195580">
                <a:tc>
                  <a:txBody>
                    <a:bodyPr/>
                    <a:lstStyle/>
                    <a:p>
                      <a:pPr algn="ctr">
                        <a:buClrTx/>
                        <a:buSzTx/>
                        <a:buFontTx/>
                        <a:buNone/>
                      </a:pPr>
                      <a:r>
                        <a:rPr lang="zh-CN" altLang="zh-CN" sz="900" b="0">
                          <a:solidFill>
                            <a:srgbClr val="000000"/>
                          </a:solidFill>
                          <a:latin typeface="方正黑体简体" panose="02010601030101010101" pitchFamily="2" charset="-122"/>
                          <a:ea typeface="方正黑体简体" panose="02010601030101010101" pitchFamily="2" charset="-122"/>
                        </a:rPr>
                        <a:t>&lt;0.1</a:t>
                      </a:r>
                    </a:p>
                  </a:txBody>
                  <a:tcPr marL="9525" marR="9525" marT="9525" marB="3429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1933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0.05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759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0.06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573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0.05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358</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0.05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243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0.05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195580">
                <a:tc>
                  <a:txBody>
                    <a:bodyPr/>
                    <a:lstStyle/>
                    <a:p>
                      <a:pPr algn="ctr">
                        <a:buClrTx/>
                        <a:buSzTx/>
                        <a:buFontTx/>
                        <a:buNone/>
                      </a:pPr>
                      <a:r>
                        <a:rPr lang="zh-CN" altLang="zh-CN" sz="900" b="0" dirty="0">
                          <a:solidFill>
                            <a:srgbClr val="FF0000"/>
                          </a:solidFill>
                          <a:latin typeface="方正黑体简体" panose="02010601030101010101" pitchFamily="2" charset="-122"/>
                          <a:ea typeface="方正黑体简体" panose="02010601030101010101" pitchFamily="2" charset="-122"/>
                        </a:rPr>
                        <a:t>合计/平均</a:t>
                      </a:r>
                    </a:p>
                  </a:txBody>
                  <a:tcPr marL="9525" marR="9525" marT="9525" marB="3429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3535</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0.1377 </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1543</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0.1530 </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1040</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0.1351 </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538</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0.11</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414</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0.1264 </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Text Box 7"/>
          <p:cNvSpPr txBox="1">
            <a:spLocks noChangeArrowheads="1"/>
          </p:cNvSpPr>
          <p:nvPr/>
        </p:nvSpPr>
        <p:spPr bwMode="auto">
          <a:xfrm>
            <a:off x="900188" y="240297"/>
            <a:ext cx="2993231" cy="373380"/>
          </a:xfrm>
          <a:prstGeom prst="rect">
            <a:avLst/>
          </a:prstGeom>
          <a:noFill/>
          <a:ln w="9525">
            <a:noFill/>
            <a:miter lim="800000"/>
          </a:ln>
          <a:effectLst>
            <a:prstShdw prst="shdw17" dist="17961" dir="2700000">
              <a:srgbClr val="995C1F"/>
            </a:prstShdw>
          </a:effectLst>
        </p:spPr>
        <p:txBody>
          <a:bodyPr lIns="66891" tIns="33462" rIns="66891" bIns="33462">
            <a:spAutoFit/>
          </a:bodyPr>
          <a:lstStyle/>
          <a:p>
            <a:pPr marL="342900" indent="-342900" defTabSz="890905">
              <a:spcBef>
                <a:spcPct val="50000"/>
              </a:spcBef>
              <a:buFont typeface="Wingdings" panose="05000000000000000000" charset="0"/>
              <a:buChar char="u"/>
              <a:defRPr/>
            </a:pPr>
            <a:r>
              <a:rPr lang="zh-CN" altLang="en-US" sz="20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黑体" panose="02010609060101010101" charset="-122"/>
              </a:rPr>
              <a:t>气井累产气量</a:t>
            </a:r>
          </a:p>
        </p:txBody>
      </p:sp>
      <p:sp>
        <p:nvSpPr>
          <p:cNvPr id="13" name="Text Box 4"/>
          <p:cNvSpPr txBox="1">
            <a:spLocks noChangeArrowheads="1"/>
          </p:cNvSpPr>
          <p:nvPr/>
        </p:nvSpPr>
        <p:spPr bwMode="auto">
          <a:xfrm>
            <a:off x="3031807" y="1348414"/>
            <a:ext cx="3031331" cy="282575"/>
          </a:xfrm>
          <a:prstGeom prst="rect">
            <a:avLst/>
          </a:prstGeom>
          <a:noFill/>
          <a:ln w="9525">
            <a:noFill/>
            <a:miter lim="800000"/>
          </a:ln>
        </p:spPr>
        <p:txBody>
          <a:bodyPr wrap="square" lIns="68492" tIns="34245" rIns="68492" bIns="34245">
            <a:spAutoFit/>
          </a:bodyPr>
          <a:lstStyle/>
          <a:p>
            <a:pPr algn="ctr" defTabSz="913130"/>
            <a:r>
              <a:rPr lang="zh-CN" altLang="en-US" sz="1400" dirty="0">
                <a:solidFill>
                  <a:schemeClr val="tx1"/>
                </a:solidFill>
                <a:latin typeface="+mj-lt"/>
                <a:ea typeface="华文新魏" panose="02010800040101010101" pitchFamily="2" charset="-122"/>
              </a:rPr>
              <a:t>气井井均累产分布情况统计表</a:t>
            </a:r>
          </a:p>
        </p:txBody>
      </p:sp>
      <p:sp>
        <p:nvSpPr>
          <p:cNvPr id="17" name="Text Box 173"/>
          <p:cNvSpPr txBox="1">
            <a:spLocks noChangeArrowheads="1"/>
          </p:cNvSpPr>
          <p:nvPr/>
        </p:nvSpPr>
        <p:spPr bwMode="auto">
          <a:xfrm>
            <a:off x="323691" y="3341044"/>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单井累产分布图（平均</a:t>
            </a:r>
            <a:r>
              <a:rPr lang="en-US" altLang="zh-CN" sz="1200" dirty="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1377</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sym typeface="+mn-ea"/>
              </a:rPr>
              <a:t>万方</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a:t>
            </a:r>
          </a:p>
        </p:txBody>
      </p:sp>
      <p:sp>
        <p:nvSpPr>
          <p:cNvPr id="20" name="Text Box 173"/>
          <p:cNvSpPr txBox="1">
            <a:spLocks noChangeArrowheads="1"/>
          </p:cNvSpPr>
          <p:nvPr/>
        </p:nvSpPr>
        <p:spPr bwMode="auto">
          <a:xfrm>
            <a:off x="3016091" y="3341044"/>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直井</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sym typeface="+mn-ea"/>
              </a:rPr>
              <a:t>累产</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分布图（平均</a:t>
            </a:r>
            <a:r>
              <a:rPr lang="en-US" altLang="zh-CN" sz="1200" dirty="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1181</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sym typeface="+mn-ea"/>
              </a:rPr>
              <a:t>万方</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a:t>
            </a:r>
          </a:p>
        </p:txBody>
      </p:sp>
      <p:sp>
        <p:nvSpPr>
          <p:cNvPr id="22" name="Text Box 173"/>
          <p:cNvSpPr txBox="1">
            <a:spLocks noChangeArrowheads="1"/>
          </p:cNvSpPr>
          <p:nvPr/>
        </p:nvSpPr>
        <p:spPr bwMode="auto">
          <a:xfrm>
            <a:off x="6126798" y="3341044"/>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水平井累产分布图（平均</a:t>
            </a:r>
            <a:r>
              <a:rPr lang="en-US" altLang="zh-CN" sz="1200" dirty="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2645</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sym typeface="+mn-ea"/>
              </a:rPr>
              <a:t>万方</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a:t>
            </a:r>
          </a:p>
        </p:txBody>
      </p:sp>
      <p:pic>
        <p:nvPicPr>
          <p:cNvPr id="23" name="图片 22"/>
          <p:cNvPicPr>
            <a:picLocks noChangeAspect="1"/>
          </p:cNvPicPr>
          <p:nvPr/>
        </p:nvPicPr>
        <p:blipFill>
          <a:blip r:embed="rId3"/>
          <a:stretch>
            <a:fillRect/>
          </a:stretch>
        </p:blipFill>
        <p:spPr>
          <a:xfrm>
            <a:off x="395605" y="3592195"/>
            <a:ext cx="2588400" cy="1498415"/>
          </a:xfrm>
          <a:prstGeom prst="rect">
            <a:avLst/>
          </a:prstGeom>
        </p:spPr>
      </p:pic>
      <p:pic>
        <p:nvPicPr>
          <p:cNvPr id="24" name="图片 23"/>
          <p:cNvPicPr>
            <a:picLocks noChangeAspect="1"/>
          </p:cNvPicPr>
          <p:nvPr/>
        </p:nvPicPr>
        <p:blipFill>
          <a:blip r:embed="rId4"/>
          <a:stretch>
            <a:fillRect/>
          </a:stretch>
        </p:blipFill>
        <p:spPr>
          <a:xfrm>
            <a:off x="3270250" y="3592130"/>
            <a:ext cx="2588400" cy="1498480"/>
          </a:xfrm>
          <a:prstGeom prst="rect">
            <a:avLst/>
          </a:prstGeom>
        </p:spPr>
      </p:pic>
      <p:pic>
        <p:nvPicPr>
          <p:cNvPr id="25" name="图片 24"/>
          <p:cNvPicPr>
            <a:picLocks noChangeAspect="1"/>
          </p:cNvPicPr>
          <p:nvPr/>
        </p:nvPicPr>
        <p:blipFill>
          <a:blip r:embed="rId5"/>
          <a:stretch>
            <a:fillRect/>
          </a:stretch>
        </p:blipFill>
        <p:spPr>
          <a:xfrm>
            <a:off x="6158230" y="3592263"/>
            <a:ext cx="2588400" cy="1498347"/>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00944" y="1581624"/>
            <a:ext cx="4202740" cy="2239734"/>
          </a:xfrm>
          <a:prstGeom prst="rect">
            <a:avLst/>
          </a:prstGeom>
        </p:spPr>
      </p:pic>
      <p:pic>
        <p:nvPicPr>
          <p:cNvPr id="8" name="图片 7"/>
          <p:cNvPicPr>
            <a:picLocks noChangeAspect="1"/>
          </p:cNvPicPr>
          <p:nvPr/>
        </p:nvPicPr>
        <p:blipFill>
          <a:blip r:embed="rId4"/>
          <a:stretch>
            <a:fillRect/>
          </a:stretch>
        </p:blipFill>
        <p:spPr>
          <a:xfrm>
            <a:off x="4727411" y="1581624"/>
            <a:ext cx="4212380" cy="2239734"/>
          </a:xfrm>
          <a:prstGeom prst="rect">
            <a:avLst/>
          </a:prstGeom>
        </p:spPr>
      </p:pic>
      <p:graphicFrame>
        <p:nvGraphicFramePr>
          <p:cNvPr id="5" name="表格 4"/>
          <p:cNvGraphicFramePr>
            <a:graphicFrameLocks noGrp="1"/>
          </p:cNvGraphicFramePr>
          <p:nvPr/>
        </p:nvGraphicFramePr>
        <p:xfrm>
          <a:off x="300944" y="3818713"/>
          <a:ext cx="8638847" cy="1175303"/>
        </p:xfrm>
        <a:graphic>
          <a:graphicData uri="http://schemas.openxmlformats.org/drawingml/2006/table">
            <a:tbl>
              <a:tblPr>
                <a:solidFill>
                  <a:srgbClr val="FFFFCC"/>
                </a:solidFill>
                <a:tableStyleId>{5C22544A-7EE6-4342-B048-85BDC9FD1C3A}</a:tableStyleId>
              </a:tblPr>
              <a:tblGrid>
                <a:gridCol w="359949">
                  <a:extLst>
                    <a:ext uri="{9D8B030D-6E8A-4147-A177-3AD203B41FA5}">
                      <a16:colId xmlns:a16="http://schemas.microsoft.com/office/drawing/2014/main" val="20000"/>
                    </a:ext>
                  </a:extLst>
                </a:gridCol>
                <a:gridCol w="486994">
                  <a:extLst>
                    <a:ext uri="{9D8B030D-6E8A-4147-A177-3AD203B41FA5}">
                      <a16:colId xmlns:a16="http://schemas.microsoft.com/office/drawing/2014/main" val="20001"/>
                    </a:ext>
                  </a:extLst>
                </a:gridCol>
                <a:gridCol w="486994">
                  <a:extLst>
                    <a:ext uri="{9D8B030D-6E8A-4147-A177-3AD203B41FA5}">
                      <a16:colId xmlns:a16="http://schemas.microsoft.com/office/drawing/2014/main" val="20002"/>
                    </a:ext>
                  </a:extLst>
                </a:gridCol>
                <a:gridCol w="486994">
                  <a:extLst>
                    <a:ext uri="{9D8B030D-6E8A-4147-A177-3AD203B41FA5}">
                      <a16:colId xmlns:a16="http://schemas.microsoft.com/office/drawing/2014/main" val="20003"/>
                    </a:ext>
                  </a:extLst>
                </a:gridCol>
                <a:gridCol w="486994">
                  <a:extLst>
                    <a:ext uri="{9D8B030D-6E8A-4147-A177-3AD203B41FA5}">
                      <a16:colId xmlns:a16="http://schemas.microsoft.com/office/drawing/2014/main" val="20004"/>
                    </a:ext>
                  </a:extLst>
                </a:gridCol>
                <a:gridCol w="486994">
                  <a:extLst>
                    <a:ext uri="{9D8B030D-6E8A-4147-A177-3AD203B41FA5}">
                      <a16:colId xmlns:a16="http://schemas.microsoft.com/office/drawing/2014/main" val="20005"/>
                    </a:ext>
                  </a:extLst>
                </a:gridCol>
                <a:gridCol w="486994">
                  <a:extLst>
                    <a:ext uri="{9D8B030D-6E8A-4147-A177-3AD203B41FA5}">
                      <a16:colId xmlns:a16="http://schemas.microsoft.com/office/drawing/2014/main" val="20006"/>
                    </a:ext>
                  </a:extLst>
                </a:gridCol>
                <a:gridCol w="486994">
                  <a:extLst>
                    <a:ext uri="{9D8B030D-6E8A-4147-A177-3AD203B41FA5}">
                      <a16:colId xmlns:a16="http://schemas.microsoft.com/office/drawing/2014/main" val="20007"/>
                    </a:ext>
                  </a:extLst>
                </a:gridCol>
                <a:gridCol w="486994">
                  <a:extLst>
                    <a:ext uri="{9D8B030D-6E8A-4147-A177-3AD203B41FA5}">
                      <a16:colId xmlns:a16="http://schemas.microsoft.com/office/drawing/2014/main" val="20008"/>
                    </a:ext>
                  </a:extLst>
                </a:gridCol>
                <a:gridCol w="486994">
                  <a:extLst>
                    <a:ext uri="{9D8B030D-6E8A-4147-A177-3AD203B41FA5}">
                      <a16:colId xmlns:a16="http://schemas.microsoft.com/office/drawing/2014/main" val="20009"/>
                    </a:ext>
                  </a:extLst>
                </a:gridCol>
                <a:gridCol w="486994">
                  <a:extLst>
                    <a:ext uri="{9D8B030D-6E8A-4147-A177-3AD203B41FA5}">
                      <a16:colId xmlns:a16="http://schemas.microsoft.com/office/drawing/2014/main" val="20010"/>
                    </a:ext>
                  </a:extLst>
                </a:gridCol>
                <a:gridCol w="486994">
                  <a:extLst>
                    <a:ext uri="{9D8B030D-6E8A-4147-A177-3AD203B41FA5}">
                      <a16:colId xmlns:a16="http://schemas.microsoft.com/office/drawing/2014/main" val="20011"/>
                    </a:ext>
                  </a:extLst>
                </a:gridCol>
                <a:gridCol w="486994">
                  <a:extLst>
                    <a:ext uri="{9D8B030D-6E8A-4147-A177-3AD203B41FA5}">
                      <a16:colId xmlns:a16="http://schemas.microsoft.com/office/drawing/2014/main" val="20012"/>
                    </a:ext>
                  </a:extLst>
                </a:gridCol>
                <a:gridCol w="486994">
                  <a:extLst>
                    <a:ext uri="{9D8B030D-6E8A-4147-A177-3AD203B41FA5}">
                      <a16:colId xmlns:a16="http://schemas.microsoft.com/office/drawing/2014/main" val="20013"/>
                    </a:ext>
                  </a:extLst>
                </a:gridCol>
                <a:gridCol w="486994">
                  <a:extLst>
                    <a:ext uri="{9D8B030D-6E8A-4147-A177-3AD203B41FA5}">
                      <a16:colId xmlns:a16="http://schemas.microsoft.com/office/drawing/2014/main" val="20014"/>
                    </a:ext>
                  </a:extLst>
                </a:gridCol>
                <a:gridCol w="486994">
                  <a:extLst>
                    <a:ext uri="{9D8B030D-6E8A-4147-A177-3AD203B41FA5}">
                      <a16:colId xmlns:a16="http://schemas.microsoft.com/office/drawing/2014/main" val="20015"/>
                    </a:ext>
                  </a:extLst>
                </a:gridCol>
                <a:gridCol w="486994">
                  <a:extLst>
                    <a:ext uri="{9D8B030D-6E8A-4147-A177-3AD203B41FA5}">
                      <a16:colId xmlns:a16="http://schemas.microsoft.com/office/drawing/2014/main" val="20016"/>
                    </a:ext>
                  </a:extLst>
                </a:gridCol>
                <a:gridCol w="486994">
                  <a:extLst>
                    <a:ext uri="{9D8B030D-6E8A-4147-A177-3AD203B41FA5}">
                      <a16:colId xmlns:a16="http://schemas.microsoft.com/office/drawing/2014/main" val="20017"/>
                    </a:ext>
                  </a:extLst>
                </a:gridCol>
              </a:tblGrid>
              <a:tr h="228747">
                <a:tc row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区块</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grid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投产初期</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第</a:t>
                      </a:r>
                      <a:r>
                        <a:rPr lang="en-US" altLang="zh-CN" sz="800" b="0" u="none" strike="noStrike" kern="1200" dirty="0">
                          <a:solidFill>
                            <a:schemeClr val="dk1"/>
                          </a:solidFill>
                          <a:effectLst/>
                          <a:latin typeface="+mn-ea"/>
                          <a:ea typeface="+mn-ea"/>
                          <a:cs typeface="+mn-cs"/>
                        </a:rPr>
                        <a:t>1</a:t>
                      </a:r>
                      <a:r>
                        <a:rPr lang="zh-CN" altLang="en-US" sz="800" b="0" u="none" strike="noStrike" kern="1200" dirty="0">
                          <a:solidFill>
                            <a:schemeClr val="dk1"/>
                          </a:solidFill>
                          <a:effectLst/>
                          <a:latin typeface="+mn-ea"/>
                          <a:ea typeface="+mn-ea"/>
                          <a:cs typeface="+mn-cs"/>
                        </a:rPr>
                        <a:t>年末</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第</a:t>
                      </a:r>
                      <a:r>
                        <a:rPr lang="en-US" altLang="zh-CN" sz="800" b="0" u="none" strike="noStrike" kern="1200" dirty="0">
                          <a:solidFill>
                            <a:schemeClr val="dk1"/>
                          </a:solidFill>
                          <a:effectLst/>
                          <a:latin typeface="+mn-ea"/>
                          <a:ea typeface="+mn-ea"/>
                          <a:cs typeface="+mn-cs"/>
                        </a:rPr>
                        <a:t>3</a:t>
                      </a:r>
                      <a:r>
                        <a:rPr lang="zh-CN" altLang="en-US" sz="800" b="0" u="none" strike="noStrike" kern="1200" dirty="0">
                          <a:solidFill>
                            <a:schemeClr val="dk1"/>
                          </a:solidFill>
                          <a:effectLst/>
                          <a:latin typeface="+mn-ea"/>
                          <a:ea typeface="+mn-ea"/>
                          <a:cs typeface="+mn-cs"/>
                        </a:rPr>
                        <a:t>年末</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第</a:t>
                      </a:r>
                      <a:r>
                        <a:rPr lang="en-US" altLang="zh-CN" sz="800" b="0" u="none" strike="noStrike" kern="1200" dirty="0">
                          <a:solidFill>
                            <a:schemeClr val="dk1"/>
                          </a:solidFill>
                          <a:effectLst/>
                          <a:latin typeface="+mn-ea"/>
                          <a:ea typeface="+mn-ea"/>
                          <a:cs typeface="+mn-cs"/>
                        </a:rPr>
                        <a:t>5</a:t>
                      </a:r>
                      <a:r>
                        <a:rPr lang="zh-CN" altLang="en-US" sz="800" b="0" u="none" strike="noStrike" kern="1200" dirty="0">
                          <a:solidFill>
                            <a:schemeClr val="dk1"/>
                          </a:solidFill>
                          <a:effectLst/>
                          <a:latin typeface="+mn-ea"/>
                          <a:ea typeface="+mn-ea"/>
                          <a:cs typeface="+mn-cs"/>
                        </a:rPr>
                        <a:t>年末</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前</a:t>
                      </a:r>
                      <a:r>
                        <a:rPr lang="en-US" altLang="zh-CN" sz="800" b="0" u="none" strike="noStrike" kern="1200" dirty="0">
                          <a:solidFill>
                            <a:schemeClr val="dk1"/>
                          </a:solidFill>
                          <a:effectLst/>
                          <a:latin typeface="+mn-ea"/>
                          <a:ea typeface="+mn-ea"/>
                          <a:cs typeface="+mn-cs"/>
                        </a:rPr>
                        <a:t>3</a:t>
                      </a:r>
                      <a:r>
                        <a:rPr lang="zh-CN" altLang="en-US" sz="800" b="0" u="none" strike="noStrike" kern="1200" dirty="0">
                          <a:solidFill>
                            <a:schemeClr val="dk1"/>
                          </a:solidFill>
                          <a:effectLst/>
                          <a:latin typeface="+mn-ea"/>
                          <a:ea typeface="+mn-ea"/>
                          <a:cs typeface="+mn-cs"/>
                        </a:rPr>
                        <a:t>年平均</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预测最终累产</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marL="0" marR="0" indent="0" algn="ctr" defTabSz="685800" rtl="0" eaLnBrk="1" fontAlgn="ctr" latinLnBrk="0" hangingPunct="1">
                        <a:lnSpc>
                          <a:spcPct val="100000"/>
                        </a:lnSpc>
                        <a:spcBef>
                          <a:spcPts val="0"/>
                        </a:spcBef>
                        <a:spcAft>
                          <a:spcPts val="0"/>
                        </a:spcAft>
                        <a:buClrTx/>
                        <a:buSzTx/>
                        <a:buFontTx/>
                        <a:buNone/>
                        <a:defRPr/>
                      </a:pPr>
                      <a:r>
                        <a:rPr lang="zh-CN" altLang="en-US" sz="800" b="0" u="none" strike="noStrike" kern="1200" dirty="0">
                          <a:solidFill>
                            <a:schemeClr val="dk1"/>
                          </a:solidFill>
                          <a:effectLst/>
                          <a:latin typeface="+mn-ea"/>
                          <a:ea typeface="+mn-ea"/>
                          <a:cs typeface="+mn-cs"/>
                        </a:rPr>
                        <a:t>目前生产情况</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vMerge="1">
                  <a:txBody>
                    <a:bodyPr/>
                    <a:lstStyle/>
                    <a:p>
                      <a:endParaRPr lang="zh-CN"/>
                    </a:p>
                  </a:txBody>
                  <a:tcPr/>
                </a:tc>
                <a:tc gridSpan="2" vMerge="1">
                  <a:txBody>
                    <a:bodyPr/>
                    <a:lstStyle/>
                    <a:p>
                      <a:endParaRPr lang="zh-CN"/>
                    </a:p>
                  </a:txBody>
                  <a:tcPr/>
                </a:tc>
                <a:tc hMerge="1" vMerge="1">
                  <a:txBody>
                    <a:bodyPr/>
                    <a:lstStyle/>
                    <a:p>
                      <a:endParaRPr lang="zh-CN"/>
                    </a:p>
                  </a:txBody>
                  <a:tcP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row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累产</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7052">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递减率</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递减率</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递减率</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压降速率（</a:t>
                      </a:r>
                      <a:r>
                        <a:rPr lang="en-US" altLang="zh-CN" sz="800" b="0" u="none" strike="noStrike" kern="1200" dirty="0" err="1">
                          <a:solidFill>
                            <a:schemeClr val="dk1"/>
                          </a:solidFill>
                          <a:effectLst/>
                          <a:latin typeface="+mn-ea"/>
                          <a:ea typeface="+mn-ea"/>
                          <a:cs typeface="+mn-cs"/>
                        </a:rPr>
                        <a:t>Mpa</a:t>
                      </a:r>
                      <a:r>
                        <a:rPr lang="en-US" altLang="zh-CN" sz="800" b="0" u="none" strike="noStrike" kern="1200" dirty="0">
                          <a:solidFill>
                            <a:schemeClr val="dk1"/>
                          </a:solidFill>
                          <a:effectLst/>
                          <a:latin typeface="+mn-ea"/>
                          <a:ea typeface="+mn-ea"/>
                          <a:cs typeface="+mn-cs"/>
                        </a:rPr>
                        <a:t>/d</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07052">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中区</a:t>
                      </a:r>
                      <a:endParaRPr lang="en-US" altLang="zh-CN" sz="800" b="0" u="none" strike="noStrike" kern="1200" dirty="0">
                        <a:solidFill>
                          <a:schemeClr val="dk1"/>
                        </a:solidFill>
                        <a:effectLst/>
                        <a:latin typeface="+mn-ea"/>
                        <a:ea typeface="+mn-ea"/>
                        <a:cs typeface="+mn-cs"/>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13.07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9.96</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8.51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0.012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2426</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0.53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10.98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1293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3"/>
                  </a:ext>
                </a:extLst>
              </a:tr>
              <a:tr h="307052">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西区</a:t>
                      </a:r>
                      <a:endParaRPr lang="en-US" altLang="zh-CN" sz="800" b="0" u="none" strike="noStrike" kern="1200" dirty="0">
                        <a:solidFill>
                          <a:schemeClr val="dk1"/>
                        </a:solidFill>
                        <a:effectLst/>
                        <a:latin typeface="+mn-ea"/>
                        <a:ea typeface="+mn-ea"/>
                        <a:cs typeface="+mn-cs"/>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0.77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13.67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10.75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0.35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9.38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0.010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1764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0.32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10.61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935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850776" y="58141"/>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、不同区块不同类型气井生产特征</a:t>
            </a:r>
          </a:p>
        </p:txBody>
      </p:sp>
      <p:sp>
        <p:nvSpPr>
          <p:cNvPr id="31" name="文本框 30"/>
          <p:cNvSpPr txBox="1"/>
          <p:nvPr/>
        </p:nvSpPr>
        <p:spPr>
          <a:xfrm>
            <a:off x="435610" y="686435"/>
            <a:ext cx="7914005" cy="755650"/>
          </a:xfrm>
          <a:prstGeom prst="rect">
            <a:avLst/>
          </a:prstGeom>
          <a:noFill/>
        </p:spPr>
        <p:txBody>
          <a:bodyPr wrap="square" rtlCol="0">
            <a:spAutoFit/>
          </a:bodyPr>
          <a:lstStyle/>
          <a:p>
            <a:pPr marL="285750" indent="-285750" algn="just" defTabSz="914400">
              <a:lnSpc>
                <a:spcPct val="120000"/>
              </a:lnSpc>
              <a:buFont typeface="Wingdings" panose="05000000000000000000" charset="0"/>
              <a:buChar char="u"/>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中区直井</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：初期产量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1.3</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0.5</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天时对应套压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7.8</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a:t>
            </a:r>
          </a:p>
          <a:p>
            <a:pPr marL="285750" indent="-285750" algn="just" defTabSz="914400">
              <a:lnSpc>
                <a:spcPct val="120000"/>
              </a:lnSpc>
              <a:buFont typeface="Wingdings" panose="05000000000000000000" charset="0"/>
              <a:buChar char="u"/>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西区直井</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：初期产量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1.0</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0.5</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天时对应套压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12.1</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a:t>
            </a:r>
          </a:p>
        </p:txBody>
      </p:sp>
      <p:cxnSp>
        <p:nvCxnSpPr>
          <p:cNvPr id="3" name="直接箭头连接符 2"/>
          <p:cNvCxnSpPr/>
          <p:nvPr/>
        </p:nvCxnSpPr>
        <p:spPr>
          <a:xfrm flipV="1">
            <a:off x="2707005" y="2832100"/>
            <a:ext cx="0" cy="4641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5941695" y="2531745"/>
            <a:ext cx="0" cy="7645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p:nvPr/>
        </p:nvSpPr>
        <p:spPr bwMode="auto">
          <a:xfrm>
            <a:off x="530860" y="1309053"/>
            <a:ext cx="365823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中区直井生产拉齐曲线</a:t>
            </a:r>
          </a:p>
        </p:txBody>
      </p:sp>
      <p:sp>
        <p:nvSpPr>
          <p:cNvPr id="9" name="TextBox 5"/>
          <p:cNvSpPr/>
          <p:nvPr/>
        </p:nvSpPr>
        <p:spPr bwMode="auto">
          <a:xfrm>
            <a:off x="4970145" y="1309053"/>
            <a:ext cx="365823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西区直井生产拉齐曲线</a:t>
            </a:r>
          </a:p>
        </p:txBody>
      </p:sp>
      <p:sp>
        <p:nvSpPr>
          <p:cNvPr id="20" name="TextBox 5"/>
          <p:cNvSpPr/>
          <p:nvPr/>
        </p:nvSpPr>
        <p:spPr bwMode="auto">
          <a:xfrm>
            <a:off x="2338070" y="2274570"/>
            <a:ext cx="909320" cy="36703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400" kern="0" dirty="0">
                <a:solidFill>
                  <a:srgbClr val="FF0000"/>
                </a:solidFill>
                <a:latin typeface="华文新魏" panose="02010800040101010101" pitchFamily="2" charset="-122"/>
                <a:ea typeface="华文新魏" panose="02010800040101010101" pitchFamily="2" charset="-122"/>
                <a:sym typeface="+mn-ea"/>
              </a:rPr>
              <a:t>7.8MPa</a:t>
            </a:r>
          </a:p>
        </p:txBody>
      </p:sp>
      <p:cxnSp>
        <p:nvCxnSpPr>
          <p:cNvPr id="10" name="直接箭头连接符 9"/>
          <p:cNvCxnSpPr/>
          <p:nvPr/>
        </p:nvCxnSpPr>
        <p:spPr>
          <a:xfrm flipH="1" flipV="1">
            <a:off x="785495" y="2981960"/>
            <a:ext cx="1921510" cy="139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198745" y="2981960"/>
            <a:ext cx="756000" cy="69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5"/>
          <p:cNvSpPr/>
          <p:nvPr/>
        </p:nvSpPr>
        <p:spPr bwMode="auto">
          <a:xfrm>
            <a:off x="5856605" y="2028825"/>
            <a:ext cx="853440" cy="36703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400" kern="0" dirty="0">
                <a:solidFill>
                  <a:srgbClr val="FF0000"/>
                </a:solidFill>
                <a:latin typeface="华文新魏" panose="02010800040101010101" pitchFamily="2" charset="-122"/>
                <a:ea typeface="华文新魏" panose="02010800040101010101" pitchFamily="2" charset="-122"/>
                <a:sym typeface="+mn-ea"/>
              </a:rPr>
              <a:t>12.1MPa</a:t>
            </a:r>
          </a:p>
        </p:txBody>
      </p:sp>
      <p:sp>
        <p:nvSpPr>
          <p:cNvPr id="13" name="爆炸形 2 12"/>
          <p:cNvSpPr/>
          <p:nvPr/>
        </p:nvSpPr>
        <p:spPr>
          <a:xfrm rot="480000">
            <a:off x="6900545" y="1746885"/>
            <a:ext cx="1661160" cy="107442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5"/>
          <p:cNvSpPr/>
          <p:nvPr/>
        </p:nvSpPr>
        <p:spPr bwMode="auto">
          <a:xfrm>
            <a:off x="7162800" y="1995170"/>
            <a:ext cx="960120" cy="646430"/>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b="1" kern="0" dirty="0">
                <a:solidFill>
                  <a:srgbClr val="FFFF00"/>
                </a:solidFill>
                <a:latin typeface="华文新魏" panose="02010800040101010101" pitchFamily="2" charset="-122"/>
                <a:ea typeface="华文新魏" panose="02010800040101010101" pitchFamily="2" charset="-122"/>
                <a:sym typeface="+mn-ea"/>
              </a:rPr>
              <a:t>压力差距较大</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23733" y="1684247"/>
            <a:ext cx="4234530" cy="2239734"/>
          </a:xfrm>
          <a:prstGeom prst="rect">
            <a:avLst/>
          </a:prstGeom>
        </p:spPr>
      </p:pic>
      <p:pic>
        <p:nvPicPr>
          <p:cNvPr id="4" name="图片 3"/>
          <p:cNvPicPr>
            <a:picLocks noChangeAspect="1"/>
          </p:cNvPicPr>
          <p:nvPr/>
        </p:nvPicPr>
        <p:blipFill>
          <a:blip r:embed="rId3"/>
          <a:stretch>
            <a:fillRect/>
          </a:stretch>
        </p:blipFill>
        <p:spPr>
          <a:xfrm>
            <a:off x="310591" y="1684247"/>
            <a:ext cx="4244242" cy="2239734"/>
          </a:xfrm>
          <a:prstGeom prst="rect">
            <a:avLst/>
          </a:prstGeom>
        </p:spPr>
      </p:pic>
      <p:graphicFrame>
        <p:nvGraphicFramePr>
          <p:cNvPr id="2" name="表格 1"/>
          <p:cNvGraphicFramePr>
            <a:graphicFrameLocks noGrp="1"/>
          </p:cNvGraphicFramePr>
          <p:nvPr/>
        </p:nvGraphicFramePr>
        <p:xfrm>
          <a:off x="310597" y="3923488"/>
          <a:ext cx="8647663" cy="1175303"/>
        </p:xfrm>
        <a:graphic>
          <a:graphicData uri="http://schemas.openxmlformats.org/drawingml/2006/table">
            <a:tbl>
              <a:tblPr>
                <a:solidFill>
                  <a:srgbClr val="FFFFCC"/>
                </a:solidFill>
                <a:tableStyleId>{5C22544A-7EE6-4342-B048-85BDC9FD1C3A}</a:tableStyleId>
              </a:tblPr>
              <a:tblGrid>
                <a:gridCol w="360316">
                  <a:extLst>
                    <a:ext uri="{9D8B030D-6E8A-4147-A177-3AD203B41FA5}">
                      <a16:colId xmlns:a16="http://schemas.microsoft.com/office/drawing/2014/main" val="20000"/>
                    </a:ext>
                  </a:extLst>
                </a:gridCol>
                <a:gridCol w="487491">
                  <a:extLst>
                    <a:ext uri="{9D8B030D-6E8A-4147-A177-3AD203B41FA5}">
                      <a16:colId xmlns:a16="http://schemas.microsoft.com/office/drawing/2014/main" val="20001"/>
                    </a:ext>
                  </a:extLst>
                </a:gridCol>
                <a:gridCol w="487491">
                  <a:extLst>
                    <a:ext uri="{9D8B030D-6E8A-4147-A177-3AD203B41FA5}">
                      <a16:colId xmlns:a16="http://schemas.microsoft.com/office/drawing/2014/main" val="20002"/>
                    </a:ext>
                  </a:extLst>
                </a:gridCol>
                <a:gridCol w="487491">
                  <a:extLst>
                    <a:ext uri="{9D8B030D-6E8A-4147-A177-3AD203B41FA5}">
                      <a16:colId xmlns:a16="http://schemas.microsoft.com/office/drawing/2014/main" val="20003"/>
                    </a:ext>
                  </a:extLst>
                </a:gridCol>
                <a:gridCol w="487491">
                  <a:extLst>
                    <a:ext uri="{9D8B030D-6E8A-4147-A177-3AD203B41FA5}">
                      <a16:colId xmlns:a16="http://schemas.microsoft.com/office/drawing/2014/main" val="20004"/>
                    </a:ext>
                  </a:extLst>
                </a:gridCol>
                <a:gridCol w="487491">
                  <a:extLst>
                    <a:ext uri="{9D8B030D-6E8A-4147-A177-3AD203B41FA5}">
                      <a16:colId xmlns:a16="http://schemas.microsoft.com/office/drawing/2014/main" val="20005"/>
                    </a:ext>
                  </a:extLst>
                </a:gridCol>
                <a:gridCol w="487491">
                  <a:extLst>
                    <a:ext uri="{9D8B030D-6E8A-4147-A177-3AD203B41FA5}">
                      <a16:colId xmlns:a16="http://schemas.microsoft.com/office/drawing/2014/main" val="20006"/>
                    </a:ext>
                  </a:extLst>
                </a:gridCol>
                <a:gridCol w="487491">
                  <a:extLst>
                    <a:ext uri="{9D8B030D-6E8A-4147-A177-3AD203B41FA5}">
                      <a16:colId xmlns:a16="http://schemas.microsoft.com/office/drawing/2014/main" val="20007"/>
                    </a:ext>
                  </a:extLst>
                </a:gridCol>
                <a:gridCol w="487491">
                  <a:extLst>
                    <a:ext uri="{9D8B030D-6E8A-4147-A177-3AD203B41FA5}">
                      <a16:colId xmlns:a16="http://schemas.microsoft.com/office/drawing/2014/main" val="20008"/>
                    </a:ext>
                  </a:extLst>
                </a:gridCol>
                <a:gridCol w="487491">
                  <a:extLst>
                    <a:ext uri="{9D8B030D-6E8A-4147-A177-3AD203B41FA5}">
                      <a16:colId xmlns:a16="http://schemas.microsoft.com/office/drawing/2014/main" val="20009"/>
                    </a:ext>
                  </a:extLst>
                </a:gridCol>
                <a:gridCol w="487491">
                  <a:extLst>
                    <a:ext uri="{9D8B030D-6E8A-4147-A177-3AD203B41FA5}">
                      <a16:colId xmlns:a16="http://schemas.microsoft.com/office/drawing/2014/main" val="20010"/>
                    </a:ext>
                  </a:extLst>
                </a:gridCol>
                <a:gridCol w="487491">
                  <a:extLst>
                    <a:ext uri="{9D8B030D-6E8A-4147-A177-3AD203B41FA5}">
                      <a16:colId xmlns:a16="http://schemas.microsoft.com/office/drawing/2014/main" val="20011"/>
                    </a:ext>
                  </a:extLst>
                </a:gridCol>
                <a:gridCol w="487491">
                  <a:extLst>
                    <a:ext uri="{9D8B030D-6E8A-4147-A177-3AD203B41FA5}">
                      <a16:colId xmlns:a16="http://schemas.microsoft.com/office/drawing/2014/main" val="20012"/>
                    </a:ext>
                  </a:extLst>
                </a:gridCol>
                <a:gridCol w="487491">
                  <a:extLst>
                    <a:ext uri="{9D8B030D-6E8A-4147-A177-3AD203B41FA5}">
                      <a16:colId xmlns:a16="http://schemas.microsoft.com/office/drawing/2014/main" val="20013"/>
                    </a:ext>
                  </a:extLst>
                </a:gridCol>
                <a:gridCol w="487491">
                  <a:extLst>
                    <a:ext uri="{9D8B030D-6E8A-4147-A177-3AD203B41FA5}">
                      <a16:colId xmlns:a16="http://schemas.microsoft.com/office/drawing/2014/main" val="20014"/>
                    </a:ext>
                  </a:extLst>
                </a:gridCol>
                <a:gridCol w="487491">
                  <a:extLst>
                    <a:ext uri="{9D8B030D-6E8A-4147-A177-3AD203B41FA5}">
                      <a16:colId xmlns:a16="http://schemas.microsoft.com/office/drawing/2014/main" val="20015"/>
                    </a:ext>
                  </a:extLst>
                </a:gridCol>
                <a:gridCol w="487491">
                  <a:extLst>
                    <a:ext uri="{9D8B030D-6E8A-4147-A177-3AD203B41FA5}">
                      <a16:colId xmlns:a16="http://schemas.microsoft.com/office/drawing/2014/main" val="20016"/>
                    </a:ext>
                  </a:extLst>
                </a:gridCol>
                <a:gridCol w="487491">
                  <a:extLst>
                    <a:ext uri="{9D8B030D-6E8A-4147-A177-3AD203B41FA5}">
                      <a16:colId xmlns:a16="http://schemas.microsoft.com/office/drawing/2014/main" val="20017"/>
                    </a:ext>
                  </a:extLst>
                </a:gridCol>
              </a:tblGrid>
              <a:tr h="228747">
                <a:tc row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区块</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grid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投产初期</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第</a:t>
                      </a:r>
                      <a:r>
                        <a:rPr lang="en-US" altLang="zh-CN" sz="800" b="0" u="none" strike="noStrike" kern="1200" dirty="0">
                          <a:solidFill>
                            <a:schemeClr val="dk1"/>
                          </a:solidFill>
                          <a:effectLst/>
                          <a:latin typeface="+mn-ea"/>
                          <a:ea typeface="+mn-ea"/>
                          <a:cs typeface="+mn-cs"/>
                        </a:rPr>
                        <a:t>1</a:t>
                      </a:r>
                      <a:r>
                        <a:rPr lang="zh-CN" altLang="en-US" sz="800" b="0" u="none" strike="noStrike" kern="1200" dirty="0">
                          <a:solidFill>
                            <a:schemeClr val="dk1"/>
                          </a:solidFill>
                          <a:effectLst/>
                          <a:latin typeface="+mn-ea"/>
                          <a:ea typeface="+mn-ea"/>
                          <a:cs typeface="+mn-cs"/>
                        </a:rPr>
                        <a:t>年末</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第</a:t>
                      </a:r>
                      <a:r>
                        <a:rPr lang="en-US" altLang="zh-CN" sz="800" b="0" u="none" strike="noStrike" kern="1200" dirty="0">
                          <a:solidFill>
                            <a:schemeClr val="dk1"/>
                          </a:solidFill>
                          <a:effectLst/>
                          <a:latin typeface="+mn-ea"/>
                          <a:ea typeface="+mn-ea"/>
                          <a:cs typeface="+mn-cs"/>
                        </a:rPr>
                        <a:t>3</a:t>
                      </a:r>
                      <a:r>
                        <a:rPr lang="zh-CN" altLang="en-US" sz="800" b="0" u="none" strike="noStrike" kern="1200" dirty="0">
                          <a:solidFill>
                            <a:schemeClr val="dk1"/>
                          </a:solidFill>
                          <a:effectLst/>
                          <a:latin typeface="+mn-ea"/>
                          <a:ea typeface="+mn-ea"/>
                          <a:cs typeface="+mn-cs"/>
                        </a:rPr>
                        <a:t>年末</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第</a:t>
                      </a:r>
                      <a:r>
                        <a:rPr lang="en-US" altLang="zh-CN" sz="800" b="0" u="none" strike="noStrike" kern="1200" dirty="0">
                          <a:solidFill>
                            <a:schemeClr val="dk1"/>
                          </a:solidFill>
                          <a:effectLst/>
                          <a:latin typeface="+mn-ea"/>
                          <a:ea typeface="+mn-ea"/>
                          <a:cs typeface="+mn-cs"/>
                        </a:rPr>
                        <a:t>5</a:t>
                      </a:r>
                      <a:r>
                        <a:rPr lang="zh-CN" altLang="en-US" sz="800" b="0" u="none" strike="noStrike" kern="1200" dirty="0">
                          <a:solidFill>
                            <a:schemeClr val="dk1"/>
                          </a:solidFill>
                          <a:effectLst/>
                          <a:latin typeface="+mn-ea"/>
                          <a:ea typeface="+mn-ea"/>
                          <a:cs typeface="+mn-cs"/>
                        </a:rPr>
                        <a:t>年末</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2"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前</a:t>
                      </a:r>
                      <a:r>
                        <a:rPr lang="en-US" altLang="zh-CN" sz="800" b="0" u="none" strike="noStrike" kern="1200" dirty="0">
                          <a:solidFill>
                            <a:schemeClr val="dk1"/>
                          </a:solidFill>
                          <a:effectLst/>
                          <a:latin typeface="+mn-ea"/>
                          <a:ea typeface="+mn-ea"/>
                          <a:cs typeface="+mn-cs"/>
                        </a:rPr>
                        <a:t>3</a:t>
                      </a:r>
                      <a:r>
                        <a:rPr lang="zh-CN" altLang="en-US" sz="800" b="0" u="none" strike="noStrike" kern="1200" dirty="0">
                          <a:solidFill>
                            <a:schemeClr val="dk1"/>
                          </a:solidFill>
                          <a:effectLst/>
                          <a:latin typeface="+mn-ea"/>
                          <a:ea typeface="+mn-ea"/>
                          <a:cs typeface="+mn-cs"/>
                        </a:rPr>
                        <a:t>年平均</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hMerge="1">
                  <a:txBody>
                    <a:bodyPr/>
                    <a:lstStyle/>
                    <a:p>
                      <a:endParaRPr lang="zh-CN"/>
                    </a:p>
                  </a:txBody>
                  <a:tcPr/>
                </a:tc>
                <a:tc rowSpan="3">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预测最终累产</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marL="0" marR="0" indent="0" algn="ctr" defTabSz="685800" rtl="0" eaLnBrk="1" fontAlgn="ctr" latinLnBrk="0" hangingPunct="1">
                        <a:lnSpc>
                          <a:spcPct val="100000"/>
                        </a:lnSpc>
                        <a:spcBef>
                          <a:spcPts val="0"/>
                        </a:spcBef>
                        <a:spcAft>
                          <a:spcPts val="0"/>
                        </a:spcAft>
                        <a:buClrTx/>
                        <a:buSzTx/>
                        <a:buFontTx/>
                        <a:buNone/>
                        <a:defRPr/>
                      </a:pPr>
                      <a:r>
                        <a:rPr lang="zh-CN" altLang="en-US" sz="800" b="0" u="none" strike="noStrike" kern="1200" dirty="0">
                          <a:solidFill>
                            <a:schemeClr val="dk1"/>
                          </a:solidFill>
                          <a:effectLst/>
                          <a:latin typeface="+mn-ea"/>
                          <a:ea typeface="+mn-ea"/>
                          <a:cs typeface="+mn-cs"/>
                        </a:rPr>
                        <a:t>目前生产情况</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vMerge="1">
                  <a:txBody>
                    <a:bodyPr/>
                    <a:lstStyle/>
                    <a:p>
                      <a:endParaRPr lang="zh-CN"/>
                    </a:p>
                  </a:txBody>
                  <a:tcPr/>
                </a:tc>
                <a:tc gridSpan="2" vMerge="1">
                  <a:txBody>
                    <a:bodyPr/>
                    <a:lstStyle/>
                    <a:p>
                      <a:endParaRPr lang="zh-CN"/>
                    </a:p>
                  </a:txBody>
                  <a:tcPr/>
                </a:tc>
                <a:tc hMerge="1" vMerge="1">
                  <a:txBody>
                    <a:bodyPr/>
                    <a:lstStyle/>
                    <a:p>
                      <a:endParaRPr lang="zh-CN"/>
                    </a:p>
                  </a:txBody>
                  <a:tcP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row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2">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累产</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7052">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递减率</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递减率</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套压</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MPa</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递减率</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产量</a:t>
                      </a:r>
                      <a:endParaRPr lang="en-US" altLang="zh-CN" sz="800" b="0" u="none" strike="noStrike" kern="1200" dirty="0">
                        <a:solidFill>
                          <a:schemeClr val="dk1"/>
                        </a:solidFill>
                        <a:effectLst/>
                        <a:latin typeface="+mn-ea"/>
                        <a:ea typeface="+mn-ea"/>
                        <a:cs typeface="+mn-cs"/>
                      </a:endParaRPr>
                    </a:p>
                    <a:p>
                      <a:pPr marL="0" algn="ctr" defTabSz="685800" rtl="0" eaLnBrk="1" fontAlgn="ctr" latinLnBrk="0" hangingPunct="1"/>
                      <a:r>
                        <a:rPr lang="zh-CN" altLang="en-US" sz="800" b="0" u="none" strike="noStrike" kern="1200" dirty="0">
                          <a:solidFill>
                            <a:schemeClr val="dk1"/>
                          </a:solidFill>
                          <a:effectLst/>
                          <a:latin typeface="+mn-ea"/>
                          <a:ea typeface="+mn-ea"/>
                          <a:cs typeface="+mn-cs"/>
                        </a:rPr>
                        <a:t>（万方</a:t>
                      </a:r>
                      <a:r>
                        <a:rPr lang="en-US" altLang="zh-CN" sz="800" b="0" u="none" strike="noStrike" kern="1200" dirty="0">
                          <a:solidFill>
                            <a:schemeClr val="dk1"/>
                          </a:solidFill>
                          <a:effectLst/>
                          <a:latin typeface="+mn-ea"/>
                          <a:ea typeface="+mn-ea"/>
                          <a:cs typeface="+mn-cs"/>
                        </a:rPr>
                        <a:t>/</a:t>
                      </a:r>
                      <a:r>
                        <a:rPr lang="zh-CN" altLang="en-US" sz="800" b="0" u="none" strike="noStrike" kern="1200" dirty="0">
                          <a:solidFill>
                            <a:schemeClr val="dk1"/>
                          </a:solidFill>
                          <a:effectLst/>
                          <a:latin typeface="+mn-ea"/>
                          <a:ea typeface="+mn-ea"/>
                          <a:cs typeface="+mn-cs"/>
                        </a:rPr>
                        <a:t>天）</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压降速率（</a:t>
                      </a:r>
                      <a:r>
                        <a:rPr lang="en-US" altLang="zh-CN" sz="800" b="0" u="none" strike="noStrike" kern="1200" dirty="0" err="1">
                          <a:solidFill>
                            <a:schemeClr val="dk1"/>
                          </a:solidFill>
                          <a:effectLst/>
                          <a:latin typeface="+mn-ea"/>
                          <a:ea typeface="+mn-ea"/>
                          <a:cs typeface="+mn-cs"/>
                        </a:rPr>
                        <a:t>Mpa</a:t>
                      </a:r>
                      <a:r>
                        <a:rPr lang="en-US" altLang="zh-CN" sz="800" b="0" u="none" strike="noStrike" kern="1200" dirty="0">
                          <a:solidFill>
                            <a:schemeClr val="dk1"/>
                          </a:solidFill>
                          <a:effectLst/>
                          <a:latin typeface="+mn-ea"/>
                          <a:ea typeface="+mn-ea"/>
                          <a:cs typeface="+mn-cs"/>
                        </a:rPr>
                        <a:t>/d</a:t>
                      </a:r>
                      <a:r>
                        <a:rPr lang="zh-CN" altLang="en-US" sz="800" b="0" u="none" strike="noStrike" kern="1200" dirty="0">
                          <a:solidFill>
                            <a:schemeClr val="dk1"/>
                          </a:solidFill>
                          <a:effectLst/>
                          <a:latin typeface="+mn-ea"/>
                          <a:ea typeface="+mn-ea"/>
                          <a:cs typeface="+mn-cs"/>
                        </a:rPr>
                        <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07052">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中区</a:t>
                      </a:r>
                      <a:endParaRPr lang="en-US" altLang="zh-CN" sz="800" b="0" u="none" strike="noStrike" kern="1200" dirty="0">
                        <a:solidFill>
                          <a:schemeClr val="dk1"/>
                        </a:solidFill>
                        <a:effectLst/>
                        <a:latin typeface="+mn-ea"/>
                        <a:ea typeface="+mn-ea"/>
                        <a:cs typeface="+mn-cs"/>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5.0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21.5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3.2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13.1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36</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1.6</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9.96</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8.51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2.87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0.012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5319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1.63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11.09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2740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3"/>
                  </a:ext>
                </a:extLst>
              </a:tr>
              <a:tr h="307052">
                <a:tc>
                  <a:txBody>
                    <a:bodyPr/>
                    <a:lstStyle/>
                    <a:p>
                      <a:pPr marL="0" algn="ctr" defTabSz="685800" rtl="0" eaLnBrk="1" fontAlgn="ctr" latinLnBrk="0" hangingPunct="1"/>
                      <a:r>
                        <a:rPr lang="zh-CN" altLang="en-US" sz="800" b="0" u="none" strike="noStrike" kern="1200" dirty="0">
                          <a:solidFill>
                            <a:schemeClr val="dk1"/>
                          </a:solidFill>
                          <a:effectLst/>
                          <a:latin typeface="+mn-ea"/>
                          <a:ea typeface="+mn-ea"/>
                          <a:cs typeface="+mn-cs"/>
                        </a:rPr>
                        <a:t>西区</a:t>
                      </a:r>
                      <a:endParaRPr lang="en-US" altLang="zh-CN" sz="800" b="0" u="none" strike="noStrike" kern="1200" dirty="0">
                        <a:solidFill>
                          <a:schemeClr val="dk1"/>
                        </a:solidFill>
                        <a:effectLst/>
                        <a:latin typeface="+mn-ea"/>
                        <a:ea typeface="+mn-ea"/>
                        <a:cs typeface="+mn-cs"/>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4.5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22.0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44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1.0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8.29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33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7.07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2.23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0.014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4628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0.59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8.47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800" b="0" u="none" strike="noStrike" kern="1200" dirty="0">
                          <a:solidFill>
                            <a:schemeClr val="dk1"/>
                          </a:solidFill>
                          <a:effectLst/>
                          <a:latin typeface="+mn-ea"/>
                          <a:ea typeface="+mn-ea"/>
                          <a:cs typeface="+mn-cs"/>
                        </a:rPr>
                        <a:t>2785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4"/>
                  </a:ext>
                </a:extLst>
              </a:tr>
            </a:tbl>
          </a:graphicData>
        </a:graphic>
      </p:graphicFrame>
      <p:sp>
        <p:nvSpPr>
          <p:cNvPr id="5" name="TextBox 5"/>
          <p:cNvSpPr/>
          <p:nvPr/>
        </p:nvSpPr>
        <p:spPr bwMode="auto">
          <a:xfrm>
            <a:off x="488950" y="1385888"/>
            <a:ext cx="365823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中区水平井生产拉齐曲线</a:t>
            </a:r>
          </a:p>
        </p:txBody>
      </p:sp>
      <p:sp>
        <p:nvSpPr>
          <p:cNvPr id="6" name="TextBox 5"/>
          <p:cNvSpPr/>
          <p:nvPr/>
        </p:nvSpPr>
        <p:spPr bwMode="auto">
          <a:xfrm>
            <a:off x="4956175" y="1385888"/>
            <a:ext cx="365823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西区水平井生产拉齐曲线</a:t>
            </a:r>
          </a:p>
        </p:txBody>
      </p:sp>
      <p:sp>
        <p:nvSpPr>
          <p:cNvPr id="31" name="文本框 30"/>
          <p:cNvSpPr txBox="1"/>
          <p:nvPr/>
        </p:nvSpPr>
        <p:spPr>
          <a:xfrm>
            <a:off x="435610" y="686435"/>
            <a:ext cx="8242935" cy="755650"/>
          </a:xfrm>
          <a:prstGeom prst="rect">
            <a:avLst/>
          </a:prstGeom>
          <a:noFill/>
        </p:spPr>
        <p:txBody>
          <a:bodyPr wrap="square" rtlCol="0">
            <a:spAutoFit/>
          </a:bodyPr>
          <a:lstStyle/>
          <a:p>
            <a:pPr marL="285750" indent="-285750" algn="just" defTabSz="914400">
              <a:lnSpc>
                <a:spcPct val="120000"/>
              </a:lnSpc>
              <a:buFont typeface="Wingdings" panose="05000000000000000000" charset="0"/>
              <a:buChar char="u"/>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中区水平井</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：初期产量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5.0</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天时对应套压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6.8</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a:t>
            </a:r>
          </a:p>
          <a:p>
            <a:pPr marL="285750" indent="-285750" algn="just" defTabSz="914400">
              <a:lnSpc>
                <a:spcPct val="120000"/>
              </a:lnSpc>
              <a:buFont typeface="Wingdings" panose="05000000000000000000" charset="0"/>
              <a:buChar char="u"/>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西区水平井</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：初期产量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4.5</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天时对应套压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7.7</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a:t>
            </a:r>
          </a:p>
        </p:txBody>
      </p:sp>
      <p:cxnSp>
        <p:nvCxnSpPr>
          <p:cNvPr id="7" name="直接箭头连接符 6"/>
          <p:cNvCxnSpPr/>
          <p:nvPr/>
        </p:nvCxnSpPr>
        <p:spPr>
          <a:xfrm flipV="1">
            <a:off x="2535555" y="2974975"/>
            <a:ext cx="0" cy="432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778510" y="3199765"/>
            <a:ext cx="1764000" cy="139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6234430" y="2931795"/>
            <a:ext cx="0" cy="4648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5191760" y="3185795"/>
            <a:ext cx="1044000" cy="139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5"/>
          <p:cNvSpPr/>
          <p:nvPr/>
        </p:nvSpPr>
        <p:spPr bwMode="auto">
          <a:xfrm>
            <a:off x="2273935" y="2499360"/>
            <a:ext cx="873760" cy="36703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400" kern="0" dirty="0">
                <a:solidFill>
                  <a:srgbClr val="FF0000"/>
                </a:solidFill>
                <a:latin typeface="华文新魏" panose="02010800040101010101" pitchFamily="2" charset="-122"/>
                <a:ea typeface="华文新魏" panose="02010800040101010101" pitchFamily="2" charset="-122"/>
                <a:sym typeface="+mn-ea"/>
              </a:rPr>
              <a:t>6.8MPa</a:t>
            </a:r>
          </a:p>
        </p:txBody>
      </p:sp>
      <p:sp>
        <p:nvSpPr>
          <p:cNvPr id="12" name="TextBox 5"/>
          <p:cNvSpPr/>
          <p:nvPr/>
        </p:nvSpPr>
        <p:spPr bwMode="auto">
          <a:xfrm>
            <a:off x="5892800" y="2388235"/>
            <a:ext cx="853440" cy="36703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400" kern="0" dirty="0">
                <a:solidFill>
                  <a:srgbClr val="FF0000"/>
                </a:solidFill>
                <a:latin typeface="华文新魏" panose="02010800040101010101" pitchFamily="2" charset="-122"/>
                <a:ea typeface="华文新魏" panose="02010800040101010101" pitchFamily="2" charset="-122"/>
                <a:sym typeface="+mn-ea"/>
              </a:rPr>
              <a:t>7.7MPa</a:t>
            </a:r>
          </a:p>
        </p:txBody>
      </p:sp>
      <p:sp>
        <p:nvSpPr>
          <p:cNvPr id="13" name="爆炸形 2 12"/>
          <p:cNvSpPr/>
          <p:nvPr/>
        </p:nvSpPr>
        <p:spPr>
          <a:xfrm rot="480000">
            <a:off x="6900545" y="1746885"/>
            <a:ext cx="1661160" cy="107442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5"/>
          <p:cNvSpPr/>
          <p:nvPr/>
        </p:nvSpPr>
        <p:spPr bwMode="auto">
          <a:xfrm>
            <a:off x="7162800" y="1995170"/>
            <a:ext cx="960120" cy="646430"/>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b="1" kern="0" dirty="0">
                <a:solidFill>
                  <a:srgbClr val="FFFF00"/>
                </a:solidFill>
                <a:latin typeface="华文新魏" panose="02010800040101010101" pitchFamily="2" charset="-122"/>
                <a:ea typeface="华文新魏" panose="02010800040101010101" pitchFamily="2" charset="-122"/>
                <a:sym typeface="+mn-ea"/>
              </a:rPr>
              <a:t>压力变化相近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985" y="2013585"/>
            <a:ext cx="3682365" cy="1517650"/>
          </a:xfrm>
          <a:prstGeom prst="rect">
            <a:avLst/>
          </a:prstGeom>
        </p:spPr>
      </p:pic>
      <p:sp>
        <p:nvSpPr>
          <p:cNvPr id="3" name="TextBox 5"/>
          <p:cNvSpPr/>
          <p:nvPr/>
        </p:nvSpPr>
        <p:spPr bwMode="auto">
          <a:xfrm>
            <a:off x="642144" y="1688975"/>
            <a:ext cx="368216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产量与压力拉齐曲线</a:t>
            </a:r>
          </a:p>
        </p:txBody>
      </p:sp>
      <p:sp>
        <p:nvSpPr>
          <p:cNvPr id="4" name="矩形 3"/>
          <p:cNvSpPr/>
          <p:nvPr/>
        </p:nvSpPr>
        <p:spPr>
          <a:xfrm rot="417642">
            <a:off x="1056052" y="2881302"/>
            <a:ext cx="1851789" cy="246221"/>
          </a:xfrm>
          <a:prstGeom prst="rect">
            <a:avLst/>
          </a:prstGeom>
        </p:spPr>
        <p:txBody>
          <a:bodyPr wrap="none">
            <a:spAutoFit/>
          </a:bodyPr>
          <a:lstStyle/>
          <a:p>
            <a:r>
              <a:rPr lang="en-US" altLang="zh-CN" sz="1000" dirty="0">
                <a:latin typeface="宋体" panose="02010600030101010101" pitchFamily="2" charset="-122"/>
              </a:rPr>
              <a:t>y</a:t>
            </a:r>
            <a:r>
              <a:rPr lang="zh-CN" altLang="en-US" sz="1000" dirty="0">
                <a:latin typeface="宋体" panose="02010600030101010101" pitchFamily="2" charset="-122"/>
              </a:rPr>
              <a:t>=1/0.8/(1+0.00025/0.8</a:t>
            </a:r>
            <a:r>
              <a:rPr lang="en-US" altLang="zh-CN" sz="1000" dirty="0">
                <a:latin typeface="宋体" panose="02010600030101010101" pitchFamily="2" charset="-122"/>
              </a:rPr>
              <a:t>x</a:t>
            </a:r>
            <a:r>
              <a:rPr lang="zh-CN" altLang="en-US" sz="1000" dirty="0">
                <a:latin typeface="宋体" panose="02010600030101010101" pitchFamily="2" charset="-122"/>
              </a:rPr>
              <a:t>)^2</a:t>
            </a:r>
          </a:p>
        </p:txBody>
      </p:sp>
      <p:pic>
        <p:nvPicPr>
          <p:cNvPr id="5" name="图片 4"/>
          <p:cNvPicPr>
            <a:picLocks noChangeAspect="1"/>
          </p:cNvPicPr>
          <p:nvPr/>
        </p:nvPicPr>
        <p:blipFill>
          <a:blip r:embed="rId3"/>
          <a:stretch>
            <a:fillRect/>
          </a:stretch>
        </p:blipFill>
        <p:spPr>
          <a:xfrm>
            <a:off x="641985" y="3793490"/>
            <a:ext cx="3682365" cy="1308100"/>
          </a:xfrm>
          <a:prstGeom prst="rect">
            <a:avLst/>
          </a:prstGeom>
        </p:spPr>
      </p:pic>
      <p:pic>
        <p:nvPicPr>
          <p:cNvPr id="7" name="图片 6"/>
          <p:cNvPicPr>
            <a:picLocks noChangeAspect="1"/>
          </p:cNvPicPr>
          <p:nvPr/>
        </p:nvPicPr>
        <p:blipFill>
          <a:blip r:embed="rId4"/>
          <a:stretch>
            <a:fillRect/>
          </a:stretch>
        </p:blipFill>
        <p:spPr>
          <a:xfrm>
            <a:off x="4725035" y="2001520"/>
            <a:ext cx="4233545" cy="3100705"/>
          </a:xfrm>
          <a:prstGeom prst="rect">
            <a:avLst/>
          </a:prstGeom>
        </p:spPr>
      </p:pic>
      <p:sp>
        <p:nvSpPr>
          <p:cNvPr id="8" name="矩形 7"/>
          <p:cNvSpPr/>
          <p:nvPr/>
        </p:nvSpPr>
        <p:spPr>
          <a:xfrm rot="615199">
            <a:off x="1864127" y="4037406"/>
            <a:ext cx="1659429" cy="246221"/>
          </a:xfrm>
          <a:prstGeom prst="rect">
            <a:avLst/>
          </a:prstGeom>
        </p:spPr>
        <p:txBody>
          <a:bodyPr wrap="none">
            <a:spAutoFit/>
          </a:bodyPr>
          <a:lstStyle/>
          <a:p>
            <a:r>
              <a:rPr lang="zh-CN" altLang="en-US" sz="1000" dirty="0">
                <a:latin typeface="宋体" panose="02010600030101010101" pitchFamily="2" charset="-122"/>
              </a:rPr>
              <a:t>压力上浮</a:t>
            </a:r>
            <a:r>
              <a:rPr lang="en-US" altLang="zh-CN" sz="1000" dirty="0">
                <a:latin typeface="宋体" panose="02010600030101010101" pitchFamily="2" charset="-122"/>
              </a:rPr>
              <a:t>50%</a:t>
            </a:r>
            <a:r>
              <a:rPr lang="zh-CN" altLang="en-US" sz="1000" dirty="0">
                <a:latin typeface="宋体" panose="02010600030101010101" pitchFamily="2" charset="-122"/>
              </a:rPr>
              <a:t>作为高压下限</a:t>
            </a:r>
          </a:p>
        </p:txBody>
      </p:sp>
      <p:sp>
        <p:nvSpPr>
          <p:cNvPr id="9" name="矩形 8"/>
          <p:cNvSpPr/>
          <p:nvPr/>
        </p:nvSpPr>
        <p:spPr>
          <a:xfrm rot="375199">
            <a:off x="1685124" y="4324302"/>
            <a:ext cx="1595309" cy="246221"/>
          </a:xfrm>
          <a:prstGeom prst="rect">
            <a:avLst/>
          </a:prstGeom>
        </p:spPr>
        <p:txBody>
          <a:bodyPr wrap="none">
            <a:spAutoFit/>
          </a:bodyPr>
          <a:lstStyle/>
          <a:p>
            <a:r>
              <a:rPr lang="zh-CN" altLang="en-US" sz="1000" dirty="0">
                <a:latin typeface="宋体" panose="02010600030101010101" pitchFamily="2" charset="-122"/>
              </a:rPr>
              <a:t>正常产量与压力变化关系</a:t>
            </a:r>
          </a:p>
        </p:txBody>
      </p:sp>
      <p:sp>
        <p:nvSpPr>
          <p:cNvPr id="10" name="矩形 9"/>
          <p:cNvSpPr/>
          <p:nvPr/>
        </p:nvSpPr>
        <p:spPr>
          <a:xfrm rot="234877">
            <a:off x="1328127" y="4597549"/>
            <a:ext cx="1659429" cy="246221"/>
          </a:xfrm>
          <a:prstGeom prst="rect">
            <a:avLst/>
          </a:prstGeom>
        </p:spPr>
        <p:txBody>
          <a:bodyPr wrap="none">
            <a:spAutoFit/>
          </a:bodyPr>
          <a:lstStyle/>
          <a:p>
            <a:r>
              <a:rPr lang="zh-CN" altLang="en-US" sz="1000" dirty="0">
                <a:latin typeface="宋体" panose="02010600030101010101" pitchFamily="2" charset="-122"/>
              </a:rPr>
              <a:t>压力下降</a:t>
            </a:r>
            <a:r>
              <a:rPr lang="en-US" altLang="zh-CN" sz="1000" dirty="0">
                <a:latin typeface="宋体" panose="02010600030101010101" pitchFamily="2" charset="-122"/>
              </a:rPr>
              <a:t>50%</a:t>
            </a:r>
            <a:r>
              <a:rPr lang="zh-CN" altLang="en-US" sz="1000" dirty="0">
                <a:latin typeface="宋体" panose="02010600030101010101" pitchFamily="2" charset="-122"/>
              </a:rPr>
              <a:t>作为低压上限</a:t>
            </a:r>
          </a:p>
        </p:txBody>
      </p:sp>
      <p:sp>
        <p:nvSpPr>
          <p:cNvPr id="11" name="任意多边形 10"/>
          <p:cNvSpPr/>
          <p:nvPr/>
        </p:nvSpPr>
        <p:spPr>
          <a:xfrm>
            <a:off x="5295265" y="2114550"/>
            <a:ext cx="539115" cy="640080"/>
          </a:xfrm>
          <a:custGeom>
            <a:avLst/>
            <a:gdLst>
              <a:gd name="connsiteX0" fmla="*/ 0 w 539087"/>
              <a:gd name="connsiteY0" fmla="*/ 0 h 696036"/>
              <a:gd name="connsiteX1" fmla="*/ 81887 w 539087"/>
              <a:gd name="connsiteY1" fmla="*/ 177421 h 696036"/>
              <a:gd name="connsiteX2" fmla="*/ 232012 w 539087"/>
              <a:gd name="connsiteY2" fmla="*/ 395785 h 696036"/>
              <a:gd name="connsiteX3" fmla="*/ 279779 w 539087"/>
              <a:gd name="connsiteY3" fmla="*/ 443552 h 696036"/>
              <a:gd name="connsiteX4" fmla="*/ 532263 w 539087"/>
              <a:gd name="connsiteY4" fmla="*/ 696036 h 696036"/>
              <a:gd name="connsiteX5" fmla="*/ 539087 w 539087"/>
              <a:gd name="connsiteY5" fmla="*/ 6824 h 69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087" h="696036">
                <a:moveTo>
                  <a:pt x="0" y="0"/>
                </a:moveTo>
                <a:lnTo>
                  <a:pt x="81887" y="177421"/>
                </a:lnTo>
                <a:lnTo>
                  <a:pt x="232012" y="395785"/>
                </a:lnTo>
                <a:cubicBezTo>
                  <a:pt x="281506" y="438208"/>
                  <a:pt x="279779" y="415757"/>
                  <a:pt x="279779" y="443552"/>
                </a:cubicBezTo>
                <a:lnTo>
                  <a:pt x="532263" y="696036"/>
                </a:lnTo>
                <a:cubicBezTo>
                  <a:pt x="534538" y="466299"/>
                  <a:pt x="536812" y="236561"/>
                  <a:pt x="539087" y="6824"/>
                </a:cubicBezTo>
              </a:path>
            </a:pathLst>
          </a:cu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825490" y="2119630"/>
            <a:ext cx="1530350" cy="1336675"/>
          </a:xfrm>
          <a:custGeom>
            <a:avLst/>
            <a:gdLst>
              <a:gd name="connsiteX0" fmla="*/ 0 w 1494430"/>
              <a:gd name="connsiteY0" fmla="*/ 689212 h 1453486"/>
              <a:gd name="connsiteX1" fmla="*/ 0 w 1494430"/>
              <a:gd name="connsiteY1" fmla="*/ 0 h 1453486"/>
              <a:gd name="connsiteX2" fmla="*/ 1487606 w 1494430"/>
              <a:gd name="connsiteY2" fmla="*/ 6824 h 1453486"/>
              <a:gd name="connsiteX3" fmla="*/ 1494430 w 1494430"/>
              <a:gd name="connsiteY3" fmla="*/ 1453486 h 1453486"/>
              <a:gd name="connsiteX4" fmla="*/ 846161 w 1494430"/>
              <a:gd name="connsiteY4" fmla="*/ 1180531 h 1453486"/>
              <a:gd name="connsiteX5" fmla="*/ 293427 w 1494430"/>
              <a:gd name="connsiteY5" fmla="*/ 893928 h 1453486"/>
              <a:gd name="connsiteX6" fmla="*/ 0 w 1494430"/>
              <a:gd name="connsiteY6" fmla="*/ 689212 h 145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430" h="1453486">
                <a:moveTo>
                  <a:pt x="0" y="689212"/>
                </a:moveTo>
                <a:lnTo>
                  <a:pt x="0" y="0"/>
                </a:lnTo>
                <a:lnTo>
                  <a:pt x="1487606" y="6824"/>
                </a:lnTo>
                <a:cubicBezTo>
                  <a:pt x="1489881" y="489045"/>
                  <a:pt x="1492155" y="971265"/>
                  <a:pt x="1494430" y="1453486"/>
                </a:cubicBezTo>
                <a:lnTo>
                  <a:pt x="846161" y="1180531"/>
                </a:lnTo>
                <a:lnTo>
                  <a:pt x="293427" y="893928"/>
                </a:lnTo>
                <a:lnTo>
                  <a:pt x="0" y="689212"/>
                </a:lnTo>
                <a:close/>
              </a:path>
            </a:pathLst>
          </a:custGeom>
          <a:solidFill>
            <a:srgbClr val="FF00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7349490" y="2153285"/>
            <a:ext cx="1473835" cy="1800860"/>
          </a:xfrm>
          <a:custGeom>
            <a:avLst/>
            <a:gdLst>
              <a:gd name="connsiteX0" fmla="*/ 0 w 1473959"/>
              <a:gd name="connsiteY0" fmla="*/ 13648 h 1958453"/>
              <a:gd name="connsiteX1" fmla="*/ 0 w 1473959"/>
              <a:gd name="connsiteY1" fmla="*/ 1453486 h 1958453"/>
              <a:gd name="connsiteX2" fmla="*/ 361666 w 1473959"/>
              <a:gd name="connsiteY2" fmla="*/ 1630907 h 1958453"/>
              <a:gd name="connsiteX3" fmla="*/ 723332 w 1473959"/>
              <a:gd name="connsiteY3" fmla="*/ 1815152 h 1958453"/>
              <a:gd name="connsiteX4" fmla="*/ 928048 w 1473959"/>
              <a:gd name="connsiteY4" fmla="*/ 1958453 h 1958453"/>
              <a:gd name="connsiteX5" fmla="*/ 1473959 w 1473959"/>
              <a:gd name="connsiteY5" fmla="*/ 1951630 h 1958453"/>
              <a:gd name="connsiteX6" fmla="*/ 1453487 w 1473959"/>
              <a:gd name="connsiteY6" fmla="*/ 0 h 1958453"/>
              <a:gd name="connsiteX7" fmla="*/ 0 w 1473959"/>
              <a:gd name="connsiteY7" fmla="*/ 13648 h 195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959" h="1958453">
                <a:moveTo>
                  <a:pt x="0" y="13648"/>
                </a:moveTo>
                <a:lnTo>
                  <a:pt x="0" y="1453486"/>
                </a:lnTo>
                <a:lnTo>
                  <a:pt x="361666" y="1630907"/>
                </a:lnTo>
                <a:lnTo>
                  <a:pt x="723332" y="1815152"/>
                </a:lnTo>
                <a:lnTo>
                  <a:pt x="928048" y="1958453"/>
                </a:lnTo>
                <a:lnTo>
                  <a:pt x="1473959" y="1951630"/>
                </a:lnTo>
                <a:lnTo>
                  <a:pt x="1453487" y="0"/>
                </a:lnTo>
                <a:lnTo>
                  <a:pt x="0" y="13648"/>
                </a:lnTo>
                <a:close/>
              </a:path>
            </a:pathLst>
          </a:cu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5076825" y="2124075"/>
            <a:ext cx="3752850" cy="2346960"/>
          </a:xfrm>
          <a:custGeom>
            <a:avLst/>
            <a:gdLst>
              <a:gd name="connsiteX0" fmla="*/ 218364 w 3753134"/>
              <a:gd name="connsiteY0" fmla="*/ 13648 h 2565779"/>
              <a:gd name="connsiteX1" fmla="*/ 423081 w 3753134"/>
              <a:gd name="connsiteY1" fmla="*/ 416257 h 2565779"/>
              <a:gd name="connsiteX2" fmla="*/ 771099 w 3753134"/>
              <a:gd name="connsiteY2" fmla="*/ 716507 h 2565779"/>
              <a:gd name="connsiteX3" fmla="*/ 1467134 w 3753134"/>
              <a:gd name="connsiteY3" fmla="*/ 1119116 h 2565779"/>
              <a:gd name="connsiteX4" fmla="*/ 2258705 w 3753134"/>
              <a:gd name="connsiteY4" fmla="*/ 1480782 h 2565779"/>
              <a:gd name="connsiteX5" fmla="*/ 2927445 w 3753134"/>
              <a:gd name="connsiteY5" fmla="*/ 1794681 h 2565779"/>
              <a:gd name="connsiteX6" fmla="*/ 3227696 w 3753134"/>
              <a:gd name="connsiteY6" fmla="*/ 1992573 h 2565779"/>
              <a:gd name="connsiteX7" fmla="*/ 3753134 w 3753134"/>
              <a:gd name="connsiteY7" fmla="*/ 1972101 h 2565779"/>
              <a:gd name="connsiteX8" fmla="*/ 3739487 w 3753134"/>
              <a:gd name="connsiteY8" fmla="*/ 2552131 h 2565779"/>
              <a:gd name="connsiteX9" fmla="*/ 3173105 w 3753134"/>
              <a:gd name="connsiteY9" fmla="*/ 2565779 h 2565779"/>
              <a:gd name="connsiteX10" fmla="*/ 2463421 w 3753134"/>
              <a:gd name="connsiteY10" fmla="*/ 2436125 h 2565779"/>
              <a:gd name="connsiteX11" fmla="*/ 1815152 w 3753134"/>
              <a:gd name="connsiteY11" fmla="*/ 2333767 h 2565779"/>
              <a:gd name="connsiteX12" fmla="*/ 1084997 w 3753134"/>
              <a:gd name="connsiteY12" fmla="*/ 2217761 h 2565779"/>
              <a:gd name="connsiteX13" fmla="*/ 627797 w 3753134"/>
              <a:gd name="connsiteY13" fmla="*/ 2108579 h 2565779"/>
              <a:gd name="connsiteX14" fmla="*/ 334370 w 3753134"/>
              <a:gd name="connsiteY14" fmla="*/ 2006221 h 2565779"/>
              <a:gd name="connsiteX15" fmla="*/ 170597 w 3753134"/>
              <a:gd name="connsiteY15" fmla="*/ 1897039 h 2565779"/>
              <a:gd name="connsiteX16" fmla="*/ 81887 w 3753134"/>
              <a:gd name="connsiteY16" fmla="*/ 1760561 h 2565779"/>
              <a:gd name="connsiteX17" fmla="*/ 20472 w 3753134"/>
              <a:gd name="connsiteY17" fmla="*/ 1569493 h 2565779"/>
              <a:gd name="connsiteX18" fmla="*/ 0 w 3753134"/>
              <a:gd name="connsiteY18" fmla="*/ 1439839 h 2565779"/>
              <a:gd name="connsiteX19" fmla="*/ 13648 w 3753134"/>
              <a:gd name="connsiteY19" fmla="*/ 0 h 2565779"/>
              <a:gd name="connsiteX20" fmla="*/ 218364 w 3753134"/>
              <a:gd name="connsiteY20" fmla="*/ 13648 h 2565779"/>
              <a:gd name="connsiteX0-1" fmla="*/ 218364 w 3753134"/>
              <a:gd name="connsiteY0-2" fmla="*/ 0 h 2552131"/>
              <a:gd name="connsiteX1-3" fmla="*/ 423081 w 3753134"/>
              <a:gd name="connsiteY1-4" fmla="*/ 402609 h 2552131"/>
              <a:gd name="connsiteX2-5" fmla="*/ 771099 w 3753134"/>
              <a:gd name="connsiteY2-6" fmla="*/ 702859 h 2552131"/>
              <a:gd name="connsiteX3-7" fmla="*/ 1467134 w 3753134"/>
              <a:gd name="connsiteY3-8" fmla="*/ 1105468 h 2552131"/>
              <a:gd name="connsiteX4-9" fmla="*/ 2258705 w 3753134"/>
              <a:gd name="connsiteY4-10" fmla="*/ 1467134 h 2552131"/>
              <a:gd name="connsiteX5-11" fmla="*/ 2927445 w 3753134"/>
              <a:gd name="connsiteY5-12" fmla="*/ 1781033 h 2552131"/>
              <a:gd name="connsiteX6-13" fmla="*/ 3227696 w 3753134"/>
              <a:gd name="connsiteY6-14" fmla="*/ 1978925 h 2552131"/>
              <a:gd name="connsiteX7-15" fmla="*/ 3753134 w 3753134"/>
              <a:gd name="connsiteY7-16" fmla="*/ 1958453 h 2552131"/>
              <a:gd name="connsiteX8-17" fmla="*/ 3739487 w 3753134"/>
              <a:gd name="connsiteY8-18" fmla="*/ 2538483 h 2552131"/>
              <a:gd name="connsiteX9-19" fmla="*/ 3173105 w 3753134"/>
              <a:gd name="connsiteY9-20" fmla="*/ 2552131 h 2552131"/>
              <a:gd name="connsiteX10-21" fmla="*/ 2463421 w 3753134"/>
              <a:gd name="connsiteY10-22" fmla="*/ 2422477 h 2552131"/>
              <a:gd name="connsiteX11-23" fmla="*/ 1815152 w 3753134"/>
              <a:gd name="connsiteY11-24" fmla="*/ 2320119 h 2552131"/>
              <a:gd name="connsiteX12-25" fmla="*/ 1084997 w 3753134"/>
              <a:gd name="connsiteY12-26" fmla="*/ 2204113 h 2552131"/>
              <a:gd name="connsiteX13-27" fmla="*/ 627797 w 3753134"/>
              <a:gd name="connsiteY13-28" fmla="*/ 2094931 h 2552131"/>
              <a:gd name="connsiteX14-29" fmla="*/ 334370 w 3753134"/>
              <a:gd name="connsiteY14-30" fmla="*/ 1992573 h 2552131"/>
              <a:gd name="connsiteX15-31" fmla="*/ 170597 w 3753134"/>
              <a:gd name="connsiteY15-32" fmla="*/ 1883391 h 2552131"/>
              <a:gd name="connsiteX16-33" fmla="*/ 81887 w 3753134"/>
              <a:gd name="connsiteY16-34" fmla="*/ 1746913 h 2552131"/>
              <a:gd name="connsiteX17-35" fmla="*/ 20472 w 3753134"/>
              <a:gd name="connsiteY17-36" fmla="*/ 1555845 h 2552131"/>
              <a:gd name="connsiteX18-37" fmla="*/ 0 w 3753134"/>
              <a:gd name="connsiteY18-38" fmla="*/ 1426191 h 2552131"/>
              <a:gd name="connsiteX19-39" fmla="*/ 13648 w 3753134"/>
              <a:gd name="connsiteY19-40" fmla="*/ 6824 h 2552131"/>
              <a:gd name="connsiteX20-41" fmla="*/ 218364 w 3753134"/>
              <a:gd name="connsiteY20-42" fmla="*/ 0 h 2552131"/>
              <a:gd name="connsiteX0-43" fmla="*/ 218364 w 3753134"/>
              <a:gd name="connsiteY0-44" fmla="*/ 0 h 2552131"/>
              <a:gd name="connsiteX1-45" fmla="*/ 423081 w 3753134"/>
              <a:gd name="connsiteY1-46" fmla="*/ 402609 h 2552131"/>
              <a:gd name="connsiteX2-47" fmla="*/ 771099 w 3753134"/>
              <a:gd name="connsiteY2-48" fmla="*/ 702859 h 2552131"/>
              <a:gd name="connsiteX3-49" fmla="*/ 1467134 w 3753134"/>
              <a:gd name="connsiteY3-50" fmla="*/ 1105468 h 2552131"/>
              <a:gd name="connsiteX4-51" fmla="*/ 2258705 w 3753134"/>
              <a:gd name="connsiteY4-52" fmla="*/ 1467134 h 2552131"/>
              <a:gd name="connsiteX5-53" fmla="*/ 2927445 w 3753134"/>
              <a:gd name="connsiteY5-54" fmla="*/ 1781033 h 2552131"/>
              <a:gd name="connsiteX6-55" fmla="*/ 3227696 w 3753134"/>
              <a:gd name="connsiteY6-56" fmla="*/ 1965278 h 2552131"/>
              <a:gd name="connsiteX7-57" fmla="*/ 3753134 w 3753134"/>
              <a:gd name="connsiteY7-58" fmla="*/ 1958453 h 2552131"/>
              <a:gd name="connsiteX8-59" fmla="*/ 3739487 w 3753134"/>
              <a:gd name="connsiteY8-60" fmla="*/ 2538483 h 2552131"/>
              <a:gd name="connsiteX9-61" fmla="*/ 3173105 w 3753134"/>
              <a:gd name="connsiteY9-62" fmla="*/ 2552131 h 2552131"/>
              <a:gd name="connsiteX10-63" fmla="*/ 2463421 w 3753134"/>
              <a:gd name="connsiteY10-64" fmla="*/ 2422477 h 2552131"/>
              <a:gd name="connsiteX11-65" fmla="*/ 1815152 w 3753134"/>
              <a:gd name="connsiteY11-66" fmla="*/ 2320119 h 2552131"/>
              <a:gd name="connsiteX12-67" fmla="*/ 1084997 w 3753134"/>
              <a:gd name="connsiteY12-68" fmla="*/ 2204113 h 2552131"/>
              <a:gd name="connsiteX13-69" fmla="*/ 627797 w 3753134"/>
              <a:gd name="connsiteY13-70" fmla="*/ 2094931 h 2552131"/>
              <a:gd name="connsiteX14-71" fmla="*/ 334370 w 3753134"/>
              <a:gd name="connsiteY14-72" fmla="*/ 1992573 h 2552131"/>
              <a:gd name="connsiteX15-73" fmla="*/ 170597 w 3753134"/>
              <a:gd name="connsiteY15-74" fmla="*/ 1883391 h 2552131"/>
              <a:gd name="connsiteX16-75" fmla="*/ 81887 w 3753134"/>
              <a:gd name="connsiteY16-76" fmla="*/ 1746913 h 2552131"/>
              <a:gd name="connsiteX17-77" fmla="*/ 20472 w 3753134"/>
              <a:gd name="connsiteY17-78" fmla="*/ 1555845 h 2552131"/>
              <a:gd name="connsiteX18-79" fmla="*/ 0 w 3753134"/>
              <a:gd name="connsiteY18-80" fmla="*/ 1426191 h 2552131"/>
              <a:gd name="connsiteX19-81" fmla="*/ 13648 w 3753134"/>
              <a:gd name="connsiteY19-82" fmla="*/ 6824 h 2552131"/>
              <a:gd name="connsiteX20-83" fmla="*/ 218364 w 3753134"/>
              <a:gd name="connsiteY20-84" fmla="*/ 0 h 2552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3753134" h="2552131">
                <a:moveTo>
                  <a:pt x="218364" y="0"/>
                </a:moveTo>
                <a:lnTo>
                  <a:pt x="423081" y="402609"/>
                </a:lnTo>
                <a:lnTo>
                  <a:pt x="771099" y="702859"/>
                </a:lnTo>
                <a:lnTo>
                  <a:pt x="1467134" y="1105468"/>
                </a:lnTo>
                <a:lnTo>
                  <a:pt x="2258705" y="1467134"/>
                </a:lnTo>
                <a:lnTo>
                  <a:pt x="2927445" y="1781033"/>
                </a:lnTo>
                <a:lnTo>
                  <a:pt x="3227696" y="1965278"/>
                </a:lnTo>
                <a:lnTo>
                  <a:pt x="3753134" y="1958453"/>
                </a:lnTo>
                <a:lnTo>
                  <a:pt x="3739487" y="2538483"/>
                </a:lnTo>
                <a:lnTo>
                  <a:pt x="3173105" y="2552131"/>
                </a:lnTo>
                <a:lnTo>
                  <a:pt x="2463421" y="2422477"/>
                </a:lnTo>
                <a:lnTo>
                  <a:pt x="1815152" y="2320119"/>
                </a:lnTo>
                <a:lnTo>
                  <a:pt x="1084997" y="2204113"/>
                </a:lnTo>
                <a:lnTo>
                  <a:pt x="627797" y="2094931"/>
                </a:lnTo>
                <a:lnTo>
                  <a:pt x="334370" y="1992573"/>
                </a:lnTo>
                <a:lnTo>
                  <a:pt x="170597" y="1883391"/>
                </a:lnTo>
                <a:lnTo>
                  <a:pt x="81887" y="1746913"/>
                </a:lnTo>
                <a:lnTo>
                  <a:pt x="20472" y="1555845"/>
                </a:lnTo>
                <a:lnTo>
                  <a:pt x="0" y="1426191"/>
                </a:lnTo>
                <a:lnTo>
                  <a:pt x="13648" y="6824"/>
                </a:lnTo>
                <a:lnTo>
                  <a:pt x="218364" y="0"/>
                </a:lnTo>
                <a:close/>
              </a:path>
            </a:pathLst>
          </a:custGeom>
          <a:solidFill>
            <a:srgbClr val="00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076825" y="3443605"/>
            <a:ext cx="764540" cy="1292860"/>
          </a:xfrm>
          <a:custGeom>
            <a:avLst/>
            <a:gdLst>
              <a:gd name="connsiteX0" fmla="*/ 0 w 764275"/>
              <a:gd name="connsiteY0" fmla="*/ 0 h 1405720"/>
              <a:gd name="connsiteX1" fmla="*/ 6824 w 764275"/>
              <a:gd name="connsiteY1" fmla="*/ 1405720 h 1405720"/>
              <a:gd name="connsiteX2" fmla="*/ 764275 w 764275"/>
              <a:gd name="connsiteY2" fmla="*/ 1405720 h 1405720"/>
              <a:gd name="connsiteX3" fmla="*/ 757451 w 764275"/>
              <a:gd name="connsiteY3" fmla="*/ 661917 h 1405720"/>
              <a:gd name="connsiteX4" fmla="*/ 470848 w 764275"/>
              <a:gd name="connsiteY4" fmla="*/ 593678 h 1405720"/>
              <a:gd name="connsiteX5" fmla="*/ 204717 w 764275"/>
              <a:gd name="connsiteY5" fmla="*/ 457200 h 1405720"/>
              <a:gd name="connsiteX6" fmla="*/ 81887 w 764275"/>
              <a:gd name="connsiteY6" fmla="*/ 313899 h 1405720"/>
              <a:gd name="connsiteX7" fmla="*/ 40943 w 764275"/>
              <a:gd name="connsiteY7" fmla="*/ 136478 h 1405720"/>
              <a:gd name="connsiteX8" fmla="*/ 0 w 764275"/>
              <a:gd name="connsiteY8" fmla="*/ 0 h 140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275" h="1405720">
                <a:moveTo>
                  <a:pt x="0" y="0"/>
                </a:moveTo>
                <a:cubicBezTo>
                  <a:pt x="2275" y="468573"/>
                  <a:pt x="4549" y="937147"/>
                  <a:pt x="6824" y="1405720"/>
                </a:cubicBezTo>
                <a:lnTo>
                  <a:pt x="764275" y="1405720"/>
                </a:lnTo>
                <a:cubicBezTo>
                  <a:pt x="762000" y="1157786"/>
                  <a:pt x="759726" y="909851"/>
                  <a:pt x="757451" y="661917"/>
                </a:cubicBezTo>
                <a:lnTo>
                  <a:pt x="470848" y="593678"/>
                </a:lnTo>
                <a:lnTo>
                  <a:pt x="204717" y="457200"/>
                </a:lnTo>
                <a:lnTo>
                  <a:pt x="81887" y="313899"/>
                </a:lnTo>
                <a:lnTo>
                  <a:pt x="40943" y="136478"/>
                </a:lnTo>
                <a:lnTo>
                  <a:pt x="0" y="0"/>
                </a:lnTo>
                <a:close/>
              </a:path>
            </a:pathLst>
          </a:custGeom>
          <a:solidFill>
            <a:srgbClr val="00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5825490" y="4058920"/>
            <a:ext cx="1524000" cy="678180"/>
          </a:xfrm>
          <a:custGeom>
            <a:avLst/>
            <a:gdLst>
              <a:gd name="connsiteX0" fmla="*/ 6824 w 1501253"/>
              <a:gd name="connsiteY0" fmla="*/ 736979 h 736979"/>
              <a:gd name="connsiteX1" fmla="*/ 0 w 1501253"/>
              <a:gd name="connsiteY1" fmla="*/ 0 h 736979"/>
              <a:gd name="connsiteX2" fmla="*/ 518615 w 1501253"/>
              <a:gd name="connsiteY2" fmla="*/ 122829 h 736979"/>
              <a:gd name="connsiteX3" fmla="*/ 941695 w 1501253"/>
              <a:gd name="connsiteY3" fmla="*/ 191068 h 736979"/>
              <a:gd name="connsiteX4" fmla="*/ 1494430 w 1501253"/>
              <a:gd name="connsiteY4" fmla="*/ 266131 h 736979"/>
              <a:gd name="connsiteX5" fmla="*/ 1501253 w 1501253"/>
              <a:gd name="connsiteY5" fmla="*/ 736979 h 736979"/>
              <a:gd name="connsiteX6" fmla="*/ 6824 w 1501253"/>
              <a:gd name="connsiteY6" fmla="*/ 736979 h 73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253" h="736979">
                <a:moveTo>
                  <a:pt x="6824" y="736979"/>
                </a:moveTo>
                <a:cubicBezTo>
                  <a:pt x="4549" y="491319"/>
                  <a:pt x="2275" y="245660"/>
                  <a:pt x="0" y="0"/>
                </a:cubicBezTo>
                <a:lnTo>
                  <a:pt x="518615" y="122829"/>
                </a:lnTo>
                <a:lnTo>
                  <a:pt x="941695" y="191068"/>
                </a:lnTo>
                <a:lnTo>
                  <a:pt x="1494430" y="266131"/>
                </a:lnTo>
                <a:lnTo>
                  <a:pt x="1501253" y="736979"/>
                </a:lnTo>
                <a:lnTo>
                  <a:pt x="6824" y="736979"/>
                </a:lnTo>
                <a:close/>
              </a:path>
            </a:pathLst>
          </a:custGeom>
          <a:solidFill>
            <a:srgbClr val="3399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7342505" y="4303395"/>
            <a:ext cx="1473835" cy="433070"/>
          </a:xfrm>
          <a:custGeom>
            <a:avLst/>
            <a:gdLst>
              <a:gd name="connsiteX0" fmla="*/ 0 w 1494429"/>
              <a:gd name="connsiteY0" fmla="*/ 0 h 477672"/>
              <a:gd name="connsiteX1" fmla="*/ 13647 w 1494429"/>
              <a:gd name="connsiteY1" fmla="*/ 477672 h 477672"/>
              <a:gd name="connsiteX2" fmla="*/ 1494429 w 1494429"/>
              <a:gd name="connsiteY2" fmla="*/ 457200 h 477672"/>
              <a:gd name="connsiteX3" fmla="*/ 1467134 w 1494429"/>
              <a:gd name="connsiteY3" fmla="*/ 156949 h 477672"/>
              <a:gd name="connsiteX4" fmla="*/ 887104 w 1494429"/>
              <a:gd name="connsiteY4" fmla="*/ 163773 h 477672"/>
              <a:gd name="connsiteX5" fmla="*/ 313898 w 1494429"/>
              <a:gd name="connsiteY5" fmla="*/ 61415 h 477672"/>
              <a:gd name="connsiteX6" fmla="*/ 0 w 1494429"/>
              <a:gd name="connsiteY6" fmla="*/ 0 h 477672"/>
              <a:gd name="connsiteX0-1" fmla="*/ 1 w 1494430"/>
              <a:gd name="connsiteY0-2" fmla="*/ 0 h 470848"/>
              <a:gd name="connsiteX1-3" fmla="*/ 0 w 1494430"/>
              <a:gd name="connsiteY1-4" fmla="*/ 470848 h 470848"/>
              <a:gd name="connsiteX2-5" fmla="*/ 1494430 w 1494430"/>
              <a:gd name="connsiteY2-6" fmla="*/ 457200 h 470848"/>
              <a:gd name="connsiteX3-7" fmla="*/ 1467135 w 1494430"/>
              <a:gd name="connsiteY3-8" fmla="*/ 156949 h 470848"/>
              <a:gd name="connsiteX4-9" fmla="*/ 887105 w 1494430"/>
              <a:gd name="connsiteY4-10" fmla="*/ 163773 h 470848"/>
              <a:gd name="connsiteX5-11" fmla="*/ 313899 w 1494430"/>
              <a:gd name="connsiteY5-12" fmla="*/ 61415 h 470848"/>
              <a:gd name="connsiteX6-13" fmla="*/ 1 w 1494430"/>
              <a:gd name="connsiteY6-14" fmla="*/ 0 h 470848"/>
              <a:gd name="connsiteX0-15" fmla="*/ 1 w 1473958"/>
              <a:gd name="connsiteY0-16" fmla="*/ 0 h 470848"/>
              <a:gd name="connsiteX1-17" fmla="*/ 0 w 1473958"/>
              <a:gd name="connsiteY1-18" fmla="*/ 470848 h 470848"/>
              <a:gd name="connsiteX2-19" fmla="*/ 1473958 w 1473958"/>
              <a:gd name="connsiteY2-20" fmla="*/ 457200 h 470848"/>
              <a:gd name="connsiteX3-21" fmla="*/ 1467135 w 1473958"/>
              <a:gd name="connsiteY3-22" fmla="*/ 156949 h 470848"/>
              <a:gd name="connsiteX4-23" fmla="*/ 887105 w 1473958"/>
              <a:gd name="connsiteY4-24" fmla="*/ 163773 h 470848"/>
              <a:gd name="connsiteX5-25" fmla="*/ 313899 w 1473958"/>
              <a:gd name="connsiteY5-26" fmla="*/ 61415 h 470848"/>
              <a:gd name="connsiteX6-27" fmla="*/ 1 w 1473958"/>
              <a:gd name="connsiteY6-28" fmla="*/ 0 h 470848"/>
              <a:gd name="connsiteX0-29" fmla="*/ 1 w 1473958"/>
              <a:gd name="connsiteY0-30" fmla="*/ 0 h 470848"/>
              <a:gd name="connsiteX1-31" fmla="*/ 0 w 1473958"/>
              <a:gd name="connsiteY1-32" fmla="*/ 470848 h 470848"/>
              <a:gd name="connsiteX2-33" fmla="*/ 1473958 w 1473958"/>
              <a:gd name="connsiteY2-34" fmla="*/ 470848 h 470848"/>
              <a:gd name="connsiteX3-35" fmla="*/ 1467135 w 1473958"/>
              <a:gd name="connsiteY3-36" fmla="*/ 156949 h 470848"/>
              <a:gd name="connsiteX4-37" fmla="*/ 887105 w 1473958"/>
              <a:gd name="connsiteY4-38" fmla="*/ 163773 h 470848"/>
              <a:gd name="connsiteX5-39" fmla="*/ 313899 w 1473958"/>
              <a:gd name="connsiteY5-40" fmla="*/ 61415 h 470848"/>
              <a:gd name="connsiteX6-41" fmla="*/ 1 w 1473958"/>
              <a:gd name="connsiteY6-42" fmla="*/ 0 h 4708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73958" h="470848">
                <a:moveTo>
                  <a:pt x="1" y="0"/>
                </a:moveTo>
                <a:cubicBezTo>
                  <a:pt x="1" y="156949"/>
                  <a:pt x="0" y="313899"/>
                  <a:pt x="0" y="470848"/>
                </a:cubicBezTo>
                <a:lnTo>
                  <a:pt x="1473958" y="470848"/>
                </a:lnTo>
                <a:lnTo>
                  <a:pt x="1467135" y="156949"/>
                </a:lnTo>
                <a:lnTo>
                  <a:pt x="887105" y="163773"/>
                </a:lnTo>
                <a:lnTo>
                  <a:pt x="313899" y="61415"/>
                </a:lnTo>
                <a:lnTo>
                  <a:pt x="1" y="0"/>
                </a:lnTo>
                <a:close/>
              </a:path>
            </a:pathLst>
          </a:custGeom>
          <a:solidFill>
            <a:srgbClr val="0000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5"/>
          <p:cNvSpPr/>
          <p:nvPr/>
        </p:nvSpPr>
        <p:spPr bwMode="auto">
          <a:xfrm>
            <a:off x="7545860" y="2542448"/>
            <a:ext cx="1117749" cy="36703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FF0000"/>
                </a:solidFill>
                <a:latin typeface="华文新魏" panose="02010800040101010101" pitchFamily="2" charset="-122"/>
                <a:ea typeface="华文新魏" panose="02010800040101010101" pitchFamily="2" charset="-122"/>
                <a:sym typeface="+mn-ea"/>
              </a:rPr>
              <a:t>高压低产井</a:t>
            </a:r>
          </a:p>
        </p:txBody>
      </p:sp>
      <p:sp>
        <p:nvSpPr>
          <p:cNvPr id="21" name="TextBox 5"/>
          <p:cNvSpPr/>
          <p:nvPr/>
        </p:nvSpPr>
        <p:spPr bwMode="auto">
          <a:xfrm>
            <a:off x="6045958" y="2298101"/>
            <a:ext cx="1117749"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高压中产</a:t>
            </a:r>
          </a:p>
        </p:txBody>
      </p:sp>
      <p:sp>
        <p:nvSpPr>
          <p:cNvPr id="22" name="TextBox 5"/>
          <p:cNvSpPr/>
          <p:nvPr/>
        </p:nvSpPr>
        <p:spPr bwMode="auto">
          <a:xfrm>
            <a:off x="6103407" y="3566707"/>
            <a:ext cx="1117749"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正常生产井</a:t>
            </a:r>
          </a:p>
        </p:txBody>
      </p:sp>
      <p:sp>
        <p:nvSpPr>
          <p:cNvPr id="23" name="TextBox 5"/>
          <p:cNvSpPr/>
          <p:nvPr/>
        </p:nvSpPr>
        <p:spPr bwMode="auto">
          <a:xfrm>
            <a:off x="5363907" y="2038662"/>
            <a:ext cx="586518" cy="5181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0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高压</a:t>
            </a:r>
            <a:endParaRPr lang="en-US" altLang="zh-CN" sz="1400" kern="0" dirty="0">
              <a:solidFill>
                <a:srgbClr val="0000FF"/>
              </a:solidFill>
              <a:latin typeface="华文新魏" panose="02010800040101010101" pitchFamily="2" charset="-122"/>
              <a:ea typeface="华文新魏" panose="02010800040101010101" pitchFamily="2" charset="-122"/>
              <a:sym typeface="+mn-ea"/>
            </a:endParaRPr>
          </a:p>
          <a:p>
            <a:pPr algn="ctr" defTabSz="713740" eaLnBrk="0" fontAlgn="auto" hangingPunct="0">
              <a:lnSpc>
                <a:spcPct val="10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高产</a:t>
            </a:r>
          </a:p>
        </p:txBody>
      </p:sp>
      <p:sp>
        <p:nvSpPr>
          <p:cNvPr id="24" name="TextBox 5"/>
          <p:cNvSpPr/>
          <p:nvPr/>
        </p:nvSpPr>
        <p:spPr bwMode="auto">
          <a:xfrm>
            <a:off x="5119954" y="4023027"/>
            <a:ext cx="678299" cy="5181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00000"/>
              </a:lnSpc>
              <a:spcBef>
                <a:spcPts val="0"/>
              </a:spcBef>
              <a:spcAft>
                <a:spcPts val="0"/>
              </a:spcAft>
              <a:buFontTx/>
              <a:defRPr/>
            </a:pPr>
            <a:r>
              <a:rPr lang="zh-CN" altLang="en-US" sz="1400" kern="0" dirty="0">
                <a:solidFill>
                  <a:srgbClr val="FF00FF"/>
                </a:solidFill>
                <a:latin typeface="华文新魏" panose="02010800040101010101" pitchFamily="2" charset="-122"/>
                <a:ea typeface="华文新魏" panose="02010800040101010101" pitchFamily="2" charset="-122"/>
                <a:sym typeface="+mn-ea"/>
              </a:rPr>
              <a:t>低压</a:t>
            </a:r>
            <a:endParaRPr lang="en-US" altLang="zh-CN" sz="1400" kern="0" dirty="0">
              <a:solidFill>
                <a:srgbClr val="FF00FF"/>
              </a:solidFill>
              <a:latin typeface="华文新魏" panose="02010800040101010101" pitchFamily="2" charset="-122"/>
              <a:ea typeface="华文新魏" panose="02010800040101010101" pitchFamily="2" charset="-122"/>
              <a:sym typeface="+mn-ea"/>
            </a:endParaRPr>
          </a:p>
          <a:p>
            <a:pPr algn="ctr" defTabSz="713740" eaLnBrk="0" fontAlgn="auto" hangingPunct="0">
              <a:lnSpc>
                <a:spcPct val="100000"/>
              </a:lnSpc>
              <a:spcBef>
                <a:spcPts val="0"/>
              </a:spcBef>
              <a:spcAft>
                <a:spcPts val="0"/>
              </a:spcAft>
              <a:buFontTx/>
              <a:defRPr/>
            </a:pPr>
            <a:r>
              <a:rPr lang="zh-CN" altLang="en-US" sz="1400" kern="0" dirty="0">
                <a:solidFill>
                  <a:srgbClr val="FF00FF"/>
                </a:solidFill>
                <a:latin typeface="华文新魏" panose="02010800040101010101" pitchFamily="2" charset="-122"/>
                <a:ea typeface="华文新魏" panose="02010800040101010101" pitchFamily="2" charset="-122"/>
                <a:sym typeface="+mn-ea"/>
              </a:rPr>
              <a:t>高产</a:t>
            </a:r>
          </a:p>
        </p:txBody>
      </p:sp>
      <p:sp>
        <p:nvSpPr>
          <p:cNvPr id="25" name="TextBox 5"/>
          <p:cNvSpPr/>
          <p:nvPr/>
        </p:nvSpPr>
        <p:spPr bwMode="auto">
          <a:xfrm>
            <a:off x="6065480" y="4309730"/>
            <a:ext cx="962728" cy="30289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00000"/>
              </a:lnSpc>
              <a:spcBef>
                <a:spcPts val="0"/>
              </a:spcBef>
              <a:spcAft>
                <a:spcPts val="0"/>
              </a:spcAft>
              <a:buFontTx/>
              <a:defRPr/>
            </a:pPr>
            <a:r>
              <a:rPr lang="zh-CN" altLang="en-US" sz="1400" kern="0" dirty="0">
                <a:solidFill>
                  <a:srgbClr val="FF00FF"/>
                </a:solidFill>
                <a:latin typeface="华文新魏" panose="02010800040101010101" pitchFamily="2" charset="-122"/>
                <a:ea typeface="华文新魏" panose="02010800040101010101" pitchFamily="2" charset="-122"/>
                <a:sym typeface="+mn-ea"/>
              </a:rPr>
              <a:t>低压中产</a:t>
            </a:r>
          </a:p>
        </p:txBody>
      </p:sp>
      <p:sp>
        <p:nvSpPr>
          <p:cNvPr id="26" name="TextBox 5"/>
          <p:cNvSpPr/>
          <p:nvPr/>
        </p:nvSpPr>
        <p:spPr bwMode="auto">
          <a:xfrm>
            <a:off x="7616546" y="4428173"/>
            <a:ext cx="962728" cy="30289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00000"/>
              </a:lnSpc>
              <a:spcBef>
                <a:spcPts val="0"/>
              </a:spcBef>
              <a:spcAft>
                <a:spcPts val="0"/>
              </a:spcAft>
              <a:buFontTx/>
              <a:defRPr/>
            </a:pPr>
            <a:r>
              <a:rPr lang="zh-CN" altLang="en-US" sz="1400" kern="0" dirty="0">
                <a:solidFill>
                  <a:srgbClr val="FF00FF"/>
                </a:solidFill>
                <a:latin typeface="华文新魏" panose="02010800040101010101" pitchFamily="2" charset="-122"/>
                <a:ea typeface="华文新魏" panose="02010800040101010101" pitchFamily="2" charset="-122"/>
                <a:sym typeface="+mn-ea"/>
              </a:rPr>
              <a:t>低压低产</a:t>
            </a:r>
          </a:p>
        </p:txBody>
      </p:sp>
      <p:sp>
        <p:nvSpPr>
          <p:cNvPr id="6" name="TextBox 5"/>
          <p:cNvSpPr/>
          <p:nvPr/>
        </p:nvSpPr>
        <p:spPr bwMode="auto">
          <a:xfrm>
            <a:off x="5035709" y="1688975"/>
            <a:ext cx="368216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气井分类动态图版</a:t>
            </a:r>
          </a:p>
        </p:txBody>
      </p:sp>
      <p:sp>
        <p:nvSpPr>
          <p:cNvPr id="12" name="下箭头 11"/>
          <p:cNvSpPr/>
          <p:nvPr/>
        </p:nvSpPr>
        <p:spPr>
          <a:xfrm>
            <a:off x="2015490" y="3531235"/>
            <a:ext cx="935990" cy="271780"/>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6200000" flipH="1">
            <a:off x="4064000" y="3509645"/>
            <a:ext cx="935990" cy="386080"/>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78716" y="51156"/>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、分类图版与标准</a:t>
            </a:r>
          </a:p>
        </p:txBody>
      </p:sp>
      <p:sp>
        <p:nvSpPr>
          <p:cNvPr id="31" name="文本框 30"/>
          <p:cNvSpPr txBox="1"/>
          <p:nvPr/>
        </p:nvSpPr>
        <p:spPr>
          <a:xfrm>
            <a:off x="187325" y="657225"/>
            <a:ext cx="8830945" cy="1124585"/>
          </a:xfrm>
          <a:prstGeom prst="rect">
            <a:avLst/>
          </a:prstGeom>
          <a:noFill/>
        </p:spPr>
        <p:txBody>
          <a:bodyPr wrap="square" rtlCol="0">
            <a:spAutoFit/>
          </a:bodyPr>
          <a:lstStyle/>
          <a:p>
            <a:pPr algn="just">
              <a:lnSpc>
                <a:spcPct val="120000"/>
              </a:lnSpc>
            </a:pP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    由于不同区块不同井型气井生产特征的差异性，按照固定产量与压力（产量小于</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0.5</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4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天、套压大于</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15</a:t>
            </a:r>
            <a:r>
              <a:rPr lang="en-US" altLang="zh-CN" sz="14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）划分难以真正区分气井高压低产的状态，因此，通过对不同区块不同井型气井的历史生产规律进行总结，建立标准的压力与产量对应曲线，然后以标准压力曲线上下浮动</a:t>
            </a:r>
            <a:r>
              <a:rPr lang="en-US" altLang="zh-CN" sz="1400" dirty="0">
                <a:latin typeface="方正大黑简体" panose="02010601030101010101" charset="-122"/>
                <a:ea typeface="方正大黑简体" panose="02010601030101010101" charset="-122"/>
                <a:cs typeface="方正黑体简体" panose="02010601030101010101" pitchFamily="2" charset="-122"/>
                <a:sym typeface="+mn-ea"/>
              </a:rPr>
              <a:t>50%</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作为高低压界限，进而将气井划分为</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7</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类</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，其中</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直井</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和</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水平井</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分别以产量低于</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0.5</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天</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和</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天</a:t>
            </a:r>
            <a:r>
              <a:rPr lang="zh-CN" altLang="en-US" sz="1400" dirty="0">
                <a:latin typeface="方正大黑简体" panose="02010601030101010101" charset="-122"/>
                <a:ea typeface="方正大黑简体" panose="02010601030101010101" charset="-122"/>
                <a:cs typeface="方正黑体简体" panose="02010601030101010101" pitchFamily="2" charset="-122"/>
                <a:sym typeface="+mn-ea"/>
              </a:rPr>
              <a:t>所对应的压力上线作为高压低产井划分依据。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5796" y="932598"/>
            <a:ext cx="3706075" cy="1953906"/>
          </a:xfrm>
          <a:prstGeom prst="rect">
            <a:avLst/>
          </a:prstGeom>
        </p:spPr>
      </p:pic>
      <p:pic>
        <p:nvPicPr>
          <p:cNvPr id="4" name="图片 3"/>
          <p:cNvPicPr>
            <a:picLocks noChangeAspect="1"/>
          </p:cNvPicPr>
          <p:nvPr/>
        </p:nvPicPr>
        <p:blipFill>
          <a:blip r:embed="rId3"/>
          <a:stretch>
            <a:fillRect/>
          </a:stretch>
        </p:blipFill>
        <p:spPr>
          <a:xfrm>
            <a:off x="4953425" y="932598"/>
            <a:ext cx="3706075" cy="1953905"/>
          </a:xfrm>
          <a:prstGeom prst="rect">
            <a:avLst/>
          </a:prstGeom>
        </p:spPr>
      </p:pic>
      <p:pic>
        <p:nvPicPr>
          <p:cNvPr id="5" name="图片 4"/>
          <p:cNvPicPr>
            <a:picLocks noChangeAspect="1"/>
          </p:cNvPicPr>
          <p:nvPr/>
        </p:nvPicPr>
        <p:blipFill>
          <a:blip r:embed="rId4"/>
          <a:stretch>
            <a:fillRect/>
          </a:stretch>
        </p:blipFill>
        <p:spPr>
          <a:xfrm>
            <a:off x="715796" y="3141825"/>
            <a:ext cx="3706075" cy="1953907"/>
          </a:xfrm>
          <a:prstGeom prst="rect">
            <a:avLst/>
          </a:prstGeom>
        </p:spPr>
      </p:pic>
      <p:pic>
        <p:nvPicPr>
          <p:cNvPr id="6" name="图片 5"/>
          <p:cNvPicPr>
            <a:picLocks noChangeAspect="1"/>
          </p:cNvPicPr>
          <p:nvPr/>
        </p:nvPicPr>
        <p:blipFill>
          <a:blip r:embed="rId5"/>
          <a:stretch>
            <a:fillRect/>
          </a:stretch>
        </p:blipFill>
        <p:spPr>
          <a:xfrm>
            <a:off x="4953424" y="3141827"/>
            <a:ext cx="3706075" cy="1953905"/>
          </a:xfrm>
          <a:prstGeom prst="rect">
            <a:avLst/>
          </a:prstGeom>
        </p:spPr>
      </p:pic>
      <p:cxnSp>
        <p:nvCxnSpPr>
          <p:cNvPr id="8" name="直接连接符 7"/>
          <p:cNvCxnSpPr/>
          <p:nvPr/>
        </p:nvCxnSpPr>
        <p:spPr>
          <a:xfrm flipV="1">
            <a:off x="1685499" y="1009934"/>
            <a:ext cx="0" cy="375314"/>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997959" y="1009934"/>
            <a:ext cx="0" cy="832514"/>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903493" y="1009934"/>
            <a:ext cx="0" cy="573206"/>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650776" y="3216322"/>
            <a:ext cx="0" cy="802944"/>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883857" y="3216322"/>
            <a:ext cx="0" cy="802944"/>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569123" y="3216322"/>
            <a:ext cx="0" cy="475397"/>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326944" y="3216322"/>
            <a:ext cx="0" cy="401472"/>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326944" y="4453719"/>
            <a:ext cx="0" cy="401472"/>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650776" y="4578824"/>
            <a:ext cx="0" cy="276367"/>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892955" y="4603276"/>
            <a:ext cx="0" cy="276367"/>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569123" y="4453719"/>
            <a:ext cx="0" cy="401472"/>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903493" y="2272352"/>
            <a:ext cx="0" cy="388961"/>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97959" y="2388358"/>
            <a:ext cx="0" cy="272955"/>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685499" y="2251879"/>
            <a:ext cx="0" cy="388961"/>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sp>
        <p:nvSpPr>
          <p:cNvPr id="32" name="TextBox 5"/>
          <p:cNvSpPr/>
          <p:nvPr/>
        </p:nvSpPr>
        <p:spPr bwMode="auto">
          <a:xfrm>
            <a:off x="715796" y="621230"/>
            <a:ext cx="368216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苏中直井分类结果</a:t>
            </a:r>
          </a:p>
        </p:txBody>
      </p:sp>
      <p:sp>
        <p:nvSpPr>
          <p:cNvPr id="33" name="TextBox 5"/>
          <p:cNvSpPr/>
          <p:nvPr/>
        </p:nvSpPr>
        <p:spPr bwMode="auto">
          <a:xfrm>
            <a:off x="4953424" y="605881"/>
            <a:ext cx="368216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苏西直井分类结果</a:t>
            </a:r>
          </a:p>
        </p:txBody>
      </p:sp>
      <p:sp>
        <p:nvSpPr>
          <p:cNvPr id="34" name="TextBox 5"/>
          <p:cNvSpPr/>
          <p:nvPr/>
        </p:nvSpPr>
        <p:spPr bwMode="auto">
          <a:xfrm>
            <a:off x="715796" y="2867930"/>
            <a:ext cx="368216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苏中水平井分类结果</a:t>
            </a:r>
          </a:p>
        </p:txBody>
      </p:sp>
      <p:sp>
        <p:nvSpPr>
          <p:cNvPr id="35" name="TextBox 5"/>
          <p:cNvSpPr/>
          <p:nvPr/>
        </p:nvSpPr>
        <p:spPr bwMode="auto">
          <a:xfrm>
            <a:off x="4977339" y="2849738"/>
            <a:ext cx="368216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苏西水平井分类结果</a:t>
            </a:r>
          </a:p>
        </p:txBody>
      </p:sp>
      <p:sp>
        <p:nvSpPr>
          <p:cNvPr id="36" name="TextBox 5"/>
          <p:cNvSpPr/>
          <p:nvPr/>
        </p:nvSpPr>
        <p:spPr bwMode="auto">
          <a:xfrm>
            <a:off x="3529330" y="1290320"/>
            <a:ext cx="563880" cy="287655"/>
          </a:xfrm>
          <a:prstGeom prst="rect">
            <a:avLst/>
          </a:prstGeom>
          <a:solidFill>
            <a:srgbClr val="00FFFF"/>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505</a:t>
            </a:r>
            <a:r>
              <a:rPr lang="zh-CN" altLang="en-US" sz="10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37" name="TextBox 5"/>
          <p:cNvSpPr/>
          <p:nvPr/>
        </p:nvSpPr>
        <p:spPr bwMode="auto">
          <a:xfrm>
            <a:off x="2101465" y="1102142"/>
            <a:ext cx="523757"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188</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38" name="TextBox 5"/>
          <p:cNvSpPr/>
          <p:nvPr/>
        </p:nvSpPr>
        <p:spPr bwMode="auto">
          <a:xfrm>
            <a:off x="2294890" y="1931988"/>
            <a:ext cx="563245" cy="287655"/>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1152</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39" name="TextBox 5"/>
          <p:cNvSpPr/>
          <p:nvPr/>
        </p:nvSpPr>
        <p:spPr bwMode="auto">
          <a:xfrm>
            <a:off x="3705564" y="2373962"/>
            <a:ext cx="523757"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239</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0" name="TextBox 5"/>
          <p:cNvSpPr/>
          <p:nvPr/>
        </p:nvSpPr>
        <p:spPr bwMode="auto">
          <a:xfrm>
            <a:off x="1955175" y="2365400"/>
            <a:ext cx="523757"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48</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1" name="TextBox 5"/>
          <p:cNvSpPr/>
          <p:nvPr/>
        </p:nvSpPr>
        <p:spPr bwMode="auto">
          <a:xfrm>
            <a:off x="1026904" y="2299412"/>
            <a:ext cx="523757"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76</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2" name="TextBox 5"/>
          <p:cNvSpPr/>
          <p:nvPr/>
        </p:nvSpPr>
        <p:spPr bwMode="auto">
          <a:xfrm>
            <a:off x="7726611" y="1303848"/>
            <a:ext cx="523757" cy="287655"/>
          </a:xfrm>
          <a:prstGeom prst="rect">
            <a:avLst/>
          </a:prstGeom>
          <a:solidFill>
            <a:srgbClr val="00FFFF"/>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282</a:t>
            </a:r>
            <a:r>
              <a:rPr lang="zh-CN" altLang="en-US" sz="10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43" name="TextBox 5"/>
          <p:cNvSpPr/>
          <p:nvPr/>
        </p:nvSpPr>
        <p:spPr bwMode="auto">
          <a:xfrm>
            <a:off x="6641614" y="1816762"/>
            <a:ext cx="523757" cy="287655"/>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358</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4" name="TextBox 5"/>
          <p:cNvSpPr/>
          <p:nvPr/>
        </p:nvSpPr>
        <p:spPr bwMode="auto">
          <a:xfrm>
            <a:off x="6338768" y="1064728"/>
            <a:ext cx="453462" cy="289738"/>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11</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5" name="TextBox 5"/>
          <p:cNvSpPr/>
          <p:nvPr/>
        </p:nvSpPr>
        <p:spPr bwMode="auto">
          <a:xfrm>
            <a:off x="7892955" y="2322443"/>
            <a:ext cx="523757"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154</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6" name="TextBox 5"/>
          <p:cNvSpPr/>
          <p:nvPr/>
        </p:nvSpPr>
        <p:spPr bwMode="auto">
          <a:xfrm>
            <a:off x="5743132" y="2266250"/>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28</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7" name="TextBox 5"/>
          <p:cNvSpPr/>
          <p:nvPr/>
        </p:nvSpPr>
        <p:spPr bwMode="auto">
          <a:xfrm>
            <a:off x="8044947" y="3612007"/>
            <a:ext cx="453462" cy="287655"/>
          </a:xfrm>
          <a:prstGeom prst="rect">
            <a:avLst/>
          </a:prstGeom>
          <a:solidFill>
            <a:srgbClr val="00FFFF"/>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30</a:t>
            </a:r>
            <a:r>
              <a:rPr lang="zh-CN" altLang="en-US" sz="10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48" name="TextBox 5"/>
          <p:cNvSpPr/>
          <p:nvPr/>
        </p:nvSpPr>
        <p:spPr bwMode="auto">
          <a:xfrm>
            <a:off x="7202865" y="4071710"/>
            <a:ext cx="453462" cy="287655"/>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57</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49" name="TextBox 5"/>
          <p:cNvSpPr/>
          <p:nvPr/>
        </p:nvSpPr>
        <p:spPr bwMode="auto">
          <a:xfrm>
            <a:off x="7753688" y="4611595"/>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19</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50" name="TextBox 5"/>
          <p:cNvSpPr/>
          <p:nvPr/>
        </p:nvSpPr>
        <p:spPr bwMode="auto">
          <a:xfrm>
            <a:off x="3824016" y="3404004"/>
            <a:ext cx="453462" cy="287655"/>
          </a:xfrm>
          <a:prstGeom prst="rect">
            <a:avLst/>
          </a:prstGeom>
          <a:solidFill>
            <a:srgbClr val="00FFFF"/>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54</a:t>
            </a:r>
            <a:r>
              <a:rPr lang="zh-CN" altLang="en-US" sz="10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51" name="TextBox 5"/>
          <p:cNvSpPr/>
          <p:nvPr/>
        </p:nvSpPr>
        <p:spPr bwMode="auto">
          <a:xfrm>
            <a:off x="2294997" y="3935123"/>
            <a:ext cx="523757" cy="287655"/>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197</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52" name="TextBox 5"/>
          <p:cNvSpPr/>
          <p:nvPr/>
        </p:nvSpPr>
        <p:spPr bwMode="auto">
          <a:xfrm>
            <a:off x="2778352" y="3328823"/>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30</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53" name="TextBox 5"/>
          <p:cNvSpPr/>
          <p:nvPr/>
        </p:nvSpPr>
        <p:spPr bwMode="auto">
          <a:xfrm>
            <a:off x="4064778" y="4758450"/>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31</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54" name="TextBox 5"/>
          <p:cNvSpPr/>
          <p:nvPr/>
        </p:nvSpPr>
        <p:spPr bwMode="auto">
          <a:xfrm>
            <a:off x="2405036" y="4560710"/>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14</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55" name="TextBox 5"/>
          <p:cNvSpPr/>
          <p:nvPr/>
        </p:nvSpPr>
        <p:spPr bwMode="auto">
          <a:xfrm>
            <a:off x="1211567" y="4494507"/>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9</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56" name="TextBox 5"/>
          <p:cNvSpPr/>
          <p:nvPr/>
        </p:nvSpPr>
        <p:spPr bwMode="auto">
          <a:xfrm>
            <a:off x="1839978" y="3198130"/>
            <a:ext cx="453462" cy="275440"/>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10</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3" name="TextBox 5"/>
          <p:cNvSpPr/>
          <p:nvPr/>
        </p:nvSpPr>
        <p:spPr bwMode="auto">
          <a:xfrm>
            <a:off x="5956360" y="3197950"/>
            <a:ext cx="453462" cy="287655"/>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3</a:t>
            </a:r>
            <a:r>
              <a:rPr lang="zh-CN" altLang="en-US" sz="1000" kern="0" dirty="0">
                <a:solidFill>
                  <a:srgbClr val="0000FF"/>
                </a:solidFill>
                <a:latin typeface="华文新魏" panose="02010800040101010101" pitchFamily="2" charset="-122"/>
                <a:ea typeface="华文新魏" panose="02010800040101010101" pitchFamily="2" charset="-122"/>
                <a:sym typeface="+mn-ea"/>
              </a:rPr>
              <a:t>口</a:t>
            </a:r>
          </a:p>
        </p:txBody>
      </p:sp>
      <p:sp>
        <p:nvSpPr>
          <p:cNvPr id="31" name="文本框 30"/>
          <p:cNvSpPr txBox="1"/>
          <p:nvPr/>
        </p:nvSpPr>
        <p:spPr>
          <a:xfrm>
            <a:off x="900430" y="231775"/>
            <a:ext cx="7914005" cy="368300"/>
          </a:xfrm>
          <a:prstGeom prst="rect">
            <a:avLst/>
          </a:prstGeom>
          <a:noFill/>
        </p:spPr>
        <p:txBody>
          <a:bodyPr wrap="square" rtlCol="0">
            <a:spAutoFit/>
          </a:bodyPr>
          <a:lstStyle/>
          <a:p>
            <a:pPr algn="just" defTabSz="914400">
              <a:lnSpc>
                <a:spcPct val="10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依据分类图版，初步划分出高压低产井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871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口（中区</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559</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口、西区</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312</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a:t>
            </a:r>
          </a:p>
        </p:txBody>
      </p:sp>
      <p:sp>
        <p:nvSpPr>
          <p:cNvPr id="10" name="椭圆 9"/>
          <p:cNvSpPr/>
          <p:nvPr/>
        </p:nvSpPr>
        <p:spPr>
          <a:xfrm>
            <a:off x="2997835" y="1524635"/>
            <a:ext cx="530860" cy="360045"/>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p:nvPr/>
        </p:nvSpPr>
        <p:spPr bwMode="auto">
          <a:xfrm>
            <a:off x="2955925" y="1554480"/>
            <a:ext cx="612775"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12MPa</a:t>
            </a:r>
          </a:p>
        </p:txBody>
      </p:sp>
      <p:sp>
        <p:nvSpPr>
          <p:cNvPr id="14" name="椭圆 13"/>
          <p:cNvSpPr/>
          <p:nvPr/>
        </p:nvSpPr>
        <p:spPr>
          <a:xfrm>
            <a:off x="3732530" y="1755775"/>
            <a:ext cx="360000" cy="3600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5"/>
          <p:cNvSpPr/>
          <p:nvPr/>
        </p:nvSpPr>
        <p:spPr bwMode="auto">
          <a:xfrm>
            <a:off x="3650865" y="1765960"/>
            <a:ext cx="523757"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8MPa</a:t>
            </a:r>
          </a:p>
        </p:txBody>
      </p:sp>
      <p:sp>
        <p:nvSpPr>
          <p:cNvPr id="18" name="椭圆 17"/>
          <p:cNvSpPr/>
          <p:nvPr/>
        </p:nvSpPr>
        <p:spPr>
          <a:xfrm>
            <a:off x="6988175" y="1267460"/>
            <a:ext cx="441960" cy="360045"/>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5"/>
          <p:cNvSpPr/>
          <p:nvPr/>
        </p:nvSpPr>
        <p:spPr bwMode="auto">
          <a:xfrm>
            <a:off x="6906260" y="1277620"/>
            <a:ext cx="578485"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16MPa</a:t>
            </a:r>
          </a:p>
        </p:txBody>
      </p:sp>
      <p:sp>
        <p:nvSpPr>
          <p:cNvPr id="23" name="椭圆 22"/>
          <p:cNvSpPr/>
          <p:nvPr/>
        </p:nvSpPr>
        <p:spPr>
          <a:xfrm>
            <a:off x="8091170" y="1627505"/>
            <a:ext cx="406400" cy="360045"/>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
          <p:cNvSpPr/>
          <p:nvPr/>
        </p:nvSpPr>
        <p:spPr bwMode="auto">
          <a:xfrm>
            <a:off x="7988300" y="1637665"/>
            <a:ext cx="626745"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10MPa</a:t>
            </a:r>
          </a:p>
        </p:txBody>
      </p:sp>
      <p:sp>
        <p:nvSpPr>
          <p:cNvPr id="29" name="椭圆 28"/>
          <p:cNvSpPr/>
          <p:nvPr/>
        </p:nvSpPr>
        <p:spPr>
          <a:xfrm>
            <a:off x="3650615" y="3681730"/>
            <a:ext cx="461010" cy="360045"/>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
          <p:cNvSpPr/>
          <p:nvPr/>
        </p:nvSpPr>
        <p:spPr bwMode="auto">
          <a:xfrm>
            <a:off x="3568700" y="3692208"/>
            <a:ext cx="606425"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12MPa</a:t>
            </a:r>
          </a:p>
        </p:txBody>
      </p:sp>
      <p:sp>
        <p:nvSpPr>
          <p:cNvPr id="58" name="椭圆 57"/>
          <p:cNvSpPr/>
          <p:nvPr/>
        </p:nvSpPr>
        <p:spPr>
          <a:xfrm>
            <a:off x="4111625" y="3999230"/>
            <a:ext cx="360000" cy="3600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
          <p:cNvSpPr/>
          <p:nvPr/>
        </p:nvSpPr>
        <p:spPr bwMode="auto">
          <a:xfrm>
            <a:off x="4029960" y="4009415"/>
            <a:ext cx="523757"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8MPa</a:t>
            </a:r>
          </a:p>
        </p:txBody>
      </p:sp>
      <p:sp>
        <p:nvSpPr>
          <p:cNvPr id="60" name="椭圆 59"/>
          <p:cNvSpPr/>
          <p:nvPr/>
        </p:nvSpPr>
        <p:spPr>
          <a:xfrm>
            <a:off x="7539355" y="3630295"/>
            <a:ext cx="478155" cy="360045"/>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
          <p:cNvSpPr/>
          <p:nvPr/>
        </p:nvSpPr>
        <p:spPr bwMode="auto">
          <a:xfrm>
            <a:off x="7457440" y="3640455"/>
            <a:ext cx="605790"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12MPa</a:t>
            </a:r>
          </a:p>
        </p:txBody>
      </p:sp>
      <p:sp>
        <p:nvSpPr>
          <p:cNvPr id="63" name="椭圆 62"/>
          <p:cNvSpPr/>
          <p:nvPr/>
        </p:nvSpPr>
        <p:spPr>
          <a:xfrm>
            <a:off x="8451215" y="4009390"/>
            <a:ext cx="360000" cy="3600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5"/>
          <p:cNvSpPr/>
          <p:nvPr/>
        </p:nvSpPr>
        <p:spPr bwMode="auto">
          <a:xfrm>
            <a:off x="8369550" y="4019575"/>
            <a:ext cx="523757" cy="287655"/>
          </a:xfrm>
          <a:prstGeom prst="rect">
            <a:avLst/>
          </a:prstGeom>
          <a:noFill/>
          <a:ln w="9525">
            <a:noFill/>
            <a:miter lim="800000"/>
          </a:ln>
          <a:extLst>
            <a:ext uri="{909E8E84-426E-40DD-AFC4-6F175D3DCCD1}">
              <a14:hiddenFill xmlns:a14="http://schemas.microsoft.com/office/drawing/2010/main">
                <a:solidFill>
                  <a:srgbClr val="FFFF00"/>
                </a:solidFill>
              </a14:hiddenFill>
            </a:ext>
          </a:extLst>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8MPa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xfrm flipV="1">
            <a:off x="2305050" y="2464435"/>
            <a:ext cx="638175" cy="127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3200400" y="3916680"/>
            <a:ext cx="2784475" cy="1202055"/>
          </a:xfrm>
          <a:prstGeom prst="rect">
            <a:avLst/>
          </a:prstGeom>
        </p:spPr>
      </p:pic>
      <p:cxnSp>
        <p:nvCxnSpPr>
          <p:cNvPr id="7" name="直接箭头连接符 6"/>
          <p:cNvCxnSpPr/>
          <p:nvPr/>
        </p:nvCxnSpPr>
        <p:spPr>
          <a:xfrm>
            <a:off x="4205605" y="2581910"/>
            <a:ext cx="1184275" cy="1139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6113145" y="1920240"/>
            <a:ext cx="2783205" cy="744855"/>
          </a:xfrm>
          <a:prstGeom prst="rect">
            <a:avLst/>
          </a:prstGeom>
        </p:spPr>
      </p:pic>
      <p:pic>
        <p:nvPicPr>
          <p:cNvPr id="12" name="图片 11"/>
          <p:cNvPicPr>
            <a:picLocks noChangeAspect="1"/>
          </p:cNvPicPr>
          <p:nvPr/>
        </p:nvPicPr>
        <p:blipFill>
          <a:blip r:embed="rId4"/>
          <a:stretch>
            <a:fillRect/>
          </a:stretch>
        </p:blipFill>
        <p:spPr>
          <a:xfrm>
            <a:off x="6113145" y="2553335"/>
            <a:ext cx="2783205" cy="744855"/>
          </a:xfrm>
          <a:prstGeom prst="rect">
            <a:avLst/>
          </a:prstGeom>
        </p:spPr>
      </p:pic>
      <p:pic>
        <p:nvPicPr>
          <p:cNvPr id="13" name="图片 12"/>
          <p:cNvPicPr>
            <a:picLocks noChangeAspect="1"/>
          </p:cNvPicPr>
          <p:nvPr/>
        </p:nvPicPr>
        <p:blipFill>
          <a:blip r:embed="rId5"/>
          <a:stretch>
            <a:fillRect/>
          </a:stretch>
        </p:blipFill>
        <p:spPr>
          <a:xfrm>
            <a:off x="6113145" y="3188970"/>
            <a:ext cx="2783205" cy="744855"/>
          </a:xfrm>
          <a:prstGeom prst="rect">
            <a:avLst/>
          </a:prstGeom>
        </p:spPr>
      </p:pic>
      <p:sp>
        <p:nvSpPr>
          <p:cNvPr id="14" name="TextBox 5"/>
          <p:cNvSpPr/>
          <p:nvPr/>
        </p:nvSpPr>
        <p:spPr bwMode="auto">
          <a:xfrm>
            <a:off x="6219190" y="1602740"/>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苏</a:t>
            </a:r>
            <a:r>
              <a:rPr lang="en-US" altLang="zh-CN" sz="1200" kern="0" dirty="0">
                <a:solidFill>
                  <a:srgbClr val="0000FF"/>
                </a:solidFill>
                <a:latin typeface="华文新魏" panose="02010800040101010101" pitchFamily="2" charset="-122"/>
                <a:ea typeface="华文新魏" panose="02010800040101010101" pitchFamily="2" charset="-122"/>
                <a:sym typeface="+mn-ea"/>
              </a:rPr>
              <a:t>14-0-33</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pic>
        <p:nvPicPr>
          <p:cNvPr id="15" name="图片 14"/>
          <p:cNvPicPr>
            <a:picLocks noChangeAspect="1"/>
          </p:cNvPicPr>
          <p:nvPr/>
        </p:nvPicPr>
        <p:blipFill>
          <a:blip r:embed="rId6"/>
          <a:stretch>
            <a:fillRect/>
          </a:stretch>
        </p:blipFill>
        <p:spPr>
          <a:xfrm>
            <a:off x="6113145" y="3933825"/>
            <a:ext cx="2782570" cy="1185545"/>
          </a:xfrm>
          <a:prstGeom prst="rect">
            <a:avLst/>
          </a:prstGeom>
        </p:spPr>
      </p:pic>
      <p:cxnSp>
        <p:nvCxnSpPr>
          <p:cNvPr id="16" name="直接箭头连接符 15"/>
          <p:cNvCxnSpPr/>
          <p:nvPr/>
        </p:nvCxnSpPr>
        <p:spPr>
          <a:xfrm flipV="1">
            <a:off x="6436360" y="2842895"/>
            <a:ext cx="2078990" cy="1250315"/>
          </a:xfrm>
          <a:prstGeom prst="straightConnector1">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8154670" y="2842895"/>
            <a:ext cx="478790" cy="1690370"/>
          </a:xfrm>
          <a:prstGeom prst="straightConnector1">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7"/>
          <a:stretch>
            <a:fillRect/>
          </a:stretch>
        </p:blipFill>
        <p:spPr>
          <a:xfrm>
            <a:off x="3200400" y="1919605"/>
            <a:ext cx="2784475" cy="745490"/>
          </a:xfrm>
          <a:prstGeom prst="rect">
            <a:avLst/>
          </a:prstGeom>
        </p:spPr>
      </p:pic>
      <p:pic>
        <p:nvPicPr>
          <p:cNvPr id="19" name="图片 18"/>
          <p:cNvPicPr>
            <a:picLocks noChangeAspect="1"/>
          </p:cNvPicPr>
          <p:nvPr/>
        </p:nvPicPr>
        <p:blipFill>
          <a:blip r:embed="rId8"/>
          <a:stretch>
            <a:fillRect/>
          </a:stretch>
        </p:blipFill>
        <p:spPr>
          <a:xfrm>
            <a:off x="3200400" y="2560955"/>
            <a:ext cx="2784475" cy="745490"/>
          </a:xfrm>
          <a:prstGeom prst="rect">
            <a:avLst/>
          </a:prstGeom>
        </p:spPr>
      </p:pic>
      <p:pic>
        <p:nvPicPr>
          <p:cNvPr id="20" name="图片 19"/>
          <p:cNvPicPr>
            <a:picLocks noChangeAspect="1"/>
          </p:cNvPicPr>
          <p:nvPr/>
        </p:nvPicPr>
        <p:blipFill>
          <a:blip r:embed="rId9"/>
          <a:stretch>
            <a:fillRect/>
          </a:stretch>
        </p:blipFill>
        <p:spPr>
          <a:xfrm>
            <a:off x="3200400" y="3180715"/>
            <a:ext cx="2784475" cy="745490"/>
          </a:xfrm>
          <a:prstGeom prst="rect">
            <a:avLst/>
          </a:prstGeom>
        </p:spPr>
      </p:pic>
      <p:cxnSp>
        <p:nvCxnSpPr>
          <p:cNvPr id="21" name="直接箭头连接符 20"/>
          <p:cNvCxnSpPr/>
          <p:nvPr/>
        </p:nvCxnSpPr>
        <p:spPr>
          <a:xfrm flipV="1">
            <a:off x="4297680" y="2926080"/>
            <a:ext cx="1391920" cy="1348740"/>
          </a:xfrm>
          <a:prstGeom prst="straightConnector1">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5"/>
          <p:cNvSpPr/>
          <p:nvPr/>
        </p:nvSpPr>
        <p:spPr bwMode="auto">
          <a:xfrm>
            <a:off x="3298825" y="1602740"/>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sz="1200" kern="0" dirty="0">
                <a:solidFill>
                  <a:srgbClr val="0000FF"/>
                </a:solidFill>
                <a:latin typeface="华文新魏" panose="02010800040101010101" pitchFamily="2" charset="-122"/>
                <a:ea typeface="华文新魏" panose="02010800040101010101" pitchFamily="2" charset="-122"/>
                <a:sym typeface="+mn-ea"/>
              </a:rPr>
              <a:t>苏47-12-64H2</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pic>
        <p:nvPicPr>
          <p:cNvPr id="23" name="图片 22"/>
          <p:cNvPicPr>
            <a:picLocks noChangeAspect="1"/>
          </p:cNvPicPr>
          <p:nvPr/>
        </p:nvPicPr>
        <p:blipFill>
          <a:blip r:embed="rId10"/>
          <a:stretch>
            <a:fillRect/>
          </a:stretch>
        </p:blipFill>
        <p:spPr>
          <a:xfrm>
            <a:off x="271780" y="1919605"/>
            <a:ext cx="2771140" cy="745490"/>
          </a:xfrm>
          <a:prstGeom prst="rect">
            <a:avLst/>
          </a:prstGeom>
        </p:spPr>
      </p:pic>
      <p:pic>
        <p:nvPicPr>
          <p:cNvPr id="24" name="图片 23"/>
          <p:cNvPicPr>
            <a:picLocks noChangeAspect="1"/>
          </p:cNvPicPr>
          <p:nvPr/>
        </p:nvPicPr>
        <p:blipFill>
          <a:blip r:embed="rId11"/>
          <a:stretch>
            <a:fillRect/>
          </a:stretch>
        </p:blipFill>
        <p:spPr>
          <a:xfrm>
            <a:off x="271780" y="2562860"/>
            <a:ext cx="2771140" cy="745490"/>
          </a:xfrm>
          <a:prstGeom prst="rect">
            <a:avLst/>
          </a:prstGeom>
        </p:spPr>
      </p:pic>
      <p:pic>
        <p:nvPicPr>
          <p:cNvPr id="25" name="图片 24"/>
          <p:cNvPicPr>
            <a:picLocks noChangeAspect="1"/>
          </p:cNvPicPr>
          <p:nvPr/>
        </p:nvPicPr>
        <p:blipFill>
          <a:blip r:embed="rId12"/>
          <a:stretch>
            <a:fillRect/>
          </a:stretch>
        </p:blipFill>
        <p:spPr>
          <a:xfrm>
            <a:off x="271780" y="3227070"/>
            <a:ext cx="2771140" cy="745490"/>
          </a:xfrm>
          <a:prstGeom prst="rect">
            <a:avLst/>
          </a:prstGeom>
        </p:spPr>
      </p:pic>
      <p:pic>
        <p:nvPicPr>
          <p:cNvPr id="4" name="图片 3"/>
          <p:cNvPicPr>
            <a:picLocks noChangeAspect="1"/>
          </p:cNvPicPr>
          <p:nvPr/>
        </p:nvPicPr>
        <p:blipFill>
          <a:blip r:embed="rId13"/>
          <a:stretch>
            <a:fillRect/>
          </a:stretch>
        </p:blipFill>
        <p:spPr>
          <a:xfrm>
            <a:off x="275590" y="3916680"/>
            <a:ext cx="2767330" cy="1209040"/>
          </a:xfrm>
          <a:prstGeom prst="rect">
            <a:avLst/>
          </a:prstGeom>
        </p:spPr>
      </p:pic>
      <p:sp>
        <p:nvSpPr>
          <p:cNvPr id="26" name="TextBox 5"/>
          <p:cNvSpPr/>
          <p:nvPr/>
        </p:nvSpPr>
        <p:spPr bwMode="auto">
          <a:xfrm>
            <a:off x="360680" y="1602740"/>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sz="1200" kern="0" dirty="0">
                <a:solidFill>
                  <a:srgbClr val="0000FF"/>
                </a:solidFill>
                <a:latin typeface="华文新魏" panose="02010800040101010101" pitchFamily="2" charset="-122"/>
                <a:ea typeface="华文新魏" panose="02010800040101010101" pitchFamily="2" charset="-122"/>
                <a:sym typeface="+mn-ea"/>
              </a:rPr>
              <a:t>苏</a:t>
            </a:r>
            <a:r>
              <a:rPr lang="en-US" sz="1200" kern="0" dirty="0">
                <a:solidFill>
                  <a:srgbClr val="0000FF"/>
                </a:solidFill>
                <a:latin typeface="华文新魏" panose="02010800040101010101" pitchFamily="2" charset="-122"/>
                <a:ea typeface="华文新魏" panose="02010800040101010101" pitchFamily="2" charset="-122"/>
                <a:sym typeface="+mn-ea"/>
              </a:rPr>
              <a:t>14</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7</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32</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cxnSp>
        <p:nvCxnSpPr>
          <p:cNvPr id="27" name="直接箭头连接符 26"/>
          <p:cNvCxnSpPr/>
          <p:nvPr/>
        </p:nvCxnSpPr>
        <p:spPr>
          <a:xfrm flipV="1">
            <a:off x="1449705" y="2926080"/>
            <a:ext cx="1373505" cy="1398905"/>
          </a:xfrm>
          <a:prstGeom prst="straightConnector1">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93370" y="692150"/>
            <a:ext cx="8522335" cy="922020"/>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充分结合压力计探液面、压力测试以及气井远传实时数据综合分析，</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131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口高压低产井生产数据为开井状态，实际井口油压高于</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6</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，处于关井状况。</a:t>
            </a:r>
          </a:p>
        </p:txBody>
      </p:sp>
      <p:sp>
        <p:nvSpPr>
          <p:cNvPr id="28" name="TextBox 5"/>
          <p:cNvSpPr/>
          <p:nvPr/>
        </p:nvSpPr>
        <p:spPr bwMode="auto">
          <a:xfrm>
            <a:off x="6864985" y="4068763"/>
            <a:ext cx="1221105" cy="48768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实时数据显示套压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15.4MPa</a:t>
            </a:r>
          </a:p>
        </p:txBody>
      </p:sp>
      <p:sp>
        <p:nvSpPr>
          <p:cNvPr id="29" name="TextBox 5"/>
          <p:cNvSpPr/>
          <p:nvPr/>
        </p:nvSpPr>
        <p:spPr bwMode="auto">
          <a:xfrm>
            <a:off x="4468495" y="2464118"/>
            <a:ext cx="1221105" cy="48768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测压数据显示井口油压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10.1MPa</a:t>
            </a:r>
          </a:p>
        </p:txBody>
      </p:sp>
      <p:sp>
        <p:nvSpPr>
          <p:cNvPr id="30" name="TextBox 5"/>
          <p:cNvSpPr/>
          <p:nvPr/>
        </p:nvSpPr>
        <p:spPr bwMode="auto">
          <a:xfrm>
            <a:off x="1864995" y="2438083"/>
            <a:ext cx="1221105" cy="48768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测压数据显示井口油压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11.3MPa</a:t>
            </a:r>
          </a:p>
        </p:txBody>
      </p:sp>
      <p:sp>
        <p:nvSpPr>
          <p:cNvPr id="2" name="文本框 1"/>
          <p:cNvSpPr txBox="1"/>
          <p:nvPr/>
        </p:nvSpPr>
        <p:spPr>
          <a:xfrm>
            <a:off x="878716" y="51156"/>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、逐井分析筛查</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04850" y="923925"/>
            <a:ext cx="3680460" cy="716915"/>
          </a:xfrm>
          <a:prstGeom prst="rect">
            <a:avLst/>
          </a:prstGeom>
        </p:spPr>
      </p:pic>
      <p:pic>
        <p:nvPicPr>
          <p:cNvPr id="8" name="图片 7"/>
          <p:cNvPicPr>
            <a:picLocks noChangeAspect="1"/>
          </p:cNvPicPr>
          <p:nvPr/>
        </p:nvPicPr>
        <p:blipFill>
          <a:blip r:embed="rId3"/>
          <a:stretch>
            <a:fillRect/>
          </a:stretch>
        </p:blipFill>
        <p:spPr>
          <a:xfrm>
            <a:off x="704850" y="1558925"/>
            <a:ext cx="3680460" cy="716915"/>
          </a:xfrm>
          <a:prstGeom prst="rect">
            <a:avLst/>
          </a:prstGeom>
        </p:spPr>
      </p:pic>
      <p:pic>
        <p:nvPicPr>
          <p:cNvPr id="9" name="图片 8"/>
          <p:cNvPicPr>
            <a:picLocks noChangeAspect="1"/>
          </p:cNvPicPr>
          <p:nvPr/>
        </p:nvPicPr>
        <p:blipFill>
          <a:blip r:embed="rId4"/>
          <a:stretch>
            <a:fillRect/>
          </a:stretch>
        </p:blipFill>
        <p:spPr>
          <a:xfrm>
            <a:off x="704850" y="2193925"/>
            <a:ext cx="3680460" cy="716915"/>
          </a:xfrm>
          <a:prstGeom prst="rect">
            <a:avLst/>
          </a:prstGeom>
        </p:spPr>
      </p:pic>
      <p:sp>
        <p:nvSpPr>
          <p:cNvPr id="26" name="TextBox 5"/>
          <p:cNvSpPr/>
          <p:nvPr/>
        </p:nvSpPr>
        <p:spPr bwMode="auto">
          <a:xfrm>
            <a:off x="1247140" y="627380"/>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sz="1200" kern="0" dirty="0">
                <a:solidFill>
                  <a:srgbClr val="0000FF"/>
                </a:solidFill>
                <a:latin typeface="华文新魏" panose="02010800040101010101" pitchFamily="2" charset="-122"/>
                <a:ea typeface="华文新魏" panose="02010800040101010101" pitchFamily="2" charset="-122"/>
                <a:sym typeface="+mn-ea"/>
              </a:rPr>
              <a:t>苏</a:t>
            </a:r>
            <a:r>
              <a:rPr lang="en-US" sz="1200" kern="0" dirty="0">
                <a:solidFill>
                  <a:srgbClr val="0000FF"/>
                </a:solidFill>
                <a:latin typeface="华文新魏" panose="02010800040101010101" pitchFamily="2" charset="-122"/>
                <a:ea typeface="华文新魏" panose="02010800040101010101" pitchFamily="2" charset="-122"/>
                <a:sym typeface="+mn-ea"/>
              </a:rPr>
              <a:t>14</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16</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45</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pic>
        <p:nvPicPr>
          <p:cNvPr id="10" name="图片 9"/>
          <p:cNvPicPr>
            <a:picLocks noChangeAspect="1"/>
          </p:cNvPicPr>
          <p:nvPr/>
        </p:nvPicPr>
        <p:blipFill>
          <a:blip r:embed="rId5"/>
          <a:stretch>
            <a:fillRect/>
          </a:stretch>
        </p:blipFill>
        <p:spPr>
          <a:xfrm>
            <a:off x="4860925" y="913765"/>
            <a:ext cx="3679190" cy="741045"/>
          </a:xfrm>
          <a:prstGeom prst="rect">
            <a:avLst/>
          </a:prstGeom>
        </p:spPr>
      </p:pic>
      <p:pic>
        <p:nvPicPr>
          <p:cNvPr id="11" name="图片 10"/>
          <p:cNvPicPr>
            <a:picLocks noChangeAspect="1"/>
          </p:cNvPicPr>
          <p:nvPr/>
        </p:nvPicPr>
        <p:blipFill>
          <a:blip r:embed="rId6"/>
          <a:stretch>
            <a:fillRect/>
          </a:stretch>
        </p:blipFill>
        <p:spPr>
          <a:xfrm>
            <a:off x="4860925" y="1558925"/>
            <a:ext cx="3679190" cy="741045"/>
          </a:xfrm>
          <a:prstGeom prst="rect">
            <a:avLst/>
          </a:prstGeom>
        </p:spPr>
      </p:pic>
      <p:pic>
        <p:nvPicPr>
          <p:cNvPr id="12" name="图片 11"/>
          <p:cNvPicPr>
            <a:picLocks noChangeAspect="1"/>
          </p:cNvPicPr>
          <p:nvPr/>
        </p:nvPicPr>
        <p:blipFill>
          <a:blip r:embed="rId7"/>
          <a:stretch>
            <a:fillRect/>
          </a:stretch>
        </p:blipFill>
        <p:spPr>
          <a:xfrm>
            <a:off x="4860925" y="2169795"/>
            <a:ext cx="3679190" cy="741045"/>
          </a:xfrm>
          <a:prstGeom prst="rect">
            <a:avLst/>
          </a:prstGeom>
        </p:spPr>
      </p:pic>
      <p:sp>
        <p:nvSpPr>
          <p:cNvPr id="13" name="TextBox 5"/>
          <p:cNvSpPr/>
          <p:nvPr/>
        </p:nvSpPr>
        <p:spPr bwMode="auto">
          <a:xfrm>
            <a:off x="5401945" y="620395"/>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sz="1200" kern="0" dirty="0">
                <a:solidFill>
                  <a:srgbClr val="0000FF"/>
                </a:solidFill>
                <a:latin typeface="华文新魏" panose="02010800040101010101" pitchFamily="2" charset="-122"/>
                <a:ea typeface="华文新魏" panose="02010800040101010101" pitchFamily="2" charset="-122"/>
                <a:sym typeface="+mn-ea"/>
              </a:rPr>
              <a:t>苏</a:t>
            </a:r>
            <a:r>
              <a:rPr lang="en-US" sz="1200" kern="0" dirty="0">
                <a:solidFill>
                  <a:srgbClr val="0000FF"/>
                </a:solidFill>
                <a:latin typeface="华文新魏" panose="02010800040101010101" pitchFamily="2" charset="-122"/>
                <a:ea typeface="华文新魏" panose="02010800040101010101" pitchFamily="2" charset="-122"/>
                <a:sym typeface="+mn-ea"/>
              </a:rPr>
              <a:t>14</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20</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34H2</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pic>
        <p:nvPicPr>
          <p:cNvPr id="14" name="图片 13"/>
          <p:cNvPicPr>
            <a:picLocks noChangeAspect="1"/>
          </p:cNvPicPr>
          <p:nvPr/>
        </p:nvPicPr>
        <p:blipFill>
          <a:blip r:embed="rId8"/>
          <a:stretch>
            <a:fillRect/>
          </a:stretch>
        </p:blipFill>
        <p:spPr>
          <a:xfrm>
            <a:off x="704850" y="3133090"/>
            <a:ext cx="3680460" cy="740410"/>
          </a:xfrm>
          <a:prstGeom prst="rect">
            <a:avLst/>
          </a:prstGeom>
        </p:spPr>
      </p:pic>
      <p:pic>
        <p:nvPicPr>
          <p:cNvPr id="15" name="图片 14"/>
          <p:cNvPicPr>
            <a:picLocks noChangeAspect="1"/>
          </p:cNvPicPr>
          <p:nvPr/>
        </p:nvPicPr>
        <p:blipFill>
          <a:blip r:embed="rId9"/>
          <a:stretch>
            <a:fillRect/>
          </a:stretch>
        </p:blipFill>
        <p:spPr>
          <a:xfrm>
            <a:off x="704215" y="3757930"/>
            <a:ext cx="3681095" cy="740410"/>
          </a:xfrm>
          <a:prstGeom prst="rect">
            <a:avLst/>
          </a:prstGeom>
        </p:spPr>
      </p:pic>
      <p:pic>
        <p:nvPicPr>
          <p:cNvPr id="16" name="图片 15"/>
          <p:cNvPicPr>
            <a:picLocks noChangeAspect="1"/>
          </p:cNvPicPr>
          <p:nvPr/>
        </p:nvPicPr>
        <p:blipFill>
          <a:blip r:embed="rId10"/>
          <a:stretch>
            <a:fillRect/>
          </a:stretch>
        </p:blipFill>
        <p:spPr>
          <a:xfrm>
            <a:off x="704215" y="4384040"/>
            <a:ext cx="3680460" cy="740410"/>
          </a:xfrm>
          <a:prstGeom prst="rect">
            <a:avLst/>
          </a:prstGeom>
        </p:spPr>
      </p:pic>
      <p:sp>
        <p:nvSpPr>
          <p:cNvPr id="17" name="TextBox 5"/>
          <p:cNvSpPr/>
          <p:nvPr/>
        </p:nvSpPr>
        <p:spPr bwMode="auto">
          <a:xfrm>
            <a:off x="1245870" y="2840990"/>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sz="1200" kern="0" dirty="0">
                <a:solidFill>
                  <a:srgbClr val="0000FF"/>
                </a:solidFill>
                <a:latin typeface="华文新魏" panose="02010800040101010101" pitchFamily="2" charset="-122"/>
                <a:ea typeface="华文新魏" panose="02010800040101010101" pitchFamily="2" charset="-122"/>
                <a:sym typeface="+mn-ea"/>
              </a:rPr>
              <a:t>苏</a:t>
            </a:r>
            <a:r>
              <a:rPr lang="en-US" sz="1200" kern="0" dirty="0">
                <a:solidFill>
                  <a:srgbClr val="0000FF"/>
                </a:solidFill>
                <a:latin typeface="华文新魏" panose="02010800040101010101" pitchFamily="2" charset="-122"/>
                <a:ea typeface="华文新魏" panose="02010800040101010101" pitchFamily="2" charset="-122"/>
                <a:sym typeface="+mn-ea"/>
              </a:rPr>
              <a:t>48</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8</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41</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pic>
        <p:nvPicPr>
          <p:cNvPr id="18" name="图片 17"/>
          <p:cNvPicPr>
            <a:picLocks noChangeAspect="1"/>
          </p:cNvPicPr>
          <p:nvPr/>
        </p:nvPicPr>
        <p:blipFill>
          <a:blip r:embed="rId11"/>
          <a:stretch>
            <a:fillRect/>
          </a:stretch>
        </p:blipFill>
        <p:spPr>
          <a:xfrm>
            <a:off x="4860925" y="3133090"/>
            <a:ext cx="3681095" cy="739775"/>
          </a:xfrm>
          <a:prstGeom prst="rect">
            <a:avLst/>
          </a:prstGeom>
        </p:spPr>
      </p:pic>
      <p:pic>
        <p:nvPicPr>
          <p:cNvPr id="19" name="图片 18"/>
          <p:cNvPicPr>
            <a:picLocks noChangeAspect="1"/>
          </p:cNvPicPr>
          <p:nvPr/>
        </p:nvPicPr>
        <p:blipFill>
          <a:blip r:embed="rId12"/>
          <a:stretch>
            <a:fillRect/>
          </a:stretch>
        </p:blipFill>
        <p:spPr>
          <a:xfrm>
            <a:off x="4859020" y="3757930"/>
            <a:ext cx="3681095" cy="740410"/>
          </a:xfrm>
          <a:prstGeom prst="rect">
            <a:avLst/>
          </a:prstGeom>
        </p:spPr>
      </p:pic>
      <p:pic>
        <p:nvPicPr>
          <p:cNvPr id="20" name="图片 19"/>
          <p:cNvPicPr>
            <a:picLocks noChangeAspect="1"/>
          </p:cNvPicPr>
          <p:nvPr/>
        </p:nvPicPr>
        <p:blipFill>
          <a:blip r:embed="rId13"/>
          <a:stretch>
            <a:fillRect/>
          </a:stretch>
        </p:blipFill>
        <p:spPr>
          <a:xfrm>
            <a:off x="4857750" y="4384040"/>
            <a:ext cx="3682365" cy="740410"/>
          </a:xfrm>
          <a:prstGeom prst="rect">
            <a:avLst/>
          </a:prstGeom>
        </p:spPr>
      </p:pic>
      <p:sp>
        <p:nvSpPr>
          <p:cNvPr id="21" name="TextBox 5"/>
          <p:cNvSpPr/>
          <p:nvPr/>
        </p:nvSpPr>
        <p:spPr bwMode="auto">
          <a:xfrm>
            <a:off x="5403215" y="2840990"/>
            <a:ext cx="259651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sz="1200" kern="0" dirty="0">
                <a:solidFill>
                  <a:srgbClr val="0000FF"/>
                </a:solidFill>
                <a:latin typeface="华文新魏" panose="02010800040101010101" pitchFamily="2" charset="-122"/>
                <a:ea typeface="华文新魏" panose="02010800040101010101" pitchFamily="2" charset="-122"/>
                <a:sym typeface="+mn-ea"/>
              </a:rPr>
              <a:t>苏</a:t>
            </a:r>
            <a:r>
              <a:rPr lang="en-US" sz="1200" kern="0" dirty="0">
                <a:solidFill>
                  <a:srgbClr val="0000FF"/>
                </a:solidFill>
                <a:latin typeface="华文新魏" panose="02010800040101010101" pitchFamily="2" charset="-122"/>
                <a:ea typeface="华文新魏" panose="02010800040101010101" pitchFamily="2" charset="-122"/>
                <a:sym typeface="+mn-ea"/>
              </a:rPr>
              <a:t>48</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21</a:t>
            </a:r>
            <a:r>
              <a:rPr sz="1200" kern="0" dirty="0">
                <a:solidFill>
                  <a:srgbClr val="0000FF"/>
                </a:solidFill>
                <a:latin typeface="华文新魏" panose="02010800040101010101" pitchFamily="2" charset="-122"/>
                <a:ea typeface="华文新魏" panose="02010800040101010101" pitchFamily="2" charset="-122"/>
                <a:sym typeface="+mn-ea"/>
              </a:rPr>
              <a:t>-</a:t>
            </a:r>
            <a:r>
              <a:rPr lang="en-US" sz="1200" kern="0" dirty="0">
                <a:solidFill>
                  <a:srgbClr val="0000FF"/>
                </a:solidFill>
                <a:latin typeface="华文新魏" panose="02010800040101010101" pitchFamily="2" charset="-122"/>
                <a:ea typeface="华文新魏" panose="02010800040101010101" pitchFamily="2" charset="-122"/>
                <a:sym typeface="+mn-ea"/>
              </a:rPr>
              <a:t>33</a:t>
            </a:r>
            <a:r>
              <a:rPr lang="zh-CN" altLang="en-US" sz="1200" kern="0" dirty="0">
                <a:solidFill>
                  <a:srgbClr val="0000FF"/>
                </a:solidFill>
                <a:latin typeface="华文新魏" panose="02010800040101010101" pitchFamily="2" charset="-122"/>
                <a:ea typeface="华文新魏" panose="02010800040101010101" pitchFamily="2" charset="-122"/>
                <a:sym typeface="+mn-ea"/>
              </a:rPr>
              <a:t>井生产曲线</a:t>
            </a:r>
          </a:p>
        </p:txBody>
      </p:sp>
      <p:sp>
        <p:nvSpPr>
          <p:cNvPr id="22" name="TextBox 5"/>
          <p:cNvSpPr/>
          <p:nvPr/>
        </p:nvSpPr>
        <p:spPr bwMode="auto">
          <a:xfrm>
            <a:off x="3227070" y="1520190"/>
            <a:ext cx="12211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关井套压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13.2MPa</a:t>
            </a:r>
          </a:p>
        </p:txBody>
      </p:sp>
      <p:sp>
        <p:nvSpPr>
          <p:cNvPr id="23" name="TextBox 5"/>
          <p:cNvSpPr/>
          <p:nvPr/>
        </p:nvSpPr>
        <p:spPr bwMode="auto">
          <a:xfrm>
            <a:off x="2655570" y="2194243"/>
            <a:ext cx="14370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0000FF"/>
                </a:solidFill>
                <a:latin typeface="华文新魏" panose="02010800040101010101" pitchFamily="2" charset="-122"/>
                <a:ea typeface="华文新魏" panose="02010800040101010101" pitchFamily="2" charset="-122"/>
                <a:sym typeface="+mn-ea"/>
              </a:rPr>
              <a:t>正常生产套压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4.2</a:t>
            </a:r>
            <a:r>
              <a:rPr lang="en-US" altLang="zh-CN" sz="1000" b="1" kern="0" dirty="0">
                <a:solidFill>
                  <a:srgbClr val="0000FF"/>
                </a:solidFill>
                <a:latin typeface="华文新魏" panose="02010800040101010101" pitchFamily="2" charset="-122"/>
                <a:ea typeface="华文新魏" panose="02010800040101010101" pitchFamily="2" charset="-122"/>
                <a:sym typeface="+mn-ea"/>
              </a:rPr>
              <a:t>MPa</a:t>
            </a:r>
          </a:p>
        </p:txBody>
      </p:sp>
      <p:sp>
        <p:nvSpPr>
          <p:cNvPr id="24" name="TextBox 5"/>
          <p:cNvSpPr/>
          <p:nvPr/>
        </p:nvSpPr>
        <p:spPr bwMode="auto">
          <a:xfrm>
            <a:off x="7226300" y="1558925"/>
            <a:ext cx="12211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关井套压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14.4MPa</a:t>
            </a:r>
          </a:p>
        </p:txBody>
      </p:sp>
      <p:sp>
        <p:nvSpPr>
          <p:cNvPr id="25" name="TextBox 5"/>
          <p:cNvSpPr/>
          <p:nvPr/>
        </p:nvSpPr>
        <p:spPr bwMode="auto">
          <a:xfrm>
            <a:off x="6883400" y="2299653"/>
            <a:ext cx="14370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0000FF"/>
                </a:solidFill>
                <a:latin typeface="华文新魏" panose="02010800040101010101" pitchFamily="2" charset="-122"/>
                <a:ea typeface="华文新魏" panose="02010800040101010101" pitchFamily="2" charset="-122"/>
                <a:sym typeface="+mn-ea"/>
              </a:rPr>
              <a:t>正常生产套压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2.1</a:t>
            </a:r>
            <a:r>
              <a:rPr lang="en-US" altLang="zh-CN" sz="1000" b="1" kern="0" dirty="0">
                <a:solidFill>
                  <a:srgbClr val="0000FF"/>
                </a:solidFill>
                <a:latin typeface="华文新魏" panose="02010800040101010101" pitchFamily="2" charset="-122"/>
                <a:ea typeface="华文新魏" panose="02010800040101010101" pitchFamily="2" charset="-122"/>
                <a:sym typeface="+mn-ea"/>
              </a:rPr>
              <a:t>MPa</a:t>
            </a:r>
          </a:p>
        </p:txBody>
      </p:sp>
      <p:sp>
        <p:nvSpPr>
          <p:cNvPr id="27" name="TextBox 5"/>
          <p:cNvSpPr/>
          <p:nvPr/>
        </p:nvSpPr>
        <p:spPr bwMode="auto">
          <a:xfrm>
            <a:off x="3103880" y="3503930"/>
            <a:ext cx="12211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关井套压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23.9MPa</a:t>
            </a:r>
          </a:p>
        </p:txBody>
      </p:sp>
      <p:sp>
        <p:nvSpPr>
          <p:cNvPr id="28" name="TextBox 5"/>
          <p:cNvSpPr/>
          <p:nvPr/>
        </p:nvSpPr>
        <p:spPr bwMode="auto">
          <a:xfrm>
            <a:off x="2590165" y="4383723"/>
            <a:ext cx="14370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0000FF"/>
                </a:solidFill>
                <a:latin typeface="华文新魏" panose="02010800040101010101" pitchFamily="2" charset="-122"/>
                <a:ea typeface="华文新魏" panose="02010800040101010101" pitchFamily="2" charset="-122"/>
                <a:sym typeface="+mn-ea"/>
              </a:rPr>
              <a:t>正常生产套压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3.1</a:t>
            </a:r>
            <a:r>
              <a:rPr lang="en-US" altLang="zh-CN" sz="1000" b="1" kern="0" dirty="0">
                <a:solidFill>
                  <a:srgbClr val="0000FF"/>
                </a:solidFill>
                <a:latin typeface="华文新魏" panose="02010800040101010101" pitchFamily="2" charset="-122"/>
                <a:ea typeface="华文新魏" panose="02010800040101010101" pitchFamily="2" charset="-122"/>
                <a:sym typeface="+mn-ea"/>
              </a:rPr>
              <a:t>MPa</a:t>
            </a:r>
          </a:p>
        </p:txBody>
      </p:sp>
      <p:sp>
        <p:nvSpPr>
          <p:cNvPr id="29" name="TextBox 5"/>
          <p:cNvSpPr/>
          <p:nvPr/>
        </p:nvSpPr>
        <p:spPr bwMode="auto">
          <a:xfrm>
            <a:off x="6767830" y="4383723"/>
            <a:ext cx="14370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0000FF"/>
                </a:solidFill>
                <a:latin typeface="华文新魏" panose="02010800040101010101" pitchFamily="2" charset="-122"/>
                <a:ea typeface="华文新魏" panose="02010800040101010101" pitchFamily="2" charset="-122"/>
                <a:sym typeface="+mn-ea"/>
              </a:rPr>
              <a:t>正常生产套压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3.6</a:t>
            </a:r>
            <a:r>
              <a:rPr lang="en-US" altLang="zh-CN" sz="1000" b="1" kern="0" dirty="0">
                <a:solidFill>
                  <a:srgbClr val="0000FF"/>
                </a:solidFill>
                <a:latin typeface="华文新魏" panose="02010800040101010101" pitchFamily="2" charset="-122"/>
                <a:ea typeface="华文新魏" panose="02010800040101010101" pitchFamily="2" charset="-122"/>
                <a:sym typeface="+mn-ea"/>
              </a:rPr>
              <a:t>MPa</a:t>
            </a:r>
          </a:p>
        </p:txBody>
      </p:sp>
      <p:sp>
        <p:nvSpPr>
          <p:cNvPr id="30" name="TextBox 5"/>
          <p:cNvSpPr/>
          <p:nvPr/>
        </p:nvSpPr>
        <p:spPr bwMode="auto">
          <a:xfrm>
            <a:off x="7037705" y="3697605"/>
            <a:ext cx="1221105"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关井套压</a:t>
            </a:r>
            <a:r>
              <a:rPr lang="en-US" altLang="zh-CN" sz="1000" b="1" kern="0" dirty="0">
                <a:solidFill>
                  <a:srgbClr val="FF0000"/>
                </a:solidFill>
                <a:latin typeface="华文新魏" panose="02010800040101010101" pitchFamily="2" charset="-122"/>
                <a:ea typeface="华文新魏" panose="02010800040101010101" pitchFamily="2" charset="-122"/>
                <a:sym typeface="+mn-ea"/>
              </a:rPr>
              <a:t>19.7MPa</a:t>
            </a:r>
          </a:p>
        </p:txBody>
      </p:sp>
      <p:sp>
        <p:nvSpPr>
          <p:cNvPr id="31" name="文本框 30"/>
          <p:cNvSpPr txBox="1"/>
          <p:nvPr/>
        </p:nvSpPr>
        <p:spPr>
          <a:xfrm>
            <a:off x="809625" y="210820"/>
            <a:ext cx="8185150" cy="368300"/>
          </a:xfrm>
          <a:prstGeom prst="rect">
            <a:avLst/>
          </a:prstGeom>
          <a:noFill/>
        </p:spPr>
        <p:txBody>
          <a:bodyPr wrap="square" rtlCol="0">
            <a:spAutoFit/>
          </a:bodyPr>
          <a:lstStyle/>
          <a:p>
            <a:pPr algn="just">
              <a:lnSpc>
                <a:spcPct val="10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结合单井生产曲线分析，</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172</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口高压低产井显示长期关井导致高压。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7210" y="2265680"/>
            <a:ext cx="8180705" cy="2762250"/>
          </a:xfrm>
          <a:prstGeom prst="rect">
            <a:avLst/>
          </a:prstGeom>
        </p:spPr>
      </p:pic>
      <p:cxnSp>
        <p:nvCxnSpPr>
          <p:cNvPr id="5" name="直接连接符 4"/>
          <p:cNvCxnSpPr/>
          <p:nvPr/>
        </p:nvCxnSpPr>
        <p:spPr>
          <a:xfrm flipV="1">
            <a:off x="1687195" y="3411855"/>
            <a:ext cx="0" cy="124841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3751580" y="2705735"/>
            <a:ext cx="0" cy="193738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866255" y="2352675"/>
            <a:ext cx="0" cy="229044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007110" y="3971290"/>
            <a:ext cx="706120" cy="0"/>
          </a:xfrm>
          <a:prstGeom prst="straightConnector1">
            <a:avLst/>
          </a:prstGeom>
          <a:ln>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687195" y="3495675"/>
            <a:ext cx="2092325" cy="2540"/>
          </a:xfrm>
          <a:prstGeom prst="straightConnector1">
            <a:avLst/>
          </a:prstGeom>
          <a:ln>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762375" y="2813050"/>
            <a:ext cx="3091180" cy="4445"/>
          </a:xfrm>
          <a:prstGeom prst="straightConnector1">
            <a:avLst/>
          </a:prstGeom>
          <a:ln>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866255" y="2352675"/>
            <a:ext cx="1717675" cy="0"/>
          </a:xfrm>
          <a:prstGeom prst="straightConnector1">
            <a:avLst/>
          </a:prstGeom>
          <a:ln>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5"/>
          <p:cNvSpPr/>
          <p:nvPr/>
        </p:nvSpPr>
        <p:spPr bwMode="auto">
          <a:xfrm>
            <a:off x="1007110" y="3644265"/>
            <a:ext cx="70612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0000FF"/>
                </a:solidFill>
                <a:latin typeface="华文新魏" panose="02010800040101010101" pitchFamily="2" charset="-122"/>
                <a:ea typeface="华文新魏" panose="02010800040101010101" pitchFamily="2" charset="-122"/>
                <a:sym typeface="+mn-ea"/>
              </a:rPr>
              <a:t>&lt;30%</a:t>
            </a:r>
          </a:p>
        </p:txBody>
      </p:sp>
      <p:sp>
        <p:nvSpPr>
          <p:cNvPr id="13" name="TextBox 5"/>
          <p:cNvSpPr/>
          <p:nvPr/>
        </p:nvSpPr>
        <p:spPr bwMode="auto">
          <a:xfrm>
            <a:off x="2287905" y="3171190"/>
            <a:ext cx="103124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0000FF"/>
                </a:solidFill>
                <a:latin typeface="华文新魏" panose="02010800040101010101" pitchFamily="2" charset="-122"/>
                <a:ea typeface="华文新魏" panose="02010800040101010101" pitchFamily="2" charset="-122"/>
                <a:sym typeface="+mn-ea"/>
              </a:rPr>
              <a:t>30%~50%</a:t>
            </a:r>
          </a:p>
        </p:txBody>
      </p:sp>
      <p:sp>
        <p:nvSpPr>
          <p:cNvPr id="14" name="TextBox 5"/>
          <p:cNvSpPr/>
          <p:nvPr/>
        </p:nvSpPr>
        <p:spPr bwMode="auto">
          <a:xfrm>
            <a:off x="4862830" y="2486025"/>
            <a:ext cx="105283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0000FF"/>
                </a:solidFill>
                <a:latin typeface="华文新魏" panose="02010800040101010101" pitchFamily="2" charset="-122"/>
                <a:ea typeface="华文新魏" panose="02010800040101010101" pitchFamily="2" charset="-122"/>
                <a:sym typeface="+mn-ea"/>
              </a:rPr>
              <a:t>50%~80%</a:t>
            </a:r>
          </a:p>
        </p:txBody>
      </p:sp>
      <p:sp>
        <p:nvSpPr>
          <p:cNvPr id="15" name="TextBox 5"/>
          <p:cNvSpPr/>
          <p:nvPr/>
        </p:nvSpPr>
        <p:spPr bwMode="auto">
          <a:xfrm>
            <a:off x="7219950" y="2025650"/>
            <a:ext cx="89027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0000FF"/>
                </a:solidFill>
                <a:latin typeface="华文新魏" panose="02010800040101010101" pitchFamily="2" charset="-122"/>
                <a:ea typeface="华文新魏" panose="02010800040101010101" pitchFamily="2" charset="-122"/>
                <a:sym typeface="+mn-ea"/>
              </a:rPr>
              <a:t>&gt;80%</a:t>
            </a:r>
          </a:p>
        </p:txBody>
      </p:sp>
      <p:sp>
        <p:nvSpPr>
          <p:cNvPr id="16" name="TextBox 5"/>
          <p:cNvSpPr/>
          <p:nvPr/>
        </p:nvSpPr>
        <p:spPr bwMode="auto">
          <a:xfrm>
            <a:off x="1007110" y="3970973"/>
            <a:ext cx="61468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FF0000"/>
                </a:solidFill>
                <a:latin typeface="华文新魏" panose="02010800040101010101" pitchFamily="2" charset="-122"/>
                <a:ea typeface="华文新魏" panose="02010800040101010101" pitchFamily="2" charset="-122"/>
                <a:sym typeface="+mn-ea"/>
              </a:rPr>
              <a:t>36</a:t>
            </a:r>
            <a:r>
              <a:rPr lang="zh-CN" altLang="en-US" sz="12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17" name="TextBox 5"/>
          <p:cNvSpPr/>
          <p:nvPr/>
        </p:nvSpPr>
        <p:spPr bwMode="auto">
          <a:xfrm>
            <a:off x="2379345" y="3452813"/>
            <a:ext cx="61468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FF0000"/>
                </a:solidFill>
                <a:latin typeface="华文新魏" panose="02010800040101010101" pitchFamily="2" charset="-122"/>
                <a:ea typeface="华文新魏" panose="02010800040101010101" pitchFamily="2" charset="-122"/>
                <a:sym typeface="+mn-ea"/>
              </a:rPr>
              <a:t>69</a:t>
            </a:r>
            <a:r>
              <a:rPr lang="zh-CN" altLang="en-US" sz="12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18" name="TextBox 5"/>
          <p:cNvSpPr/>
          <p:nvPr/>
        </p:nvSpPr>
        <p:spPr bwMode="auto">
          <a:xfrm>
            <a:off x="5000625" y="2779713"/>
            <a:ext cx="61468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FF0000"/>
                </a:solidFill>
                <a:latin typeface="华文新魏" panose="02010800040101010101" pitchFamily="2" charset="-122"/>
                <a:ea typeface="华文新魏" panose="02010800040101010101" pitchFamily="2" charset="-122"/>
                <a:sym typeface="+mn-ea"/>
              </a:rPr>
              <a:t>125</a:t>
            </a:r>
            <a:r>
              <a:rPr lang="zh-CN" altLang="en-US" sz="12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19" name="TextBox 5"/>
          <p:cNvSpPr/>
          <p:nvPr/>
        </p:nvSpPr>
        <p:spPr bwMode="auto">
          <a:xfrm>
            <a:off x="7357745" y="2311083"/>
            <a:ext cx="61468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200" b="1" kern="0" dirty="0">
                <a:solidFill>
                  <a:srgbClr val="FF0000"/>
                </a:solidFill>
                <a:latin typeface="华文新魏" panose="02010800040101010101" pitchFamily="2" charset="-122"/>
                <a:ea typeface="华文新魏" panose="02010800040101010101" pitchFamily="2" charset="-122"/>
                <a:sym typeface="+mn-ea"/>
              </a:rPr>
              <a:t>73</a:t>
            </a:r>
            <a:r>
              <a:rPr lang="zh-CN" altLang="en-US" sz="1200" b="1" kern="0" dirty="0">
                <a:solidFill>
                  <a:srgbClr val="FF0000"/>
                </a:solidFill>
                <a:latin typeface="华文新魏" panose="02010800040101010101" pitchFamily="2" charset="-122"/>
                <a:ea typeface="华文新魏" panose="02010800040101010101" pitchFamily="2" charset="-122"/>
                <a:sym typeface="+mn-ea"/>
              </a:rPr>
              <a:t>口</a:t>
            </a:r>
          </a:p>
        </p:txBody>
      </p:sp>
      <p:sp>
        <p:nvSpPr>
          <p:cNvPr id="20" name="文本框 19"/>
          <p:cNvSpPr txBox="1"/>
          <p:nvPr/>
        </p:nvSpPr>
        <p:spPr>
          <a:xfrm>
            <a:off x="287338" y="731876"/>
            <a:ext cx="8677275" cy="1198880"/>
          </a:xfrm>
          <a:prstGeom prst="rect">
            <a:avLst/>
          </a:prstGeom>
          <a:noFill/>
        </p:spPr>
        <p:txBody>
          <a:bodyPr wrap="square" rtlCol="0">
            <a:spAutoFit/>
          </a:bodyPr>
          <a:lstStyle/>
          <a:p>
            <a:pPr algn="just">
              <a:lnSpc>
                <a:spcPct val="20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综合气井开井时率以及实际开关井状态，共计排查出受关井影响导致高压低产井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303</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口（正常关井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172</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口、录入开井实际关井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131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口），平均开井时率</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55.9</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a:t>
            </a:r>
          </a:p>
        </p:txBody>
      </p:sp>
      <p:sp>
        <p:nvSpPr>
          <p:cNvPr id="22" name="TextBox 5"/>
          <p:cNvSpPr/>
          <p:nvPr/>
        </p:nvSpPr>
        <p:spPr bwMode="auto">
          <a:xfrm>
            <a:off x="536575" y="1911350"/>
            <a:ext cx="818134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sz="1400" kern="0" dirty="0">
                <a:solidFill>
                  <a:srgbClr val="0000FF"/>
                </a:solidFill>
                <a:latin typeface="华文新魏" panose="02010800040101010101" pitchFamily="2" charset="-122"/>
                <a:ea typeface="华文新魏" panose="02010800040101010101" pitchFamily="2" charset="-122"/>
                <a:sym typeface="+mn-ea"/>
              </a:rPr>
              <a:t>303</a:t>
            </a:r>
            <a:r>
              <a:rPr lang="zh-CN" altLang="en-US" sz="1400" kern="0" dirty="0">
                <a:solidFill>
                  <a:srgbClr val="0000FF"/>
                </a:solidFill>
                <a:latin typeface="华文新魏" panose="02010800040101010101" pitchFamily="2" charset="-122"/>
                <a:ea typeface="华文新魏" panose="02010800040101010101" pitchFamily="2" charset="-122"/>
                <a:sym typeface="+mn-ea"/>
              </a:rPr>
              <a:t>口关井状态气井</a:t>
            </a:r>
            <a:r>
              <a:rPr lang="en-US" altLang="zh-CN" sz="1400" kern="0" dirty="0">
                <a:solidFill>
                  <a:srgbClr val="0000FF"/>
                </a:solidFill>
                <a:latin typeface="华文新魏" panose="02010800040101010101" pitchFamily="2" charset="-122"/>
                <a:ea typeface="华文新魏" panose="02010800040101010101" pitchFamily="2" charset="-122"/>
                <a:sym typeface="+mn-ea"/>
              </a:rPr>
              <a:t>2021</a:t>
            </a:r>
            <a:r>
              <a:rPr lang="zh-CN" altLang="en-US" sz="1400" kern="0" dirty="0">
                <a:solidFill>
                  <a:srgbClr val="0000FF"/>
                </a:solidFill>
                <a:latin typeface="华文新魏" panose="02010800040101010101" pitchFamily="2" charset="-122"/>
                <a:ea typeface="华文新魏" panose="02010800040101010101" pitchFamily="2" charset="-122"/>
                <a:sym typeface="+mn-ea"/>
              </a:rPr>
              <a:t>年开井时率分布图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93450" y="2306471"/>
          <a:ext cx="8664812" cy="2780725"/>
        </p:xfrm>
        <a:graphic>
          <a:graphicData uri="http://schemas.openxmlformats.org/drawingml/2006/table">
            <a:tbl>
              <a:tblPr>
                <a:tableStyleId>{5C22544A-7EE6-4342-B048-85BDC9FD1C3A}</a:tableStyleId>
              </a:tblPr>
              <a:tblGrid>
                <a:gridCol w="224681">
                  <a:extLst>
                    <a:ext uri="{9D8B030D-6E8A-4147-A177-3AD203B41FA5}">
                      <a16:colId xmlns:a16="http://schemas.microsoft.com/office/drawing/2014/main" val="20000"/>
                    </a:ext>
                  </a:extLst>
                </a:gridCol>
                <a:gridCol w="337185">
                  <a:extLst>
                    <a:ext uri="{9D8B030D-6E8A-4147-A177-3AD203B41FA5}">
                      <a16:colId xmlns:a16="http://schemas.microsoft.com/office/drawing/2014/main" val="20001"/>
                    </a:ext>
                  </a:extLst>
                </a:gridCol>
                <a:gridCol w="289254">
                  <a:extLst>
                    <a:ext uri="{9D8B030D-6E8A-4147-A177-3AD203B41FA5}">
                      <a16:colId xmlns:a16="http://schemas.microsoft.com/office/drawing/2014/main" val="20002"/>
                    </a:ext>
                  </a:extLst>
                </a:gridCol>
                <a:gridCol w="289396">
                  <a:extLst>
                    <a:ext uri="{9D8B030D-6E8A-4147-A177-3AD203B41FA5}">
                      <a16:colId xmlns:a16="http://schemas.microsoft.com/office/drawing/2014/main" val="20003"/>
                    </a:ext>
                  </a:extLst>
                </a:gridCol>
                <a:gridCol w="289396">
                  <a:extLst>
                    <a:ext uri="{9D8B030D-6E8A-4147-A177-3AD203B41FA5}">
                      <a16:colId xmlns:a16="http://schemas.microsoft.com/office/drawing/2014/main" val="20004"/>
                    </a:ext>
                  </a:extLst>
                </a:gridCol>
                <a:gridCol w="289396">
                  <a:extLst>
                    <a:ext uri="{9D8B030D-6E8A-4147-A177-3AD203B41FA5}">
                      <a16:colId xmlns:a16="http://schemas.microsoft.com/office/drawing/2014/main" val="20005"/>
                    </a:ext>
                  </a:extLst>
                </a:gridCol>
                <a:gridCol w="289396">
                  <a:extLst>
                    <a:ext uri="{9D8B030D-6E8A-4147-A177-3AD203B41FA5}">
                      <a16:colId xmlns:a16="http://schemas.microsoft.com/office/drawing/2014/main" val="20006"/>
                    </a:ext>
                  </a:extLst>
                </a:gridCol>
                <a:gridCol w="289396">
                  <a:extLst>
                    <a:ext uri="{9D8B030D-6E8A-4147-A177-3AD203B41FA5}">
                      <a16:colId xmlns:a16="http://schemas.microsoft.com/office/drawing/2014/main" val="20007"/>
                    </a:ext>
                  </a:extLst>
                </a:gridCol>
                <a:gridCol w="289396">
                  <a:extLst>
                    <a:ext uri="{9D8B030D-6E8A-4147-A177-3AD203B41FA5}">
                      <a16:colId xmlns:a16="http://schemas.microsoft.com/office/drawing/2014/main" val="20008"/>
                    </a:ext>
                  </a:extLst>
                </a:gridCol>
                <a:gridCol w="289396">
                  <a:extLst>
                    <a:ext uri="{9D8B030D-6E8A-4147-A177-3AD203B41FA5}">
                      <a16:colId xmlns:a16="http://schemas.microsoft.com/office/drawing/2014/main" val="20009"/>
                    </a:ext>
                  </a:extLst>
                </a:gridCol>
                <a:gridCol w="289396">
                  <a:extLst>
                    <a:ext uri="{9D8B030D-6E8A-4147-A177-3AD203B41FA5}">
                      <a16:colId xmlns:a16="http://schemas.microsoft.com/office/drawing/2014/main" val="20010"/>
                    </a:ext>
                  </a:extLst>
                </a:gridCol>
                <a:gridCol w="289396">
                  <a:extLst>
                    <a:ext uri="{9D8B030D-6E8A-4147-A177-3AD203B41FA5}">
                      <a16:colId xmlns:a16="http://schemas.microsoft.com/office/drawing/2014/main" val="20011"/>
                    </a:ext>
                  </a:extLst>
                </a:gridCol>
                <a:gridCol w="289396">
                  <a:extLst>
                    <a:ext uri="{9D8B030D-6E8A-4147-A177-3AD203B41FA5}">
                      <a16:colId xmlns:a16="http://schemas.microsoft.com/office/drawing/2014/main" val="20012"/>
                    </a:ext>
                  </a:extLst>
                </a:gridCol>
                <a:gridCol w="289396">
                  <a:extLst>
                    <a:ext uri="{9D8B030D-6E8A-4147-A177-3AD203B41FA5}">
                      <a16:colId xmlns:a16="http://schemas.microsoft.com/office/drawing/2014/main" val="20013"/>
                    </a:ext>
                  </a:extLst>
                </a:gridCol>
                <a:gridCol w="289396">
                  <a:extLst>
                    <a:ext uri="{9D8B030D-6E8A-4147-A177-3AD203B41FA5}">
                      <a16:colId xmlns:a16="http://schemas.microsoft.com/office/drawing/2014/main" val="20014"/>
                    </a:ext>
                  </a:extLst>
                </a:gridCol>
                <a:gridCol w="289396">
                  <a:extLst>
                    <a:ext uri="{9D8B030D-6E8A-4147-A177-3AD203B41FA5}">
                      <a16:colId xmlns:a16="http://schemas.microsoft.com/office/drawing/2014/main" val="20015"/>
                    </a:ext>
                  </a:extLst>
                </a:gridCol>
                <a:gridCol w="289396">
                  <a:extLst>
                    <a:ext uri="{9D8B030D-6E8A-4147-A177-3AD203B41FA5}">
                      <a16:colId xmlns:a16="http://schemas.microsoft.com/office/drawing/2014/main" val="20016"/>
                    </a:ext>
                  </a:extLst>
                </a:gridCol>
                <a:gridCol w="289396">
                  <a:extLst>
                    <a:ext uri="{9D8B030D-6E8A-4147-A177-3AD203B41FA5}">
                      <a16:colId xmlns:a16="http://schemas.microsoft.com/office/drawing/2014/main" val="20017"/>
                    </a:ext>
                  </a:extLst>
                </a:gridCol>
                <a:gridCol w="289396">
                  <a:extLst>
                    <a:ext uri="{9D8B030D-6E8A-4147-A177-3AD203B41FA5}">
                      <a16:colId xmlns:a16="http://schemas.microsoft.com/office/drawing/2014/main" val="20018"/>
                    </a:ext>
                  </a:extLst>
                </a:gridCol>
                <a:gridCol w="289396">
                  <a:extLst>
                    <a:ext uri="{9D8B030D-6E8A-4147-A177-3AD203B41FA5}">
                      <a16:colId xmlns:a16="http://schemas.microsoft.com/office/drawing/2014/main" val="20019"/>
                    </a:ext>
                  </a:extLst>
                </a:gridCol>
                <a:gridCol w="289396">
                  <a:extLst>
                    <a:ext uri="{9D8B030D-6E8A-4147-A177-3AD203B41FA5}">
                      <a16:colId xmlns:a16="http://schemas.microsoft.com/office/drawing/2014/main" val="20020"/>
                    </a:ext>
                  </a:extLst>
                </a:gridCol>
                <a:gridCol w="289396">
                  <a:extLst>
                    <a:ext uri="{9D8B030D-6E8A-4147-A177-3AD203B41FA5}">
                      <a16:colId xmlns:a16="http://schemas.microsoft.com/office/drawing/2014/main" val="20021"/>
                    </a:ext>
                  </a:extLst>
                </a:gridCol>
                <a:gridCol w="289396">
                  <a:extLst>
                    <a:ext uri="{9D8B030D-6E8A-4147-A177-3AD203B41FA5}">
                      <a16:colId xmlns:a16="http://schemas.microsoft.com/office/drawing/2014/main" val="20022"/>
                    </a:ext>
                  </a:extLst>
                </a:gridCol>
                <a:gridCol w="289396">
                  <a:extLst>
                    <a:ext uri="{9D8B030D-6E8A-4147-A177-3AD203B41FA5}">
                      <a16:colId xmlns:a16="http://schemas.microsoft.com/office/drawing/2014/main" val="20023"/>
                    </a:ext>
                  </a:extLst>
                </a:gridCol>
                <a:gridCol w="289396">
                  <a:extLst>
                    <a:ext uri="{9D8B030D-6E8A-4147-A177-3AD203B41FA5}">
                      <a16:colId xmlns:a16="http://schemas.microsoft.com/office/drawing/2014/main" val="20024"/>
                    </a:ext>
                  </a:extLst>
                </a:gridCol>
                <a:gridCol w="289396">
                  <a:extLst>
                    <a:ext uri="{9D8B030D-6E8A-4147-A177-3AD203B41FA5}">
                      <a16:colId xmlns:a16="http://schemas.microsoft.com/office/drawing/2014/main" val="20025"/>
                    </a:ext>
                  </a:extLst>
                </a:gridCol>
                <a:gridCol w="289396">
                  <a:extLst>
                    <a:ext uri="{9D8B030D-6E8A-4147-A177-3AD203B41FA5}">
                      <a16:colId xmlns:a16="http://schemas.microsoft.com/office/drawing/2014/main" val="20026"/>
                    </a:ext>
                  </a:extLst>
                </a:gridCol>
                <a:gridCol w="289396">
                  <a:extLst>
                    <a:ext uri="{9D8B030D-6E8A-4147-A177-3AD203B41FA5}">
                      <a16:colId xmlns:a16="http://schemas.microsoft.com/office/drawing/2014/main" val="20027"/>
                    </a:ext>
                  </a:extLst>
                </a:gridCol>
                <a:gridCol w="289396">
                  <a:extLst>
                    <a:ext uri="{9D8B030D-6E8A-4147-A177-3AD203B41FA5}">
                      <a16:colId xmlns:a16="http://schemas.microsoft.com/office/drawing/2014/main" val="20028"/>
                    </a:ext>
                  </a:extLst>
                </a:gridCol>
                <a:gridCol w="289396">
                  <a:extLst>
                    <a:ext uri="{9D8B030D-6E8A-4147-A177-3AD203B41FA5}">
                      <a16:colId xmlns:a16="http://schemas.microsoft.com/office/drawing/2014/main" val="20029"/>
                    </a:ext>
                  </a:extLst>
                </a:gridCol>
              </a:tblGrid>
              <a:tr h="176902">
                <a:tc rowSpan="3">
                  <a:txBody>
                    <a:bodyPr/>
                    <a:lstStyle/>
                    <a:p>
                      <a:pPr algn="ctr" fontAlgn="ctr"/>
                      <a:r>
                        <a:rPr lang="zh-CN" altLang="en-US" sz="800" u="none" strike="noStrike" dirty="0">
                          <a:effectLst/>
                          <a:latin typeface="宋体" panose="02010600030101010101" pitchFamily="2" charset="-122"/>
                          <a:ea typeface="宋体" panose="02010600030101010101" pitchFamily="2" charset="-122"/>
                        </a:rPr>
                        <a:t>井</a:t>
                      </a:r>
                      <a:endParaRPr lang="en-US" altLang="zh-CN" sz="800" u="none" strike="noStrike" dirty="0">
                        <a:effectLst/>
                        <a:latin typeface="宋体" panose="02010600030101010101" pitchFamily="2" charset="-122"/>
                        <a:ea typeface="宋体" panose="02010600030101010101" pitchFamily="2" charset="-122"/>
                      </a:endParaRPr>
                    </a:p>
                    <a:p>
                      <a:pPr algn="ctr" fontAlgn="ctr"/>
                      <a:r>
                        <a:rPr lang="zh-CN" altLang="en-US" sz="800" u="none" strike="noStrike" dirty="0">
                          <a:effectLst/>
                          <a:latin typeface="宋体" panose="02010600030101010101" pitchFamily="2" charset="-122"/>
                          <a:ea typeface="宋体" panose="02010600030101010101" pitchFamily="2" charset="-122"/>
                        </a:rPr>
                        <a:t>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3">
                  <a:txBody>
                    <a:bodyPr/>
                    <a:lstStyle/>
                    <a:p>
                      <a:pPr algn="ctr" fontAlgn="b"/>
                      <a:r>
                        <a:rPr lang="zh-CN" altLang="en-US" sz="800" u="none" strike="noStrike" dirty="0">
                          <a:effectLst/>
                          <a:latin typeface="宋体" panose="02010600030101010101" pitchFamily="2" charset="-122"/>
                          <a:ea typeface="宋体" panose="02010600030101010101" pitchFamily="2" charset="-122"/>
                        </a:rPr>
                        <a:t>区块</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正常井</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FF00">
                        <a:alpha val="50196"/>
                      </a:srgbClr>
                    </a:solidFill>
                  </a:tcPr>
                </a:tc>
                <a:tc rowSpan="2" hMerge="1">
                  <a:txBody>
                    <a:bodyPr/>
                    <a:lstStyle/>
                    <a:p>
                      <a:endParaRPr lang="zh-CN"/>
                    </a:p>
                  </a:txBody>
                  <a:tcPr/>
                </a:tc>
                <a:tc rowSpan="2" hMerge="1">
                  <a:txBody>
                    <a:bodyPr/>
                    <a:lstStyle/>
                    <a:p>
                      <a:endParaRPr lang="zh-CN"/>
                    </a:p>
                  </a:txBody>
                  <a:tcPr/>
                </a:tc>
                <a:tc rowSpan="2" hMerge="1">
                  <a:txBody>
                    <a:bodyPr/>
                    <a:lstStyle/>
                    <a:p>
                      <a:endParaRPr lang="zh-CN"/>
                    </a:p>
                  </a:txBody>
                  <a:tcPr/>
                </a:tc>
                <a:tc gridSpan="8">
                  <a:txBody>
                    <a:bodyPr/>
                    <a:lstStyle/>
                    <a:p>
                      <a:pPr marL="0" marR="0" indent="0" algn="ctr" defTabSz="685800" rtl="0" eaLnBrk="1" fontAlgn="b" latinLnBrk="0" hangingPunct="1">
                        <a:lnSpc>
                          <a:spcPct val="100000"/>
                        </a:lnSpc>
                        <a:spcBef>
                          <a:spcPts val="0"/>
                        </a:spcBef>
                        <a:spcAft>
                          <a:spcPts val="0"/>
                        </a:spcAft>
                        <a:buClrTx/>
                        <a:buSzTx/>
                        <a:buFontTx/>
                        <a:buNone/>
                        <a:defRPr/>
                      </a:pPr>
                      <a:r>
                        <a:rPr lang="zh-CN" altLang="en-US" sz="800" u="none" strike="noStrike" dirty="0">
                          <a:effectLst/>
                          <a:latin typeface="宋体" panose="02010600030101010101" pitchFamily="2" charset="-122"/>
                          <a:ea typeface="宋体" panose="02010600030101010101" pitchFamily="2" charset="-122"/>
                        </a:rPr>
                        <a:t>高产井</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alpha val="50196"/>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8">
                  <a:txBody>
                    <a:bodyPr/>
                    <a:lstStyle/>
                    <a:p>
                      <a:pPr algn="ctr" fontAlgn="b"/>
                      <a:r>
                        <a:rPr lang="zh-CN" altLang="en-US" sz="800" b="0" i="0" u="none" strike="noStrike" dirty="0">
                          <a:solidFill>
                            <a:srgbClr val="000000"/>
                          </a:solidFill>
                          <a:effectLst/>
                          <a:latin typeface="宋体" panose="02010600030101010101" pitchFamily="2" charset="-122"/>
                          <a:ea typeface="宋体" panose="02010600030101010101" pitchFamily="2" charset="-122"/>
                        </a:rPr>
                        <a:t>中产井</a:t>
                      </a: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alpha val="50196"/>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8">
                  <a:txBody>
                    <a:bodyPr/>
                    <a:lstStyle/>
                    <a:p>
                      <a:pPr algn="ctr" fontAlgn="b"/>
                      <a:r>
                        <a:rPr lang="zh-CN" altLang="en-US" sz="800" b="0" i="0" u="none" strike="noStrike" dirty="0">
                          <a:solidFill>
                            <a:srgbClr val="000000"/>
                          </a:solidFill>
                          <a:effectLst/>
                          <a:latin typeface="宋体" panose="02010600030101010101" pitchFamily="2" charset="-122"/>
                          <a:ea typeface="宋体" panose="02010600030101010101" pitchFamily="2" charset="-122"/>
                        </a:rPr>
                        <a:t>低产井</a:t>
                      </a: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FFFF">
                        <a:alpha val="50196"/>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76902">
                <a:tc vMerge="1">
                  <a:txBody>
                    <a:bodyPr/>
                    <a:lstStyle/>
                    <a:p>
                      <a:endParaRPr lang="zh-CN"/>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zh-CN"/>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gridSpan="4" vMerge="1">
                  <a:txBody>
                    <a:bodyPr/>
                    <a:lstStyle/>
                    <a:p>
                      <a:endParaRPr lang="zh-CN"/>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高压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低压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高压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低压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低压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fontAlgn="b"/>
                      <a:r>
                        <a:rPr lang="zh-CN" altLang="en-US" sz="800" u="none" strike="noStrike" dirty="0">
                          <a:effectLst/>
                          <a:latin typeface="宋体" panose="02010600030101010101" pitchFamily="2" charset="-122"/>
                          <a:ea typeface="宋体" panose="02010600030101010101" pitchFamily="2" charset="-122"/>
                        </a:rPr>
                        <a:t>高压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46703">
                <a:tc vMerge="1">
                  <a:txBody>
                    <a:bodyPr/>
                    <a:lstStyle/>
                    <a:p>
                      <a:endParaRPr lang="zh-CN"/>
                    </a:p>
                  </a:txBody>
                  <a:tcPr/>
                </a:tc>
                <a:tc vMerge="1">
                  <a:txBody>
                    <a:bodyPr/>
                    <a:lstStyle/>
                    <a:p>
                      <a:endParaRPr lang="zh-CN"/>
                    </a:p>
                  </a:txBody>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井数</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单井产量</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平均套压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单井累产</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井数</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单井产量</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平均套压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单井累产</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井数</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单井产量</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平均套压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单井累产</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井数</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单井产量</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平均套压</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单井累产</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井数</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单井产量</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平均套压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单井累产</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井数</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单井产量</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平均套压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单井累产</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dirty="0">
                          <a:effectLst/>
                          <a:latin typeface="宋体" panose="02010600030101010101" pitchFamily="2" charset="-122"/>
                          <a:ea typeface="宋体" panose="02010600030101010101" pitchFamily="2" charset="-122"/>
                        </a:rPr>
                        <a:t>井数</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单井产量</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平均套压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单井累产</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2"/>
                  </a:ext>
                </a:extLst>
              </a:tr>
              <a:tr h="346703">
                <a:tc rowSpan="3">
                  <a:txBody>
                    <a:bodyPr/>
                    <a:lstStyle/>
                    <a:p>
                      <a:pPr algn="ctr" fontAlgn="ctr"/>
                      <a:r>
                        <a:rPr lang="zh-CN" altLang="en-US" sz="800" u="none" strike="noStrike" dirty="0">
                          <a:effectLst/>
                          <a:latin typeface="宋体" panose="02010600030101010101" pitchFamily="2" charset="-122"/>
                          <a:ea typeface="宋体" panose="02010600030101010101" pitchFamily="2" charset="-122"/>
                        </a:rPr>
                        <a:t>直</a:t>
                      </a:r>
                      <a:endParaRPr lang="en-US" altLang="zh-CN" sz="800" u="none" strike="noStrike" dirty="0">
                        <a:effectLst/>
                        <a:latin typeface="宋体" panose="02010600030101010101" pitchFamily="2" charset="-122"/>
                        <a:ea typeface="宋体" panose="02010600030101010101" pitchFamily="2" charset="-122"/>
                      </a:endParaRPr>
                    </a:p>
                    <a:p>
                      <a:pPr algn="ctr" fontAlgn="ctr"/>
                      <a:r>
                        <a:rPr lang="zh-CN" altLang="en-US" sz="800" u="none" strike="noStrike" dirty="0">
                          <a:effectLst/>
                          <a:latin typeface="宋体" panose="02010600030101010101" pitchFamily="2" charset="-122"/>
                          <a:ea typeface="宋体" panose="02010600030101010101" pitchFamily="2" charset="-122"/>
                        </a:rPr>
                        <a:t>井</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苏中</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1307</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0.6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11.4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1213</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12</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1.1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22.0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360</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76</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1.7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6.4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1134</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188</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0.7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17.9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568</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48</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0.7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3.1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1076</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239</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0.2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1.8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2301</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349</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0.2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13.8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1364</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3"/>
                  </a:ext>
                </a:extLst>
              </a:tr>
              <a:tr h="346703">
                <a:tc vMerge="1">
                  <a:txBody>
                    <a:bodyPr/>
                    <a:lstStyle/>
                    <a:p>
                      <a:endParaRPr lang="zh-CN"/>
                    </a:p>
                  </a:txBody>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苏西</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469</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0.4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11.5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899</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zh-CN" sz="800">
                          <a:effectLst/>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zh-CN" sz="800" b="0">
                          <a:effectLst/>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zh-CN" sz="800" b="0">
                          <a:effectLst/>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zh-CN" sz="800">
                          <a:effectLst/>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16</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1.7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6.2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1524</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11</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0.6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22.3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390</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28</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0.7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3.9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1492</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154</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0.2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2.4 </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zh-CN" altLang="en-US" sz="800" b="0">
                          <a:effectLst/>
                          <a:latin typeface="宋体" panose="02010600030101010101" pitchFamily="2" charset="-122"/>
                          <a:ea typeface="宋体" panose="02010600030101010101" pitchFamily="2" charset="-122"/>
                        </a:rPr>
                        <a:t>1202</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170</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0.1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16.3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715</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4"/>
                  </a:ext>
                </a:extLst>
              </a:tr>
              <a:tr h="346703">
                <a:tc vMerge="1">
                  <a:txBody>
                    <a:bodyPr/>
                    <a:lstStyle/>
                    <a:p>
                      <a:endParaRPr lang="zh-CN"/>
                    </a:p>
                  </a:txBody>
                  <a:tcPr/>
                </a:tc>
                <a:tc>
                  <a:txBody>
                    <a:bodyPr/>
                    <a:lstStyle/>
                    <a:p>
                      <a:pPr algn="ctr" fontAlgn="b"/>
                      <a:r>
                        <a:rPr lang="zh-CN" altLang="en-US" sz="800" b="1" u="none" strike="noStrike" dirty="0">
                          <a:solidFill>
                            <a:srgbClr val="FF0000"/>
                          </a:solidFill>
                          <a:effectLst/>
                          <a:latin typeface="宋体" panose="02010600030101010101" pitchFamily="2" charset="-122"/>
                          <a:ea typeface="宋体" panose="02010600030101010101" pitchFamily="2" charset="-122"/>
                        </a:rPr>
                        <a:t>平均</a:t>
                      </a:r>
                      <a:endParaRPr lang="zh-CN" altLang="en-US" sz="800" b="1" i="0" u="none" strike="noStrike" dirty="0">
                        <a:solidFill>
                          <a:srgbClr val="FF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1776</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0.5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11.4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1130</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12</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1.1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22.0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360</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92</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1.7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6.4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1201</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199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0.7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18.2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558</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76</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0.7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3.4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1229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393</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0.2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2.0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1870</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519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0.2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14.6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1151</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5"/>
                  </a:ext>
                </a:extLst>
              </a:tr>
              <a:tr h="346703">
                <a:tc rowSpan="3">
                  <a:txBody>
                    <a:bodyPr/>
                    <a:lstStyle/>
                    <a:p>
                      <a:pPr algn="ctr" fontAlgn="ctr"/>
                      <a:r>
                        <a:rPr lang="zh-CN" altLang="en-US" sz="800" u="none" strike="noStrike" dirty="0">
                          <a:effectLst/>
                          <a:latin typeface="宋体" panose="02010600030101010101" pitchFamily="2" charset="-122"/>
                          <a:ea typeface="宋体" panose="02010600030101010101" pitchFamily="2" charset="-122"/>
                        </a:rPr>
                        <a:t>水</a:t>
                      </a:r>
                      <a:endParaRPr lang="en-US" altLang="zh-CN" sz="800" u="none" strike="noStrike" dirty="0">
                        <a:effectLst/>
                        <a:latin typeface="宋体" panose="02010600030101010101" pitchFamily="2" charset="-122"/>
                        <a:ea typeface="宋体" panose="02010600030101010101" pitchFamily="2" charset="-122"/>
                      </a:endParaRPr>
                    </a:p>
                    <a:p>
                      <a:pPr algn="ctr" fontAlgn="ctr"/>
                      <a:r>
                        <a:rPr lang="zh-CN" altLang="en-US" sz="800" u="none" strike="noStrike" dirty="0">
                          <a:effectLst/>
                          <a:latin typeface="宋体" panose="02010600030101010101" pitchFamily="2" charset="-122"/>
                          <a:ea typeface="宋体" panose="02010600030101010101" pitchFamily="2" charset="-122"/>
                        </a:rPr>
                        <a:t>平</a:t>
                      </a:r>
                      <a:endParaRPr lang="en-US" altLang="zh-CN" sz="800" u="none" strike="noStrike" dirty="0">
                        <a:effectLst/>
                        <a:latin typeface="宋体" panose="02010600030101010101" pitchFamily="2" charset="-122"/>
                        <a:ea typeface="宋体" panose="02010600030101010101" pitchFamily="2" charset="-122"/>
                      </a:endParaRPr>
                    </a:p>
                    <a:p>
                      <a:pPr algn="ctr" fontAlgn="ctr"/>
                      <a:r>
                        <a:rPr lang="zh-CN" altLang="en-US" sz="800" u="none" strike="noStrike" dirty="0">
                          <a:effectLst/>
                          <a:latin typeface="宋体" panose="02010600030101010101" pitchFamily="2" charset="-122"/>
                          <a:ea typeface="宋体" panose="02010600030101010101" pitchFamily="2" charset="-122"/>
                        </a:rPr>
                        <a:t>井</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苏中</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222</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1.7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10.9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2757</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10</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3.5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22.6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974</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9</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4.6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6.3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3556</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30</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2.0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20.3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889</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14</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1.8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2.6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4044</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31</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0.4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2.1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4319</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28</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0.4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14.1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2139</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6"/>
                  </a:ext>
                </a:extLst>
              </a:tr>
              <a:tr h="346703">
                <a:tc vMerge="1">
                  <a:txBody>
                    <a:bodyPr/>
                    <a:lstStyle/>
                    <a:p>
                      <a:endParaRPr lang="zh-CN"/>
                    </a:p>
                  </a:txBody>
                  <a:tcPr/>
                </a:tc>
                <a:tc>
                  <a:txBody>
                    <a:bodyPr/>
                    <a:lstStyle/>
                    <a:p>
                      <a:pPr algn="ctr" fontAlgn="b"/>
                      <a:r>
                        <a:rPr lang="zh-CN" altLang="en-US" sz="800" u="none" strike="noStrike">
                          <a:effectLst/>
                          <a:latin typeface="宋体" panose="02010600030101010101" pitchFamily="2" charset="-122"/>
                          <a:ea typeface="宋体" panose="02010600030101010101" pitchFamily="2" charset="-122"/>
                        </a:rPr>
                        <a:t>苏西</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66</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0.6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7.5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3034</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3.2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20.8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607</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en-US" sz="800" b="0">
                          <a:solidFill>
                            <a:srgbClr val="000000"/>
                          </a:solidFill>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en-US" sz="800" b="0">
                          <a:solidFill>
                            <a:srgbClr val="000000"/>
                          </a:solidFill>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zh-CN" sz="800">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5</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2.1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19.9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470</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en-US" sz="800" b="0">
                          <a:solidFill>
                            <a:srgbClr val="000000"/>
                          </a:solidFill>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en-US" sz="800" b="0">
                          <a:solidFill>
                            <a:srgbClr val="000000"/>
                          </a:solidFill>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altLang="zh-CN" sz="800">
                          <a:latin typeface="宋体" panose="02010600030101010101" pitchFamily="2" charset="-122"/>
                          <a:ea typeface="宋体" panose="02010600030101010101" pitchFamily="2" charset="-122"/>
                        </a:rPr>
                        <a:t>/</a:t>
                      </a: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19</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0.2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2.1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3593</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21</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0.2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12.7 </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indent="0" algn="ctr">
                        <a:buNone/>
                      </a:pPr>
                      <a:r>
                        <a:rPr lang="en-US" sz="800" b="0">
                          <a:solidFill>
                            <a:srgbClr val="000000"/>
                          </a:solidFill>
                          <a:latin typeface="宋体" panose="02010600030101010101" pitchFamily="2" charset="-122"/>
                          <a:ea typeface="宋体" panose="02010600030101010101" pitchFamily="2" charset="-122"/>
                        </a:rPr>
                        <a:t>2114</a:t>
                      </a:r>
                      <a:endParaRPr lang="en-US" altLang="en-US" sz="800" b="0">
                        <a:solidFill>
                          <a:srgbClr val="00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7"/>
                  </a:ext>
                </a:extLst>
              </a:tr>
              <a:tr h="346703">
                <a:tc vMerge="1">
                  <a:txBody>
                    <a:bodyPr/>
                    <a:lstStyle/>
                    <a:p>
                      <a:endParaRPr lang="zh-CN"/>
                    </a:p>
                  </a:txBody>
                  <a:tcPr/>
                </a:tc>
                <a:tc>
                  <a:txBody>
                    <a:bodyPr/>
                    <a:lstStyle/>
                    <a:p>
                      <a:pPr algn="ctr" fontAlgn="b"/>
                      <a:r>
                        <a:rPr lang="zh-CN" altLang="en-US" sz="800" b="1" u="none" strike="noStrike" dirty="0">
                          <a:solidFill>
                            <a:srgbClr val="FF0000"/>
                          </a:solidFill>
                          <a:effectLst/>
                          <a:latin typeface="宋体" panose="02010600030101010101" pitchFamily="2" charset="-122"/>
                          <a:ea typeface="宋体" panose="02010600030101010101" pitchFamily="2" charset="-122"/>
                        </a:rPr>
                        <a:t>平均</a:t>
                      </a:r>
                      <a:endParaRPr lang="zh-CN" altLang="en-US" sz="800" b="1" i="0" u="none" strike="noStrike" dirty="0">
                        <a:solidFill>
                          <a:srgbClr val="FF0000"/>
                        </a:solidFill>
                        <a:effectLst/>
                        <a:latin typeface="宋体" panose="02010600030101010101" pitchFamily="2" charset="-122"/>
                        <a:ea typeface="宋体" panose="02010600030101010101" pitchFamily="2" charset="-122"/>
                      </a:endParaRPr>
                    </a:p>
                  </a:txBody>
                  <a:tcPr marL="5099" marR="5099" marT="509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288</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1.4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10.1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2820</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13</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3.5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22.2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889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4.6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6.3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3556</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35</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2.0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20.2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829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14</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1.8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2.6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4044</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50</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0.3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2.1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4043</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49</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0.3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13.5 </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indent="0" algn="ctr">
                        <a:buNone/>
                      </a:pPr>
                      <a:r>
                        <a:rPr lang="en-US" sz="800" b="1">
                          <a:solidFill>
                            <a:srgbClr val="FF0000"/>
                          </a:solidFill>
                          <a:latin typeface="宋体" panose="02010600030101010101" pitchFamily="2" charset="-122"/>
                          <a:ea typeface="宋体" panose="02010600030101010101" pitchFamily="2" charset="-122"/>
                        </a:rPr>
                        <a:t>2128</a:t>
                      </a:r>
                      <a:endParaRPr lang="en-US" altLang="en-US" sz="800" b="1">
                        <a:solidFill>
                          <a:srgbClr val="FF0000"/>
                        </a:solidFill>
                        <a:latin typeface="宋体" panose="02010600030101010101" pitchFamily="2" charset="-122"/>
                        <a:ea typeface="宋体" panose="02010600030101010101" pitchFamily="2" charset="-122"/>
                      </a:endParaRPr>
                    </a:p>
                  </a:txBody>
                  <a:tcPr marL="12700" marR="12700" marT="127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8"/>
                  </a:ext>
                </a:extLst>
              </a:tr>
            </a:tbl>
          </a:graphicData>
        </a:graphic>
      </p:graphicFrame>
      <p:cxnSp>
        <p:nvCxnSpPr>
          <p:cNvPr id="5" name="直接连接符 4"/>
          <p:cNvCxnSpPr/>
          <p:nvPr/>
        </p:nvCxnSpPr>
        <p:spPr>
          <a:xfrm>
            <a:off x="2013045" y="2306471"/>
            <a:ext cx="0" cy="27807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328615" y="2306471"/>
            <a:ext cx="0" cy="27807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637362" y="2306471"/>
            <a:ext cx="0" cy="27807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55260" y="2306471"/>
            <a:ext cx="0" cy="27807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87325" y="699135"/>
            <a:ext cx="8830945" cy="133794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结合分类标准以及逐井分析排查，最终确定高压低产井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568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口（中区</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377</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口、西区</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191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口），其中直井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519</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口，平均单井产量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0.2</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14.6</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、单井累产</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1151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万方，水平井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49</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口，平均单井产量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0.3</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13.5</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、单井累产</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2128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a:t>
            </a:r>
          </a:p>
        </p:txBody>
      </p:sp>
      <p:sp>
        <p:nvSpPr>
          <p:cNvPr id="22" name="TextBox 5"/>
          <p:cNvSpPr/>
          <p:nvPr/>
        </p:nvSpPr>
        <p:spPr bwMode="auto">
          <a:xfrm>
            <a:off x="3120390" y="1953260"/>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自营区不同类型气井目前生产情况统计表</a:t>
            </a:r>
          </a:p>
        </p:txBody>
      </p:sp>
      <p:sp>
        <p:nvSpPr>
          <p:cNvPr id="2" name="文本框 1"/>
          <p:cNvSpPr txBox="1"/>
          <p:nvPr/>
        </p:nvSpPr>
        <p:spPr>
          <a:xfrm>
            <a:off x="878716" y="51156"/>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、高压低产井筛选结果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312194" y="-38100"/>
            <a:ext cx="451961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FF3300"/>
                </a:solidFill>
                <a:latin typeface="黑体" panose="02010609060101010101" charset="-122"/>
                <a:ea typeface="黑体" panose="02010609060101010101" charset="-122"/>
              </a:defRPr>
            </a:lvl1pPr>
            <a:lvl2pPr marL="742950" indent="-285750">
              <a:defRPr>
                <a:solidFill>
                  <a:srgbClr val="FF3300"/>
                </a:solidFill>
                <a:latin typeface="黑体" panose="02010609060101010101" charset="-122"/>
                <a:ea typeface="黑体" panose="02010609060101010101" charset="-122"/>
              </a:defRPr>
            </a:lvl2pPr>
            <a:lvl3pPr marL="1143000" indent="-228600">
              <a:defRPr>
                <a:solidFill>
                  <a:srgbClr val="FF3300"/>
                </a:solidFill>
                <a:latin typeface="黑体" panose="02010609060101010101" charset="-122"/>
                <a:ea typeface="黑体" panose="02010609060101010101" charset="-122"/>
              </a:defRPr>
            </a:lvl3pPr>
            <a:lvl4pPr marL="1600200" indent="-228600">
              <a:defRPr>
                <a:solidFill>
                  <a:srgbClr val="FF3300"/>
                </a:solidFill>
                <a:latin typeface="黑体" panose="02010609060101010101" charset="-122"/>
                <a:ea typeface="黑体" panose="02010609060101010101" charset="-122"/>
              </a:defRPr>
            </a:lvl4pPr>
            <a:lvl5pPr marL="2057400" indent="-228600">
              <a:defRPr>
                <a:solidFill>
                  <a:srgbClr val="FF3300"/>
                </a:solidFill>
                <a:latin typeface="黑体" panose="02010609060101010101" charset="-122"/>
                <a:ea typeface="黑体" panose="02010609060101010101" charset="-122"/>
              </a:defRPr>
            </a:lvl5pPr>
            <a:lvl6pPr marL="25146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6pPr>
            <a:lvl7pPr marL="29718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7pPr>
            <a:lvl8pPr marL="34290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8pPr>
            <a:lvl9pPr marL="38862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rPr>
              <a:t>汇 报 提 纲</a:t>
            </a:r>
          </a:p>
        </p:txBody>
      </p:sp>
      <p:sp>
        <p:nvSpPr>
          <p:cNvPr id="11267" name="Text Box 3"/>
          <p:cNvSpPr txBox="1">
            <a:spLocks noChangeArrowheads="1"/>
          </p:cNvSpPr>
          <p:nvPr/>
        </p:nvSpPr>
        <p:spPr bwMode="auto">
          <a:xfrm>
            <a:off x="2825750" y="1191895"/>
            <a:ext cx="349186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rgbClr val="FF3300"/>
                </a:solidFill>
                <a:latin typeface="黑体" panose="02010609060101010101" charset="-122"/>
                <a:ea typeface="黑体" panose="02010609060101010101" charset="-122"/>
              </a:defRPr>
            </a:lvl1pPr>
            <a:lvl2pPr marL="742950" indent="-285750">
              <a:defRPr>
                <a:solidFill>
                  <a:srgbClr val="FF3300"/>
                </a:solidFill>
                <a:latin typeface="黑体" panose="02010609060101010101" charset="-122"/>
                <a:ea typeface="黑体" panose="02010609060101010101" charset="-122"/>
              </a:defRPr>
            </a:lvl2pPr>
            <a:lvl3pPr marL="1143000" indent="-228600">
              <a:defRPr>
                <a:solidFill>
                  <a:srgbClr val="FF3300"/>
                </a:solidFill>
                <a:latin typeface="黑体" panose="02010609060101010101" charset="-122"/>
                <a:ea typeface="黑体" panose="02010609060101010101" charset="-122"/>
              </a:defRPr>
            </a:lvl3pPr>
            <a:lvl4pPr marL="1600200" indent="-228600">
              <a:defRPr>
                <a:solidFill>
                  <a:srgbClr val="FF3300"/>
                </a:solidFill>
                <a:latin typeface="黑体" panose="02010609060101010101" charset="-122"/>
                <a:ea typeface="黑体" panose="02010609060101010101" charset="-122"/>
              </a:defRPr>
            </a:lvl4pPr>
            <a:lvl5pPr marL="2057400" indent="-228600">
              <a:defRPr>
                <a:solidFill>
                  <a:srgbClr val="FF3300"/>
                </a:solidFill>
                <a:latin typeface="黑体" panose="02010609060101010101" charset="-122"/>
                <a:ea typeface="黑体" panose="02010609060101010101" charset="-122"/>
              </a:defRPr>
            </a:lvl5pPr>
            <a:lvl6pPr marL="25146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6pPr>
            <a:lvl7pPr marL="29718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7pPr>
            <a:lvl8pPr marL="34290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8pPr>
            <a:lvl9pPr marL="38862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9pPr>
          </a:lstStyle>
          <a:p>
            <a:pPr marL="0" marR="0" lvl="0" indent="0" algn="l" defTabSz="914400" rtl="0" eaLnBrk="1" fontAlgn="base" latinLnBrk="0" hangingPunct="1">
              <a:lnSpc>
                <a:spcPct val="18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一、项 目 概 况</a:t>
            </a:r>
          </a:p>
          <a:p>
            <a:pPr defTabSz="914400" fontAlgn="base">
              <a:lnSpc>
                <a:spcPct val="180000"/>
              </a:lnSpc>
              <a:spcBef>
                <a:spcPct val="0"/>
              </a:spcBef>
              <a:spcAft>
                <a:spcPct val="0"/>
              </a:spcAft>
              <a:defRPr/>
            </a:pPr>
            <a:r>
              <a:rPr kumimoji="1" lang="zh-CN" altLang="en-US" sz="3600" b="1" dirty="0">
                <a:solidFill>
                  <a:srgbClr val="333399"/>
                </a:solidFill>
                <a:latin typeface="微软雅黑" panose="020B0503020204020204" charset="-122"/>
                <a:ea typeface="微软雅黑" panose="020B0503020204020204" charset="-122"/>
              </a:rPr>
              <a:t>二、研 究 成 果</a:t>
            </a:r>
            <a:endParaRPr kumimoji="1" lang="en-US" altLang="zh-CN" sz="3600" b="1" dirty="0">
              <a:solidFill>
                <a:srgbClr val="333399"/>
              </a:solidFill>
              <a:latin typeface="微软雅黑" panose="020B0503020204020204" charset="-122"/>
              <a:ea typeface="微软雅黑" panose="020B0503020204020204" charset="-122"/>
            </a:endParaRPr>
          </a:p>
          <a:p>
            <a:pPr marL="0" marR="0" lvl="0" indent="0" algn="l" defTabSz="914400" rtl="0" eaLnBrk="1" fontAlgn="base" latinLnBrk="0" hangingPunct="1">
              <a:lnSpc>
                <a:spcPct val="18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333399"/>
                </a:solidFill>
                <a:effectLst/>
                <a:uLnTx/>
                <a:uFillTx/>
                <a:latin typeface="微软雅黑" panose="020B0503020204020204" charset="-122"/>
                <a:ea typeface="微软雅黑" panose="020B0503020204020204" charset="-122"/>
                <a:cs typeface="+mn-cs"/>
              </a:rPr>
              <a:t>三、认识与结论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02640" y="1877695"/>
            <a:ext cx="7618095" cy="1164590"/>
          </a:xfrm>
          <a:prstGeom prst="rect">
            <a:avLst/>
          </a:prstGeom>
        </p:spPr>
      </p:pic>
      <p:pic>
        <p:nvPicPr>
          <p:cNvPr id="6" name="图片 5"/>
          <p:cNvPicPr>
            <a:picLocks noChangeAspect="1"/>
          </p:cNvPicPr>
          <p:nvPr/>
        </p:nvPicPr>
        <p:blipFill>
          <a:blip r:embed="rId3"/>
          <a:stretch>
            <a:fillRect/>
          </a:stretch>
        </p:blipFill>
        <p:spPr>
          <a:xfrm>
            <a:off x="802640" y="2902585"/>
            <a:ext cx="7607300" cy="1164590"/>
          </a:xfrm>
          <a:prstGeom prst="rect">
            <a:avLst/>
          </a:prstGeom>
        </p:spPr>
      </p:pic>
      <p:pic>
        <p:nvPicPr>
          <p:cNvPr id="8" name="图片 7"/>
          <p:cNvPicPr>
            <a:picLocks noChangeAspect="1"/>
          </p:cNvPicPr>
          <p:nvPr/>
        </p:nvPicPr>
        <p:blipFill>
          <a:blip r:embed="rId4"/>
          <a:stretch>
            <a:fillRect/>
          </a:stretch>
        </p:blipFill>
        <p:spPr>
          <a:xfrm>
            <a:off x="798195" y="3937000"/>
            <a:ext cx="7607300" cy="1164590"/>
          </a:xfrm>
          <a:prstGeom prst="rect">
            <a:avLst/>
          </a:prstGeom>
        </p:spPr>
      </p:pic>
      <p:sp>
        <p:nvSpPr>
          <p:cNvPr id="31" name="文本框 30"/>
          <p:cNvSpPr txBox="1"/>
          <p:nvPr/>
        </p:nvSpPr>
        <p:spPr>
          <a:xfrm>
            <a:off x="130175" y="713105"/>
            <a:ext cx="8895080" cy="922020"/>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井数</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568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口，开井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400</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口，日产气</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75</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万方，平均套压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14.6</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，历年累产</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69</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亿</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方，从整体生产过程看，自</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2019</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年起产量快速下降，套压持续上升，气井生产动态异常。</a:t>
            </a:r>
          </a:p>
        </p:txBody>
      </p:sp>
      <p:cxnSp>
        <p:nvCxnSpPr>
          <p:cNvPr id="9" name="直接箭头连接符 8"/>
          <p:cNvCxnSpPr/>
          <p:nvPr/>
        </p:nvCxnSpPr>
        <p:spPr>
          <a:xfrm flipV="1">
            <a:off x="6814820" y="3307080"/>
            <a:ext cx="1371600" cy="43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814820" y="4156075"/>
            <a:ext cx="1400175" cy="40830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2" name="TextBox 5"/>
          <p:cNvSpPr/>
          <p:nvPr/>
        </p:nvSpPr>
        <p:spPr bwMode="auto">
          <a:xfrm>
            <a:off x="3041650" y="1510665"/>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自营区高压低产井生产曲线</a:t>
            </a:r>
          </a:p>
        </p:txBody>
      </p:sp>
      <p:sp>
        <p:nvSpPr>
          <p:cNvPr id="35" name="TextBox 5"/>
          <p:cNvSpPr/>
          <p:nvPr/>
        </p:nvSpPr>
        <p:spPr bwMode="auto">
          <a:xfrm>
            <a:off x="6492875" y="3019108"/>
            <a:ext cx="71501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13.1MPa</a:t>
            </a:r>
          </a:p>
        </p:txBody>
      </p:sp>
      <p:sp>
        <p:nvSpPr>
          <p:cNvPr id="11" name="TextBox 5"/>
          <p:cNvSpPr/>
          <p:nvPr/>
        </p:nvSpPr>
        <p:spPr bwMode="auto">
          <a:xfrm>
            <a:off x="7771765" y="2961958"/>
            <a:ext cx="71501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14.6MPa</a:t>
            </a:r>
          </a:p>
        </p:txBody>
      </p:sp>
      <p:sp>
        <p:nvSpPr>
          <p:cNvPr id="12" name="TextBox 5"/>
          <p:cNvSpPr/>
          <p:nvPr/>
        </p:nvSpPr>
        <p:spPr bwMode="auto">
          <a:xfrm>
            <a:off x="6355715" y="3868103"/>
            <a:ext cx="92964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222</a:t>
            </a:r>
            <a:r>
              <a:rPr lang="zh-CN" altLang="en-US" sz="1000" b="1" kern="0" dirty="0">
                <a:solidFill>
                  <a:srgbClr val="FF0000"/>
                </a:solidFill>
                <a:latin typeface="华文新魏" panose="02010800040101010101" pitchFamily="2" charset="-122"/>
                <a:ea typeface="华文新魏" panose="02010800040101010101" pitchFamily="2" charset="-122"/>
                <a:sym typeface="+mn-ea"/>
              </a:rPr>
              <a:t>万方</a:t>
            </a:r>
            <a:r>
              <a:rPr lang="en-US" altLang="zh-CN" sz="1000" b="1" kern="0" dirty="0">
                <a:solidFill>
                  <a:srgbClr val="FF0000"/>
                </a:solidFill>
                <a:latin typeface="华文新魏" panose="02010800040101010101" pitchFamily="2" charset="-122"/>
                <a:ea typeface="华文新魏" panose="02010800040101010101" pitchFamily="2" charset="-122"/>
                <a:sym typeface="+mn-ea"/>
              </a:rPr>
              <a:t>/</a:t>
            </a:r>
            <a:r>
              <a:rPr lang="zh-CN" altLang="en-US" sz="1000" b="1" kern="0" dirty="0">
                <a:solidFill>
                  <a:srgbClr val="FF0000"/>
                </a:solidFill>
                <a:latin typeface="华文新魏" panose="02010800040101010101" pitchFamily="2" charset="-122"/>
                <a:ea typeface="华文新魏" panose="02010800040101010101" pitchFamily="2" charset="-122"/>
                <a:sym typeface="+mn-ea"/>
              </a:rPr>
              <a:t>天</a:t>
            </a:r>
            <a:endParaRPr lang="en-US" altLang="zh-CN" sz="1000" b="1" kern="0" dirty="0">
              <a:solidFill>
                <a:srgbClr val="FF0000"/>
              </a:solidFill>
              <a:latin typeface="华文新魏" panose="02010800040101010101" pitchFamily="2" charset="-122"/>
              <a:ea typeface="华文新魏" panose="02010800040101010101" pitchFamily="2" charset="-122"/>
              <a:sym typeface="+mn-ea"/>
            </a:endParaRPr>
          </a:p>
        </p:txBody>
      </p:sp>
      <p:sp>
        <p:nvSpPr>
          <p:cNvPr id="13" name="TextBox 5"/>
          <p:cNvSpPr/>
          <p:nvPr/>
        </p:nvSpPr>
        <p:spPr bwMode="auto">
          <a:xfrm>
            <a:off x="7664450" y="4155758"/>
            <a:ext cx="92964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FF0000"/>
                </a:solidFill>
                <a:latin typeface="华文新魏" panose="02010800040101010101" pitchFamily="2" charset="-122"/>
                <a:ea typeface="华文新魏" panose="02010800040101010101" pitchFamily="2" charset="-122"/>
                <a:sym typeface="+mn-ea"/>
              </a:rPr>
              <a:t>75</a:t>
            </a:r>
            <a:r>
              <a:rPr lang="zh-CN" altLang="en-US" sz="1000" b="1" kern="0" dirty="0">
                <a:solidFill>
                  <a:srgbClr val="FF0000"/>
                </a:solidFill>
                <a:latin typeface="华文新魏" panose="02010800040101010101" pitchFamily="2" charset="-122"/>
                <a:ea typeface="华文新魏" panose="02010800040101010101" pitchFamily="2" charset="-122"/>
                <a:sym typeface="+mn-ea"/>
              </a:rPr>
              <a:t>万方</a:t>
            </a:r>
            <a:r>
              <a:rPr lang="en-US" altLang="zh-CN" sz="1000" b="1" kern="0" dirty="0">
                <a:solidFill>
                  <a:srgbClr val="FF0000"/>
                </a:solidFill>
                <a:latin typeface="华文新魏" panose="02010800040101010101" pitchFamily="2" charset="-122"/>
                <a:ea typeface="华文新魏" panose="02010800040101010101" pitchFamily="2" charset="-122"/>
                <a:sym typeface="+mn-ea"/>
              </a:rPr>
              <a:t>/</a:t>
            </a:r>
            <a:r>
              <a:rPr lang="zh-CN" altLang="en-US" sz="1000" b="1" kern="0" dirty="0">
                <a:solidFill>
                  <a:srgbClr val="FF0000"/>
                </a:solidFill>
                <a:latin typeface="华文新魏" panose="02010800040101010101" pitchFamily="2" charset="-122"/>
                <a:ea typeface="华文新魏" panose="02010800040101010101" pitchFamily="2" charset="-122"/>
                <a:sym typeface="+mn-ea"/>
              </a:rPr>
              <a:t>天</a:t>
            </a:r>
            <a:endParaRPr lang="en-US" altLang="zh-CN" sz="1000" b="1" kern="0" dirty="0">
              <a:solidFill>
                <a:srgbClr val="FF0000"/>
              </a:solidFill>
              <a:latin typeface="华文新魏" panose="02010800040101010101" pitchFamily="2" charset="-122"/>
              <a:ea typeface="华文新魏" panose="02010800040101010101" pitchFamily="2" charset="-122"/>
              <a:sym typeface="+mn-ea"/>
            </a:endParaRPr>
          </a:p>
        </p:txBody>
      </p:sp>
      <p:sp>
        <p:nvSpPr>
          <p:cNvPr id="2" name="文本框 1"/>
          <p:cNvSpPr txBox="1"/>
          <p:nvPr/>
        </p:nvSpPr>
        <p:spPr>
          <a:xfrm>
            <a:off x="878716" y="51156"/>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6</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、高压低产井生产动态对比</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56565" y="2183130"/>
            <a:ext cx="4084955" cy="1510665"/>
          </a:xfrm>
          <a:prstGeom prst="rect">
            <a:avLst/>
          </a:prstGeom>
        </p:spPr>
      </p:pic>
      <p:pic>
        <p:nvPicPr>
          <p:cNvPr id="5" name="图片 4"/>
          <p:cNvPicPr>
            <a:picLocks noChangeAspect="1"/>
          </p:cNvPicPr>
          <p:nvPr/>
        </p:nvPicPr>
        <p:blipFill>
          <a:blip r:embed="rId3"/>
          <a:stretch>
            <a:fillRect/>
          </a:stretch>
        </p:blipFill>
        <p:spPr>
          <a:xfrm>
            <a:off x="452755" y="3553460"/>
            <a:ext cx="4088765" cy="1515110"/>
          </a:xfrm>
          <a:prstGeom prst="rect">
            <a:avLst/>
          </a:prstGeom>
        </p:spPr>
      </p:pic>
      <p:pic>
        <p:nvPicPr>
          <p:cNvPr id="8" name="图片 7"/>
          <p:cNvPicPr>
            <a:picLocks noChangeAspect="1"/>
          </p:cNvPicPr>
          <p:nvPr/>
        </p:nvPicPr>
        <p:blipFill>
          <a:blip r:embed="rId4"/>
          <a:stretch>
            <a:fillRect/>
          </a:stretch>
        </p:blipFill>
        <p:spPr>
          <a:xfrm>
            <a:off x="4760595" y="2181860"/>
            <a:ext cx="4088765" cy="1502410"/>
          </a:xfrm>
          <a:prstGeom prst="rect">
            <a:avLst/>
          </a:prstGeom>
        </p:spPr>
      </p:pic>
      <p:pic>
        <p:nvPicPr>
          <p:cNvPr id="9" name="图片 8"/>
          <p:cNvPicPr>
            <a:picLocks noChangeAspect="1"/>
          </p:cNvPicPr>
          <p:nvPr/>
        </p:nvPicPr>
        <p:blipFill>
          <a:blip r:embed="rId5"/>
          <a:stretch>
            <a:fillRect/>
          </a:stretch>
        </p:blipFill>
        <p:spPr>
          <a:xfrm>
            <a:off x="4756785" y="3552825"/>
            <a:ext cx="4091940" cy="1508760"/>
          </a:xfrm>
          <a:prstGeom prst="rect">
            <a:avLst/>
          </a:prstGeom>
        </p:spPr>
      </p:pic>
      <p:sp>
        <p:nvSpPr>
          <p:cNvPr id="11" name="TextBox 5"/>
          <p:cNvSpPr/>
          <p:nvPr/>
        </p:nvSpPr>
        <p:spPr bwMode="auto">
          <a:xfrm>
            <a:off x="797560" y="2293938"/>
            <a:ext cx="47625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1.7</a:t>
            </a:r>
            <a:endParaRPr lang="zh-CN" altLang="en-US" sz="1000" kern="0" dirty="0">
              <a:solidFill>
                <a:srgbClr val="0000FF"/>
              </a:solidFill>
              <a:latin typeface="华文新魏" panose="02010800040101010101" pitchFamily="2" charset="-122"/>
              <a:ea typeface="华文新魏" panose="02010800040101010101" pitchFamily="2" charset="-122"/>
              <a:sym typeface="+mn-ea"/>
            </a:endParaRPr>
          </a:p>
        </p:txBody>
      </p:sp>
      <p:sp>
        <p:nvSpPr>
          <p:cNvPr id="12" name="TextBox 5"/>
          <p:cNvSpPr/>
          <p:nvPr/>
        </p:nvSpPr>
        <p:spPr bwMode="auto">
          <a:xfrm>
            <a:off x="797560" y="2584133"/>
            <a:ext cx="47625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1.4</a:t>
            </a:r>
            <a:endParaRPr lang="zh-CN" altLang="en-US" sz="1000" kern="0" dirty="0">
              <a:solidFill>
                <a:srgbClr val="0000FF"/>
              </a:solidFill>
              <a:latin typeface="华文新魏" panose="02010800040101010101" pitchFamily="2" charset="-122"/>
              <a:ea typeface="华文新魏" panose="02010800040101010101" pitchFamily="2" charset="-122"/>
              <a:sym typeface="+mn-ea"/>
            </a:endParaRPr>
          </a:p>
        </p:txBody>
      </p:sp>
      <p:sp>
        <p:nvSpPr>
          <p:cNvPr id="13" name="TextBox 5"/>
          <p:cNvSpPr/>
          <p:nvPr/>
        </p:nvSpPr>
        <p:spPr bwMode="auto">
          <a:xfrm>
            <a:off x="797560" y="2854643"/>
            <a:ext cx="47625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1.2</a:t>
            </a:r>
            <a:endParaRPr lang="zh-CN" altLang="en-US" sz="1000" kern="0" dirty="0">
              <a:solidFill>
                <a:srgbClr val="0000FF"/>
              </a:solidFill>
              <a:latin typeface="华文新魏" panose="02010800040101010101" pitchFamily="2" charset="-122"/>
              <a:ea typeface="华文新魏" panose="02010800040101010101" pitchFamily="2" charset="-122"/>
              <a:sym typeface="+mn-ea"/>
            </a:endParaRPr>
          </a:p>
        </p:txBody>
      </p:sp>
      <p:sp>
        <p:nvSpPr>
          <p:cNvPr id="14" name="TextBox 5"/>
          <p:cNvSpPr/>
          <p:nvPr/>
        </p:nvSpPr>
        <p:spPr bwMode="auto">
          <a:xfrm>
            <a:off x="5112385" y="2278063"/>
            <a:ext cx="49784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6.0</a:t>
            </a:r>
            <a:endParaRPr lang="zh-CN" altLang="en-US" sz="1000" kern="0" dirty="0">
              <a:solidFill>
                <a:srgbClr val="0000FF"/>
              </a:solidFill>
              <a:latin typeface="华文新魏" panose="02010800040101010101" pitchFamily="2" charset="-122"/>
              <a:ea typeface="华文新魏" panose="02010800040101010101" pitchFamily="2" charset="-122"/>
              <a:sym typeface="+mn-ea"/>
            </a:endParaRPr>
          </a:p>
        </p:txBody>
      </p:sp>
      <p:sp>
        <p:nvSpPr>
          <p:cNvPr id="15" name="TextBox 5"/>
          <p:cNvSpPr/>
          <p:nvPr/>
        </p:nvSpPr>
        <p:spPr bwMode="auto">
          <a:xfrm>
            <a:off x="5112385" y="2634933"/>
            <a:ext cx="49784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4.5</a:t>
            </a:r>
            <a:endParaRPr lang="zh-CN" altLang="en-US" sz="1000" kern="0" dirty="0">
              <a:solidFill>
                <a:srgbClr val="0000FF"/>
              </a:solidFill>
              <a:latin typeface="华文新魏" panose="02010800040101010101" pitchFamily="2" charset="-122"/>
              <a:ea typeface="华文新魏" panose="02010800040101010101" pitchFamily="2" charset="-122"/>
              <a:sym typeface="+mn-ea"/>
            </a:endParaRPr>
          </a:p>
        </p:txBody>
      </p:sp>
      <p:sp>
        <p:nvSpPr>
          <p:cNvPr id="16" name="TextBox 5"/>
          <p:cNvSpPr/>
          <p:nvPr/>
        </p:nvSpPr>
        <p:spPr bwMode="auto">
          <a:xfrm>
            <a:off x="5112385" y="3056573"/>
            <a:ext cx="497840" cy="2876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0000FF"/>
                </a:solidFill>
                <a:latin typeface="华文新魏" panose="02010800040101010101" pitchFamily="2" charset="-122"/>
                <a:ea typeface="华文新魏" panose="02010800040101010101" pitchFamily="2" charset="-122"/>
                <a:sym typeface="+mn-ea"/>
              </a:rPr>
              <a:t>3.0</a:t>
            </a:r>
            <a:endParaRPr lang="zh-CN" altLang="en-US" sz="1000" kern="0" dirty="0">
              <a:solidFill>
                <a:srgbClr val="0000FF"/>
              </a:solidFill>
              <a:latin typeface="华文新魏" panose="02010800040101010101" pitchFamily="2" charset="-122"/>
              <a:ea typeface="华文新魏" panose="02010800040101010101" pitchFamily="2" charset="-122"/>
              <a:sym typeface="+mn-ea"/>
            </a:endParaRPr>
          </a:p>
        </p:txBody>
      </p:sp>
      <p:sp>
        <p:nvSpPr>
          <p:cNvPr id="31" name="文本框 30"/>
          <p:cNvSpPr txBox="1"/>
          <p:nvPr/>
        </p:nvSpPr>
        <p:spPr>
          <a:xfrm>
            <a:off x="130175" y="629285"/>
            <a:ext cx="8895080" cy="133794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对比中区高压低产井与正常生产井和低压低产井拉齐生产曲线，</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单井初期产量</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产量递减率</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与</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压降速率</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均表现出</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低压低产井</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&gt;</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正常井</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&gt;</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高压低产井</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的特征，显示初期配产越高，累产越高，后期压力越能保持较低水平，高压低产现象越少。</a:t>
            </a:r>
          </a:p>
        </p:txBody>
      </p:sp>
      <p:sp>
        <p:nvSpPr>
          <p:cNvPr id="22" name="TextBox 5"/>
          <p:cNvSpPr/>
          <p:nvPr/>
        </p:nvSpPr>
        <p:spPr bwMode="auto">
          <a:xfrm>
            <a:off x="692785" y="1816100"/>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中区直井拉齐生产曲线</a:t>
            </a:r>
          </a:p>
        </p:txBody>
      </p:sp>
      <p:sp>
        <p:nvSpPr>
          <p:cNvPr id="2" name="TextBox 5"/>
          <p:cNvSpPr/>
          <p:nvPr/>
        </p:nvSpPr>
        <p:spPr bwMode="auto">
          <a:xfrm>
            <a:off x="5112385" y="1814830"/>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中区水平井拉齐生产曲线</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2451" y="1956484"/>
            <a:ext cx="4088455" cy="1622959"/>
          </a:xfrm>
          <a:prstGeom prst="rect">
            <a:avLst/>
          </a:prstGeom>
        </p:spPr>
      </p:pic>
      <p:pic>
        <p:nvPicPr>
          <p:cNvPr id="3" name="图片 2"/>
          <p:cNvPicPr>
            <a:picLocks noChangeAspect="1"/>
          </p:cNvPicPr>
          <p:nvPr/>
        </p:nvPicPr>
        <p:blipFill>
          <a:blip r:embed="rId3"/>
          <a:stretch>
            <a:fillRect/>
          </a:stretch>
        </p:blipFill>
        <p:spPr>
          <a:xfrm>
            <a:off x="452450" y="3423618"/>
            <a:ext cx="4088455" cy="1625807"/>
          </a:xfrm>
          <a:prstGeom prst="rect">
            <a:avLst/>
          </a:prstGeom>
        </p:spPr>
      </p:pic>
      <p:pic>
        <p:nvPicPr>
          <p:cNvPr id="4" name="图片 3"/>
          <p:cNvPicPr>
            <a:picLocks noChangeAspect="1"/>
          </p:cNvPicPr>
          <p:nvPr/>
        </p:nvPicPr>
        <p:blipFill>
          <a:blip r:embed="rId4"/>
          <a:stretch>
            <a:fillRect/>
          </a:stretch>
        </p:blipFill>
        <p:spPr>
          <a:xfrm>
            <a:off x="4758318" y="1956484"/>
            <a:ext cx="4088455" cy="1622959"/>
          </a:xfrm>
          <a:prstGeom prst="rect">
            <a:avLst/>
          </a:prstGeom>
        </p:spPr>
      </p:pic>
      <p:pic>
        <p:nvPicPr>
          <p:cNvPr id="5" name="图片 4"/>
          <p:cNvPicPr>
            <a:picLocks noChangeAspect="1"/>
          </p:cNvPicPr>
          <p:nvPr/>
        </p:nvPicPr>
        <p:blipFill>
          <a:blip r:embed="rId5"/>
          <a:stretch>
            <a:fillRect/>
          </a:stretch>
        </p:blipFill>
        <p:spPr>
          <a:xfrm>
            <a:off x="4765479" y="3426466"/>
            <a:ext cx="4081294" cy="1622959"/>
          </a:xfrm>
          <a:prstGeom prst="rect">
            <a:avLst/>
          </a:prstGeom>
        </p:spPr>
      </p:pic>
      <p:sp>
        <p:nvSpPr>
          <p:cNvPr id="6" name="TextBox 5"/>
          <p:cNvSpPr/>
          <p:nvPr/>
        </p:nvSpPr>
        <p:spPr bwMode="auto">
          <a:xfrm>
            <a:off x="5119370" y="2854325"/>
            <a:ext cx="620395" cy="275590"/>
          </a:xfrm>
          <a:prstGeom prst="rect">
            <a:avLst/>
          </a:prstGeom>
          <a:noFill/>
          <a:ln w="9525">
            <a:noFill/>
            <a:miter lim="800000"/>
          </a:ln>
        </p:spPr>
        <p:txBody>
          <a:bodyPr wrap="square" lIns="88813" tIns="44408" rIns="88813" bIns="44408" anchor="ctr" anchorCtr="0">
            <a:no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0000FF"/>
                </a:solidFill>
                <a:latin typeface="华文新魏" panose="02010800040101010101" pitchFamily="2" charset="-122"/>
                <a:ea typeface="华文新魏" panose="02010800040101010101" pitchFamily="2" charset="-122"/>
                <a:sym typeface="+mn-ea"/>
              </a:rPr>
              <a:t>3.0</a:t>
            </a:r>
          </a:p>
        </p:txBody>
      </p:sp>
      <p:sp>
        <p:nvSpPr>
          <p:cNvPr id="7" name="TextBox 5"/>
          <p:cNvSpPr/>
          <p:nvPr/>
        </p:nvSpPr>
        <p:spPr bwMode="auto">
          <a:xfrm>
            <a:off x="5119370" y="2430145"/>
            <a:ext cx="483235" cy="275590"/>
          </a:xfrm>
          <a:prstGeom prst="rect">
            <a:avLst/>
          </a:prstGeom>
          <a:noFill/>
          <a:ln w="9525">
            <a:noFill/>
            <a:miter lim="800000"/>
          </a:ln>
        </p:spPr>
        <p:txBody>
          <a:bodyPr wrap="square" lIns="88813" tIns="44408" rIns="88813" bIns="44408" anchor="ctr" anchorCtr="0">
            <a:no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0000FF"/>
                </a:solidFill>
                <a:latin typeface="华文新魏" panose="02010800040101010101" pitchFamily="2" charset="-122"/>
                <a:ea typeface="华文新魏" panose="02010800040101010101" pitchFamily="2" charset="-122"/>
                <a:sym typeface="+mn-ea"/>
              </a:rPr>
              <a:t>4.5</a:t>
            </a:r>
          </a:p>
        </p:txBody>
      </p:sp>
      <p:sp>
        <p:nvSpPr>
          <p:cNvPr id="8" name="TextBox 5"/>
          <p:cNvSpPr/>
          <p:nvPr/>
        </p:nvSpPr>
        <p:spPr bwMode="auto">
          <a:xfrm>
            <a:off x="5187950" y="2052955"/>
            <a:ext cx="483235" cy="275590"/>
          </a:xfrm>
          <a:prstGeom prst="rect">
            <a:avLst/>
          </a:prstGeom>
          <a:noFill/>
          <a:ln w="9525">
            <a:noFill/>
            <a:miter lim="800000"/>
          </a:ln>
        </p:spPr>
        <p:txBody>
          <a:bodyPr wrap="square" lIns="88813" tIns="44408" rIns="88813" bIns="44408" anchor="ctr" anchorCtr="0">
            <a:no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0000FF"/>
                </a:solidFill>
                <a:latin typeface="华文新魏" panose="02010800040101010101" pitchFamily="2" charset="-122"/>
                <a:ea typeface="华文新魏" panose="02010800040101010101" pitchFamily="2" charset="-122"/>
                <a:sym typeface="+mn-ea"/>
              </a:rPr>
              <a:t>5.5</a:t>
            </a:r>
          </a:p>
        </p:txBody>
      </p:sp>
      <p:sp>
        <p:nvSpPr>
          <p:cNvPr id="9" name="TextBox 5"/>
          <p:cNvSpPr/>
          <p:nvPr/>
        </p:nvSpPr>
        <p:spPr bwMode="auto">
          <a:xfrm>
            <a:off x="822325" y="2094230"/>
            <a:ext cx="499745" cy="275590"/>
          </a:xfrm>
          <a:prstGeom prst="rect">
            <a:avLst/>
          </a:prstGeom>
          <a:noFill/>
          <a:ln w="9525">
            <a:noFill/>
            <a:miter lim="800000"/>
          </a:ln>
        </p:spPr>
        <p:txBody>
          <a:bodyPr wrap="square" lIns="88813" tIns="44408" rIns="88813" bIns="44408" anchor="ctr" anchorCtr="0">
            <a:no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0000FF"/>
                </a:solidFill>
                <a:latin typeface="华文新魏" panose="02010800040101010101" pitchFamily="2" charset="-122"/>
                <a:ea typeface="华文新魏" panose="02010800040101010101" pitchFamily="2" charset="-122"/>
                <a:sym typeface="+mn-ea"/>
              </a:rPr>
              <a:t>1.2</a:t>
            </a:r>
          </a:p>
        </p:txBody>
      </p:sp>
      <p:sp>
        <p:nvSpPr>
          <p:cNvPr id="10" name="TextBox 5"/>
          <p:cNvSpPr/>
          <p:nvPr/>
        </p:nvSpPr>
        <p:spPr bwMode="auto">
          <a:xfrm>
            <a:off x="755015" y="2386330"/>
            <a:ext cx="483235" cy="275590"/>
          </a:xfrm>
          <a:prstGeom prst="rect">
            <a:avLst/>
          </a:prstGeom>
          <a:noFill/>
          <a:ln w="9525">
            <a:noFill/>
            <a:miter lim="800000"/>
          </a:ln>
        </p:spPr>
        <p:txBody>
          <a:bodyPr wrap="square" lIns="88813" tIns="44408" rIns="88813" bIns="44408" anchor="ctr" anchorCtr="0">
            <a:no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0000FF"/>
                </a:solidFill>
                <a:latin typeface="华文新魏" panose="02010800040101010101" pitchFamily="2" charset="-122"/>
                <a:ea typeface="华文新魏" panose="02010800040101010101" pitchFamily="2" charset="-122"/>
                <a:sym typeface="+mn-ea"/>
              </a:rPr>
              <a:t>1.0</a:t>
            </a:r>
          </a:p>
        </p:txBody>
      </p:sp>
      <p:sp>
        <p:nvSpPr>
          <p:cNvPr id="11" name="TextBox 5"/>
          <p:cNvSpPr/>
          <p:nvPr/>
        </p:nvSpPr>
        <p:spPr bwMode="auto">
          <a:xfrm>
            <a:off x="734060" y="2775585"/>
            <a:ext cx="567055" cy="275590"/>
          </a:xfrm>
          <a:prstGeom prst="rect">
            <a:avLst/>
          </a:prstGeom>
          <a:noFill/>
          <a:ln w="9525">
            <a:noFill/>
            <a:miter lim="800000"/>
          </a:ln>
        </p:spPr>
        <p:txBody>
          <a:bodyPr wrap="square" lIns="88813" tIns="44408" rIns="88813" bIns="44408" anchor="ctr" anchorCtr="0">
            <a:no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b="1" kern="0" dirty="0">
                <a:solidFill>
                  <a:srgbClr val="0000FF"/>
                </a:solidFill>
                <a:latin typeface="华文新魏" panose="02010800040101010101" pitchFamily="2" charset="-122"/>
                <a:ea typeface="华文新魏" panose="02010800040101010101" pitchFamily="2" charset="-122"/>
                <a:sym typeface="+mn-ea"/>
              </a:rPr>
              <a:t>0.8</a:t>
            </a:r>
          </a:p>
        </p:txBody>
      </p:sp>
      <p:sp>
        <p:nvSpPr>
          <p:cNvPr id="22" name="TextBox 5"/>
          <p:cNvSpPr/>
          <p:nvPr/>
        </p:nvSpPr>
        <p:spPr bwMode="auto">
          <a:xfrm>
            <a:off x="692785" y="1585595"/>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西区直井拉齐生产曲线</a:t>
            </a:r>
          </a:p>
        </p:txBody>
      </p:sp>
      <p:sp>
        <p:nvSpPr>
          <p:cNvPr id="12" name="TextBox 5"/>
          <p:cNvSpPr/>
          <p:nvPr/>
        </p:nvSpPr>
        <p:spPr bwMode="auto">
          <a:xfrm>
            <a:off x="5112385" y="1584325"/>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西区水平井拉齐生产曲线</a:t>
            </a:r>
          </a:p>
        </p:txBody>
      </p:sp>
      <p:sp>
        <p:nvSpPr>
          <p:cNvPr id="31" name="文本框 30"/>
          <p:cNvSpPr txBox="1"/>
          <p:nvPr/>
        </p:nvSpPr>
        <p:spPr>
          <a:xfrm>
            <a:off x="130175" y="629285"/>
            <a:ext cx="8895080" cy="977265"/>
          </a:xfrm>
          <a:prstGeom prst="rect">
            <a:avLst/>
          </a:prstGeom>
          <a:noFill/>
        </p:spPr>
        <p:txBody>
          <a:bodyPr wrap="square" rtlCol="0">
            <a:spAutoFit/>
          </a:bodyPr>
          <a:lstStyle/>
          <a:p>
            <a:pPr algn="just">
              <a:lnSpc>
                <a:spcPct val="16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西区气井表现特征与中区相似，但是高压低产井在生产中后期压降速率减小更为明显，甚至水平井表现出套压持续升高的趋势，高压低产现象更为严重。</a:t>
            </a:r>
          </a:p>
        </p:txBody>
      </p:sp>
      <p:cxnSp>
        <p:nvCxnSpPr>
          <p:cNvPr id="13" name="直接箭头连接符 12"/>
          <p:cNvCxnSpPr/>
          <p:nvPr/>
        </p:nvCxnSpPr>
        <p:spPr>
          <a:xfrm flipV="1">
            <a:off x="7107555" y="4092575"/>
            <a:ext cx="1286510" cy="143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7220" y="1649730"/>
            <a:ext cx="3757295" cy="1753870"/>
            <a:chOff x="961" y="2004"/>
            <a:chExt cx="5917" cy="2762"/>
          </a:xfrm>
        </p:grpSpPr>
        <p:pic>
          <p:nvPicPr>
            <p:cNvPr id="2" name="图片 1"/>
            <p:cNvPicPr>
              <a:picLocks noChangeAspect="1"/>
            </p:cNvPicPr>
            <p:nvPr/>
          </p:nvPicPr>
          <p:blipFill>
            <a:blip r:embed="rId2"/>
            <a:stretch>
              <a:fillRect/>
            </a:stretch>
          </p:blipFill>
          <p:spPr>
            <a:xfrm>
              <a:off x="961" y="2004"/>
              <a:ext cx="5917" cy="2762"/>
            </a:xfrm>
            <a:prstGeom prst="rect">
              <a:avLst/>
            </a:prstGeom>
          </p:spPr>
        </p:pic>
        <p:cxnSp>
          <p:nvCxnSpPr>
            <p:cNvPr id="9" name="直接连接符 8"/>
            <p:cNvCxnSpPr/>
            <p:nvPr/>
          </p:nvCxnSpPr>
          <p:spPr>
            <a:xfrm>
              <a:off x="1537" y="2171"/>
              <a:ext cx="4868" cy="203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7" name="TextBox 5"/>
            <p:cNvSpPr/>
            <p:nvPr/>
          </p:nvSpPr>
          <p:spPr bwMode="auto">
            <a:xfrm>
              <a:off x="2255" y="2044"/>
              <a:ext cx="1108"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高压高产</a:t>
              </a:r>
            </a:p>
          </p:txBody>
        </p:sp>
        <p:sp>
          <p:nvSpPr>
            <p:cNvPr id="28" name="TextBox 5"/>
            <p:cNvSpPr/>
            <p:nvPr/>
          </p:nvSpPr>
          <p:spPr bwMode="auto">
            <a:xfrm>
              <a:off x="1829" y="2744"/>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高压中产</a:t>
              </a:r>
            </a:p>
          </p:txBody>
        </p:sp>
        <p:sp>
          <p:nvSpPr>
            <p:cNvPr id="29" name="TextBox 5"/>
            <p:cNvSpPr/>
            <p:nvPr/>
          </p:nvSpPr>
          <p:spPr bwMode="auto">
            <a:xfrm>
              <a:off x="4286" y="2503"/>
              <a:ext cx="1126" cy="453"/>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高压低产</a:t>
              </a:r>
            </a:p>
          </p:txBody>
        </p:sp>
        <p:sp>
          <p:nvSpPr>
            <p:cNvPr id="30" name="TextBox 5"/>
            <p:cNvSpPr/>
            <p:nvPr/>
          </p:nvSpPr>
          <p:spPr bwMode="auto">
            <a:xfrm>
              <a:off x="3758" y="3795"/>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低压中产</a:t>
              </a:r>
            </a:p>
          </p:txBody>
        </p:sp>
        <p:sp>
          <p:nvSpPr>
            <p:cNvPr id="31" name="TextBox 5"/>
            <p:cNvSpPr/>
            <p:nvPr/>
          </p:nvSpPr>
          <p:spPr bwMode="auto">
            <a:xfrm>
              <a:off x="2632" y="3389"/>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低压高产</a:t>
              </a:r>
            </a:p>
          </p:txBody>
        </p:sp>
        <p:sp>
          <p:nvSpPr>
            <p:cNvPr id="32" name="TextBox 5"/>
            <p:cNvSpPr/>
            <p:nvPr/>
          </p:nvSpPr>
          <p:spPr bwMode="auto">
            <a:xfrm>
              <a:off x="5595" y="3535"/>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低压低产</a:t>
              </a:r>
            </a:p>
          </p:txBody>
        </p:sp>
        <p:sp>
          <p:nvSpPr>
            <p:cNvPr id="36" name="TextBox 5"/>
            <p:cNvSpPr/>
            <p:nvPr/>
          </p:nvSpPr>
          <p:spPr bwMode="auto">
            <a:xfrm>
              <a:off x="3948" y="3307"/>
              <a:ext cx="904"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正常井</a:t>
              </a:r>
            </a:p>
          </p:txBody>
        </p:sp>
      </p:grpSp>
      <p:grpSp>
        <p:nvGrpSpPr>
          <p:cNvPr id="8" name="组合 7"/>
          <p:cNvGrpSpPr/>
          <p:nvPr/>
        </p:nvGrpSpPr>
        <p:grpSpPr>
          <a:xfrm>
            <a:off x="4915535" y="1649730"/>
            <a:ext cx="3775075" cy="1748155"/>
            <a:chOff x="7742" y="2013"/>
            <a:chExt cx="5945" cy="2753"/>
          </a:xfrm>
        </p:grpSpPr>
        <p:pic>
          <p:nvPicPr>
            <p:cNvPr id="6" name="图片 5"/>
            <p:cNvPicPr>
              <a:picLocks noChangeAspect="1"/>
            </p:cNvPicPr>
            <p:nvPr/>
          </p:nvPicPr>
          <p:blipFill>
            <a:blip r:embed="rId3"/>
            <a:stretch>
              <a:fillRect/>
            </a:stretch>
          </p:blipFill>
          <p:spPr>
            <a:xfrm>
              <a:off x="7742" y="2013"/>
              <a:ext cx="5884" cy="2753"/>
            </a:xfrm>
            <a:prstGeom prst="rect">
              <a:avLst/>
            </a:prstGeom>
          </p:spPr>
        </p:pic>
        <p:cxnSp>
          <p:nvCxnSpPr>
            <p:cNvPr id="25" name="直接连接符 24"/>
            <p:cNvCxnSpPr/>
            <p:nvPr/>
          </p:nvCxnSpPr>
          <p:spPr>
            <a:xfrm>
              <a:off x="8332" y="2171"/>
              <a:ext cx="4868" cy="203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3" name="TextBox 5"/>
            <p:cNvSpPr/>
            <p:nvPr/>
          </p:nvSpPr>
          <p:spPr bwMode="auto">
            <a:xfrm>
              <a:off x="9480" y="2055"/>
              <a:ext cx="1108"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高压高产</a:t>
              </a:r>
            </a:p>
          </p:txBody>
        </p:sp>
        <p:sp>
          <p:nvSpPr>
            <p:cNvPr id="34" name="TextBox 5"/>
            <p:cNvSpPr/>
            <p:nvPr/>
          </p:nvSpPr>
          <p:spPr bwMode="auto">
            <a:xfrm>
              <a:off x="8360" y="2544"/>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高压中产</a:t>
              </a:r>
            </a:p>
          </p:txBody>
        </p:sp>
        <p:sp>
          <p:nvSpPr>
            <p:cNvPr id="35" name="TextBox 5"/>
            <p:cNvSpPr/>
            <p:nvPr/>
          </p:nvSpPr>
          <p:spPr bwMode="auto">
            <a:xfrm>
              <a:off x="10757" y="2509"/>
              <a:ext cx="1126" cy="453"/>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高压低产</a:t>
              </a:r>
            </a:p>
          </p:txBody>
        </p:sp>
        <p:sp>
          <p:nvSpPr>
            <p:cNvPr id="37" name="TextBox 5"/>
            <p:cNvSpPr/>
            <p:nvPr/>
          </p:nvSpPr>
          <p:spPr bwMode="auto">
            <a:xfrm>
              <a:off x="10539" y="3344"/>
              <a:ext cx="904"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正常井</a:t>
              </a:r>
            </a:p>
          </p:txBody>
        </p:sp>
        <p:sp>
          <p:nvSpPr>
            <p:cNvPr id="38" name="TextBox 5"/>
            <p:cNvSpPr/>
            <p:nvPr/>
          </p:nvSpPr>
          <p:spPr bwMode="auto">
            <a:xfrm>
              <a:off x="11724" y="3182"/>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低压高产</a:t>
              </a:r>
            </a:p>
          </p:txBody>
        </p:sp>
        <p:sp>
          <p:nvSpPr>
            <p:cNvPr id="39" name="TextBox 5"/>
            <p:cNvSpPr/>
            <p:nvPr/>
          </p:nvSpPr>
          <p:spPr bwMode="auto">
            <a:xfrm>
              <a:off x="11660" y="3844"/>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低压中产</a:t>
              </a:r>
            </a:p>
          </p:txBody>
        </p:sp>
        <p:sp>
          <p:nvSpPr>
            <p:cNvPr id="40" name="TextBox 5"/>
            <p:cNvSpPr/>
            <p:nvPr/>
          </p:nvSpPr>
          <p:spPr bwMode="auto">
            <a:xfrm>
              <a:off x="12561" y="3549"/>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低压低产</a:t>
              </a:r>
            </a:p>
          </p:txBody>
        </p:sp>
      </p:grpSp>
      <p:grpSp>
        <p:nvGrpSpPr>
          <p:cNvPr id="11" name="组合 10"/>
          <p:cNvGrpSpPr/>
          <p:nvPr/>
        </p:nvGrpSpPr>
        <p:grpSpPr>
          <a:xfrm>
            <a:off x="4916170" y="3383915"/>
            <a:ext cx="3735705" cy="1753870"/>
            <a:chOff x="7742" y="5230"/>
            <a:chExt cx="5883" cy="2762"/>
          </a:xfrm>
        </p:grpSpPr>
        <p:pic>
          <p:nvPicPr>
            <p:cNvPr id="10" name="图片 9"/>
            <p:cNvPicPr>
              <a:picLocks noChangeAspect="1"/>
            </p:cNvPicPr>
            <p:nvPr/>
          </p:nvPicPr>
          <p:blipFill>
            <a:blip r:embed="rId4"/>
            <a:stretch>
              <a:fillRect/>
            </a:stretch>
          </p:blipFill>
          <p:spPr>
            <a:xfrm>
              <a:off x="7742" y="5230"/>
              <a:ext cx="5883" cy="2762"/>
            </a:xfrm>
            <a:prstGeom prst="rect">
              <a:avLst/>
            </a:prstGeom>
          </p:spPr>
        </p:pic>
        <p:cxnSp>
          <p:nvCxnSpPr>
            <p:cNvPr id="26" name="直接连接符 25"/>
            <p:cNvCxnSpPr/>
            <p:nvPr/>
          </p:nvCxnSpPr>
          <p:spPr>
            <a:xfrm>
              <a:off x="8332" y="5405"/>
              <a:ext cx="5112" cy="203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1" name="TextBox 5"/>
            <p:cNvSpPr/>
            <p:nvPr/>
          </p:nvSpPr>
          <p:spPr bwMode="auto">
            <a:xfrm>
              <a:off x="12449" y="6783"/>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低压低产</a:t>
              </a:r>
            </a:p>
          </p:txBody>
        </p:sp>
        <p:sp>
          <p:nvSpPr>
            <p:cNvPr id="42" name="TextBox 5"/>
            <p:cNvSpPr/>
            <p:nvPr/>
          </p:nvSpPr>
          <p:spPr bwMode="auto">
            <a:xfrm>
              <a:off x="11835" y="6387"/>
              <a:ext cx="904"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正常井</a:t>
              </a:r>
            </a:p>
          </p:txBody>
        </p:sp>
        <p:sp>
          <p:nvSpPr>
            <p:cNvPr id="43" name="TextBox 5"/>
            <p:cNvSpPr/>
            <p:nvPr/>
          </p:nvSpPr>
          <p:spPr bwMode="auto">
            <a:xfrm>
              <a:off x="11033" y="5849"/>
              <a:ext cx="1126" cy="453"/>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高压低产</a:t>
              </a:r>
            </a:p>
          </p:txBody>
        </p:sp>
        <p:sp>
          <p:nvSpPr>
            <p:cNvPr id="44" name="TextBox 5"/>
            <p:cNvSpPr/>
            <p:nvPr/>
          </p:nvSpPr>
          <p:spPr bwMode="auto">
            <a:xfrm>
              <a:off x="9069" y="5383"/>
              <a:ext cx="1108"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高压高产</a:t>
              </a:r>
            </a:p>
          </p:txBody>
        </p:sp>
        <p:sp>
          <p:nvSpPr>
            <p:cNvPr id="45" name="TextBox 5"/>
            <p:cNvSpPr/>
            <p:nvPr/>
          </p:nvSpPr>
          <p:spPr bwMode="auto">
            <a:xfrm>
              <a:off x="8211" y="5778"/>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高压中产</a:t>
              </a:r>
            </a:p>
          </p:txBody>
        </p:sp>
      </p:grpSp>
      <p:grpSp>
        <p:nvGrpSpPr>
          <p:cNvPr id="5" name="组合 4"/>
          <p:cNvGrpSpPr/>
          <p:nvPr/>
        </p:nvGrpSpPr>
        <p:grpSpPr>
          <a:xfrm>
            <a:off x="610235" y="3383915"/>
            <a:ext cx="3757295" cy="1753870"/>
            <a:chOff x="961" y="5230"/>
            <a:chExt cx="5917" cy="2762"/>
          </a:xfrm>
        </p:grpSpPr>
        <p:pic>
          <p:nvPicPr>
            <p:cNvPr id="4" name="图片 3"/>
            <p:cNvPicPr>
              <a:picLocks noChangeAspect="1"/>
            </p:cNvPicPr>
            <p:nvPr/>
          </p:nvPicPr>
          <p:blipFill>
            <a:blip r:embed="rId5"/>
            <a:stretch>
              <a:fillRect/>
            </a:stretch>
          </p:blipFill>
          <p:spPr>
            <a:xfrm>
              <a:off x="961" y="5230"/>
              <a:ext cx="5917" cy="2762"/>
            </a:xfrm>
            <a:prstGeom prst="rect">
              <a:avLst/>
            </a:prstGeom>
          </p:spPr>
        </p:pic>
        <p:cxnSp>
          <p:nvCxnSpPr>
            <p:cNvPr id="20" name="直接连接符 19"/>
            <p:cNvCxnSpPr/>
            <p:nvPr/>
          </p:nvCxnSpPr>
          <p:spPr>
            <a:xfrm>
              <a:off x="1835" y="5294"/>
              <a:ext cx="4895" cy="203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6" name="TextBox 5"/>
            <p:cNvSpPr/>
            <p:nvPr/>
          </p:nvSpPr>
          <p:spPr bwMode="auto">
            <a:xfrm>
              <a:off x="2822" y="5238"/>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高压中产</a:t>
              </a:r>
            </a:p>
          </p:txBody>
        </p:sp>
        <p:sp>
          <p:nvSpPr>
            <p:cNvPr id="47" name="TextBox 5"/>
            <p:cNvSpPr/>
            <p:nvPr/>
          </p:nvSpPr>
          <p:spPr bwMode="auto">
            <a:xfrm>
              <a:off x="3870" y="5592"/>
              <a:ext cx="1126" cy="453"/>
            </a:xfrm>
            <a:prstGeom prst="rect">
              <a:avLst/>
            </a:prstGeom>
            <a:solidFill>
              <a:srgbClr val="FFFF00"/>
            </a:solid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b="1" kern="0" dirty="0">
                  <a:solidFill>
                    <a:srgbClr val="FF0000"/>
                  </a:solidFill>
                  <a:latin typeface="华文新魏" panose="02010800040101010101" pitchFamily="2" charset="-122"/>
                  <a:ea typeface="华文新魏" panose="02010800040101010101" pitchFamily="2" charset="-122"/>
                  <a:sym typeface="+mn-ea"/>
                </a:rPr>
                <a:t>高压低产</a:t>
              </a:r>
            </a:p>
          </p:txBody>
        </p:sp>
        <p:sp>
          <p:nvSpPr>
            <p:cNvPr id="48" name="TextBox 5"/>
            <p:cNvSpPr/>
            <p:nvPr/>
          </p:nvSpPr>
          <p:spPr bwMode="auto">
            <a:xfrm>
              <a:off x="3758" y="6524"/>
              <a:ext cx="904"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正常井</a:t>
              </a:r>
            </a:p>
          </p:txBody>
        </p:sp>
        <p:sp>
          <p:nvSpPr>
            <p:cNvPr id="49" name="TextBox 5"/>
            <p:cNvSpPr/>
            <p:nvPr/>
          </p:nvSpPr>
          <p:spPr bwMode="auto">
            <a:xfrm>
              <a:off x="5595" y="6383"/>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低压高产</a:t>
              </a:r>
            </a:p>
          </p:txBody>
        </p:sp>
        <p:sp>
          <p:nvSpPr>
            <p:cNvPr id="50" name="TextBox 5"/>
            <p:cNvSpPr/>
            <p:nvPr/>
          </p:nvSpPr>
          <p:spPr bwMode="auto">
            <a:xfrm>
              <a:off x="5553" y="7064"/>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低压中产</a:t>
              </a:r>
            </a:p>
          </p:txBody>
        </p:sp>
        <p:sp>
          <p:nvSpPr>
            <p:cNvPr id="51" name="TextBox 5"/>
            <p:cNvSpPr/>
            <p:nvPr/>
          </p:nvSpPr>
          <p:spPr bwMode="auto">
            <a:xfrm>
              <a:off x="4247" y="6980"/>
              <a:ext cx="1126" cy="456"/>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000" kern="0" dirty="0">
                  <a:solidFill>
                    <a:srgbClr val="0000FF"/>
                  </a:solidFill>
                  <a:latin typeface="华文新魏" panose="02010800040101010101" pitchFamily="2" charset="-122"/>
                  <a:ea typeface="华文新魏" panose="02010800040101010101" pitchFamily="2" charset="-122"/>
                  <a:sym typeface="+mn-ea"/>
                </a:rPr>
                <a:t>低压低产</a:t>
              </a:r>
            </a:p>
          </p:txBody>
        </p:sp>
      </p:grpSp>
      <p:sp>
        <p:nvSpPr>
          <p:cNvPr id="22" name="TextBox 5"/>
          <p:cNvSpPr/>
          <p:nvPr/>
        </p:nvSpPr>
        <p:spPr bwMode="auto">
          <a:xfrm>
            <a:off x="3387090" y="1675130"/>
            <a:ext cx="85407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200" b="1" kern="0" dirty="0">
                <a:solidFill>
                  <a:srgbClr val="FF0000"/>
                </a:solidFill>
                <a:latin typeface="华文新魏" panose="02010800040101010101" pitchFamily="2" charset="-122"/>
                <a:ea typeface="华文新魏" panose="02010800040101010101" pitchFamily="2" charset="-122"/>
                <a:sym typeface="+mn-ea"/>
              </a:rPr>
              <a:t>中区直井</a:t>
            </a:r>
          </a:p>
        </p:txBody>
      </p:sp>
      <p:sp>
        <p:nvSpPr>
          <p:cNvPr id="12" name="TextBox 5"/>
          <p:cNvSpPr/>
          <p:nvPr/>
        </p:nvSpPr>
        <p:spPr bwMode="auto">
          <a:xfrm>
            <a:off x="3342640" y="3462020"/>
            <a:ext cx="102489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200" b="1" kern="0" dirty="0">
                <a:solidFill>
                  <a:srgbClr val="FF0000"/>
                </a:solidFill>
                <a:latin typeface="华文新魏" panose="02010800040101010101" pitchFamily="2" charset="-122"/>
                <a:ea typeface="华文新魏" panose="02010800040101010101" pitchFamily="2" charset="-122"/>
                <a:sym typeface="+mn-ea"/>
              </a:rPr>
              <a:t>中区水平井</a:t>
            </a:r>
          </a:p>
        </p:txBody>
      </p:sp>
      <p:sp>
        <p:nvSpPr>
          <p:cNvPr id="13" name="TextBox 5"/>
          <p:cNvSpPr/>
          <p:nvPr/>
        </p:nvSpPr>
        <p:spPr bwMode="auto">
          <a:xfrm>
            <a:off x="7595235" y="3424555"/>
            <a:ext cx="1024890"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200" b="1" kern="0" dirty="0">
                <a:solidFill>
                  <a:srgbClr val="FF0000"/>
                </a:solidFill>
                <a:latin typeface="华文新魏" panose="02010800040101010101" pitchFamily="2" charset="-122"/>
                <a:ea typeface="华文新魏" panose="02010800040101010101" pitchFamily="2" charset="-122"/>
                <a:sym typeface="+mn-ea"/>
              </a:rPr>
              <a:t>西区水平井</a:t>
            </a:r>
          </a:p>
        </p:txBody>
      </p:sp>
      <p:sp>
        <p:nvSpPr>
          <p:cNvPr id="14" name="TextBox 5"/>
          <p:cNvSpPr/>
          <p:nvPr/>
        </p:nvSpPr>
        <p:spPr bwMode="auto">
          <a:xfrm>
            <a:off x="7766050" y="1676400"/>
            <a:ext cx="85407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200" b="1" kern="0" dirty="0">
                <a:solidFill>
                  <a:srgbClr val="FF0000"/>
                </a:solidFill>
                <a:latin typeface="华文新魏" panose="02010800040101010101" pitchFamily="2" charset="-122"/>
                <a:ea typeface="华文新魏" panose="02010800040101010101" pitchFamily="2" charset="-122"/>
                <a:sym typeface="+mn-ea"/>
              </a:rPr>
              <a:t>西区直井</a:t>
            </a:r>
          </a:p>
        </p:txBody>
      </p:sp>
      <p:sp>
        <p:nvSpPr>
          <p:cNvPr id="15" name="TextBox 5"/>
          <p:cNvSpPr/>
          <p:nvPr/>
        </p:nvSpPr>
        <p:spPr bwMode="auto">
          <a:xfrm>
            <a:off x="2696845" y="1282700"/>
            <a:ext cx="365252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tabLst>
                <a:tab pos="2506980" algn="l"/>
              </a:tabLst>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各区块不同类型井压降曲线</a:t>
            </a:r>
          </a:p>
        </p:txBody>
      </p:sp>
      <p:sp>
        <p:nvSpPr>
          <p:cNvPr id="16" name="文本框 15"/>
          <p:cNvSpPr txBox="1"/>
          <p:nvPr/>
        </p:nvSpPr>
        <p:spPr>
          <a:xfrm>
            <a:off x="141605" y="629285"/>
            <a:ext cx="8883650" cy="810260"/>
          </a:xfrm>
          <a:prstGeom prst="rect">
            <a:avLst/>
          </a:prstGeom>
          <a:noFill/>
        </p:spPr>
        <p:txBody>
          <a:bodyPr wrap="square" rtlCol="0">
            <a:spAutoFit/>
          </a:bodyPr>
          <a:lstStyle/>
          <a:p>
            <a:pPr algn="just">
              <a:lnSpc>
                <a:spcPct val="13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根据不同类型气井的套压与累计产气量所构成的压降曲线，各类气井基本都分布于平均压降曲线附近，表明单井动储量相近，而高压低产井目前累产低，生产潜力较大。</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025" y="1306195"/>
            <a:ext cx="8485505" cy="2306955"/>
          </a:xfrm>
          <a:prstGeom prst="rect">
            <a:avLst/>
          </a:prstGeom>
          <a:noFill/>
        </p:spPr>
        <p:txBody>
          <a:bodyPr wrap="square" rtlCol="0">
            <a:spAutoFit/>
          </a:bodyPr>
          <a:lstStyle/>
          <a:p>
            <a:pPr indent="609600" algn="just" latinLnBrk="0">
              <a:lnSpc>
                <a:spcPct val="200000"/>
              </a:lnSpc>
              <a:extLst>
                <a:ext uri="{35155182-B16C-46BC-9424-99874614C6A1}">
                  <wpsdc:indentchars xmlns:wpsdc="http://www.wps.cn/officeDocument/2017/drawingmlCustomData" xmlns="" val="200" checksum="4158780845"/>
                </a:ext>
              </a:extLst>
            </a:pPr>
            <a:r>
              <a:rPr lang="zh-CN" altLang="en-US"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成果二：在多学科综合研究基础上，从储层物性、积液判识、节流器影响以及生产制度等方面分析，明确了高压低产原因，确定气井高压低产是多因素综合导致的。</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7338" y="773786"/>
            <a:ext cx="8677275" cy="1198880"/>
          </a:xfrm>
          <a:prstGeom prst="rect">
            <a:avLst/>
          </a:prstGeom>
          <a:noFill/>
        </p:spPr>
        <p:txBody>
          <a:bodyPr wrap="square" rtlCol="0">
            <a:spAutoFit/>
          </a:bodyPr>
          <a:lstStyle/>
          <a:p>
            <a:pPr algn="just">
              <a:lnSpc>
                <a:spcPct val="20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通过充分调研，结合地质、气藏工程、工艺等多学科综合研究</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，确定致密砂岩气藏气井高压低产形成的主要原因有以下几种因素：</a:t>
            </a:r>
          </a:p>
        </p:txBody>
      </p:sp>
      <p:sp>
        <p:nvSpPr>
          <p:cNvPr id="4" name="矩形 3"/>
          <p:cNvSpPr/>
          <p:nvPr/>
        </p:nvSpPr>
        <p:spPr>
          <a:xfrm>
            <a:off x="1273968" y="3218656"/>
            <a:ext cx="2581275" cy="809625"/>
          </a:xfrm>
          <a:prstGeom prst="rec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高压低产形成原因</a:t>
            </a:r>
          </a:p>
        </p:txBody>
      </p:sp>
      <p:sp>
        <p:nvSpPr>
          <p:cNvPr id="5" name="矩形 4"/>
          <p:cNvSpPr/>
          <p:nvPr/>
        </p:nvSpPr>
        <p:spPr>
          <a:xfrm>
            <a:off x="4608514" y="2175870"/>
            <a:ext cx="2581275" cy="566335"/>
          </a:xfrm>
          <a:prstGeom prst="rect">
            <a:avLst/>
          </a:prstGeom>
          <a:solidFill>
            <a:schemeClr val="accent5">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储层物性差</a:t>
            </a:r>
          </a:p>
        </p:txBody>
      </p:sp>
      <p:sp>
        <p:nvSpPr>
          <p:cNvPr id="6" name="矩形 5"/>
          <p:cNvSpPr/>
          <p:nvPr/>
        </p:nvSpPr>
        <p:spPr>
          <a:xfrm>
            <a:off x="4608514" y="2926281"/>
            <a:ext cx="2581275" cy="566335"/>
          </a:xfrm>
          <a:prstGeom prst="rect">
            <a:avLst/>
          </a:prstGeom>
          <a:solidFill>
            <a:schemeClr val="accent5">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气井产水与积液</a:t>
            </a:r>
          </a:p>
        </p:txBody>
      </p:sp>
      <p:sp>
        <p:nvSpPr>
          <p:cNvPr id="7" name="矩形 6"/>
          <p:cNvSpPr/>
          <p:nvPr/>
        </p:nvSpPr>
        <p:spPr>
          <a:xfrm>
            <a:off x="4608514" y="3676692"/>
            <a:ext cx="2581275" cy="566335"/>
          </a:xfrm>
          <a:prstGeom prst="rect">
            <a:avLst/>
          </a:prstGeom>
          <a:solidFill>
            <a:schemeClr val="accent5">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节流器影响</a:t>
            </a:r>
          </a:p>
        </p:txBody>
      </p:sp>
      <p:sp>
        <p:nvSpPr>
          <p:cNvPr id="8" name="矩形 7"/>
          <p:cNvSpPr/>
          <p:nvPr/>
        </p:nvSpPr>
        <p:spPr>
          <a:xfrm>
            <a:off x="4608513" y="4427103"/>
            <a:ext cx="2581275" cy="566335"/>
          </a:xfrm>
          <a:prstGeom prst="rect">
            <a:avLst/>
          </a:prstGeom>
          <a:solidFill>
            <a:schemeClr val="accent5">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生产制度不合理</a:t>
            </a:r>
          </a:p>
        </p:txBody>
      </p:sp>
      <p:sp>
        <p:nvSpPr>
          <p:cNvPr id="9" name="左大括号 8"/>
          <p:cNvSpPr/>
          <p:nvPr/>
        </p:nvSpPr>
        <p:spPr>
          <a:xfrm>
            <a:off x="3949700" y="2459038"/>
            <a:ext cx="469900" cy="232886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654" y="688103"/>
            <a:ext cx="8480025" cy="175323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首先储层物性越差，气井产量越低、越容易低产，同时</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根据理论计算得到：</a:t>
            </a: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sym typeface="+mn-ea"/>
              </a:rPr>
              <a:t>渗透率越低，相同产量下生产压差越大，地层压力越高</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。反映</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储层物性差的气井，相同产量下所需生产压差较大，并在生产中后期的低产阶段地层压力保持较高水平，</a:t>
            </a: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sym typeface="+mn-ea"/>
              </a:rPr>
              <a:t>在生产动态上则表现为高压低产特征</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graphicFrame>
        <p:nvGraphicFramePr>
          <p:cNvPr id="4" name="表格 3"/>
          <p:cNvGraphicFramePr>
            <a:graphicFrameLocks noGrp="1"/>
          </p:cNvGraphicFramePr>
          <p:nvPr/>
        </p:nvGraphicFramePr>
        <p:xfrm>
          <a:off x="4732021" y="2827019"/>
          <a:ext cx="4137659" cy="2221757"/>
        </p:xfrm>
        <a:graphic>
          <a:graphicData uri="http://schemas.openxmlformats.org/drawingml/2006/table">
            <a:tbl>
              <a:tblPr>
                <a:tableStyleId>{5C22544A-7EE6-4342-B048-85BDC9FD1C3A}</a:tableStyleId>
              </a:tblPr>
              <a:tblGrid>
                <a:gridCol w="1051559">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771525">
                  <a:extLst>
                    <a:ext uri="{9D8B030D-6E8A-4147-A177-3AD203B41FA5}">
                      <a16:colId xmlns:a16="http://schemas.microsoft.com/office/drawing/2014/main" val="20004"/>
                    </a:ext>
                  </a:extLst>
                </a:gridCol>
              </a:tblGrid>
              <a:tr h="464821">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动态分类</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I</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II</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III</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方案</a:t>
                      </a:r>
                      <a:endParaRPr lang="en-US" altLang="zh-CN" sz="1000" u="none" strike="noStrike" kern="1200" dirty="0">
                        <a:solidFill>
                          <a:schemeClr val="dk1"/>
                        </a:solidFill>
                        <a:effectLst/>
                        <a:latin typeface="+mn-lt"/>
                        <a:ea typeface="+mn-ea"/>
                        <a:cs typeface="+mn-cs"/>
                      </a:endParaRPr>
                    </a:p>
                    <a:p>
                      <a:pPr marL="0" algn="ctr" defTabSz="685800" rtl="0" eaLnBrk="1" fontAlgn="ctr" latinLnBrk="0" hangingPunct="1"/>
                      <a:r>
                        <a:rPr lang="zh-CN" altLang="en-US" sz="1000" u="none" strike="noStrike" kern="1200" dirty="0">
                          <a:solidFill>
                            <a:schemeClr val="dk1"/>
                          </a:solidFill>
                          <a:effectLst/>
                          <a:latin typeface="+mn-lt"/>
                          <a:ea typeface="+mn-ea"/>
                          <a:cs typeface="+mn-cs"/>
                        </a:rPr>
                        <a:t>废弃条件</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234">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经济废弃产量</a:t>
                      </a:r>
                      <a:endParaRPr lang="en-US" altLang="zh-CN" sz="1000" u="none" strike="noStrike" kern="1200" dirty="0">
                        <a:solidFill>
                          <a:schemeClr val="dk1"/>
                        </a:solidFill>
                        <a:effectLst/>
                        <a:latin typeface="+mn-lt"/>
                        <a:ea typeface="+mn-ea"/>
                        <a:cs typeface="+mn-cs"/>
                      </a:endParaRPr>
                    </a:p>
                    <a:p>
                      <a:pPr marL="0" algn="ctr" defTabSz="685800" rtl="0" eaLnBrk="1" fontAlgn="ctr" latinLnBrk="0" hangingPunct="1"/>
                      <a:r>
                        <a:rPr lang="zh-CN" altLang="en-US" sz="1000" u="none" strike="noStrike" kern="1200" dirty="0">
                          <a:solidFill>
                            <a:schemeClr val="dk1"/>
                          </a:solidFill>
                          <a:effectLst/>
                          <a:latin typeface="+mn-lt"/>
                          <a:ea typeface="+mn-ea"/>
                          <a:cs typeface="+mn-cs"/>
                        </a:rPr>
                        <a:t>（万方</a:t>
                      </a:r>
                      <a:r>
                        <a:rPr lang="en-US" altLang="zh-CN" sz="1000" u="none" strike="noStrike" kern="1200" dirty="0">
                          <a:solidFill>
                            <a:schemeClr val="dk1"/>
                          </a:solidFill>
                          <a:effectLst/>
                          <a:latin typeface="+mn-lt"/>
                          <a:ea typeface="+mn-ea"/>
                          <a:cs typeface="+mn-cs"/>
                        </a:rPr>
                        <a:t>/</a:t>
                      </a:r>
                      <a:r>
                        <a:rPr lang="zh-CN" altLang="en-US" sz="10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0.1</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9234">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废弃井底流压</a:t>
                      </a:r>
                      <a:endParaRPr lang="en-US" altLang="zh-CN" sz="1000" u="none" strike="noStrike" kern="1200" dirty="0">
                        <a:solidFill>
                          <a:schemeClr val="dk1"/>
                        </a:solidFill>
                        <a:effectLst/>
                        <a:latin typeface="+mn-lt"/>
                        <a:ea typeface="+mn-ea"/>
                        <a:cs typeface="+mn-cs"/>
                      </a:endParaRPr>
                    </a:p>
                    <a:p>
                      <a:pPr marL="0" algn="ctr" defTabSz="685800" rtl="0" eaLnBrk="1" fontAlgn="ctr" latinLnBrk="0" hangingPunct="1"/>
                      <a:r>
                        <a:rPr lang="zh-CN" altLang="en-US" sz="1000" u="none" strike="noStrike" kern="1200" dirty="0">
                          <a:solidFill>
                            <a:schemeClr val="dk1"/>
                          </a:solidFill>
                          <a:effectLst/>
                          <a:latin typeface="+mn-lt"/>
                          <a:ea typeface="+mn-ea"/>
                          <a:cs typeface="+mn-cs"/>
                        </a:rPr>
                        <a:t>（</a:t>
                      </a:r>
                      <a:r>
                        <a:rPr lang="en-US" altLang="zh-CN" sz="1000" u="none" strike="noStrike" kern="1200" dirty="0">
                          <a:solidFill>
                            <a:schemeClr val="dk1"/>
                          </a:solidFill>
                          <a:effectLst/>
                          <a:latin typeface="+mn-lt"/>
                          <a:ea typeface="+mn-ea"/>
                          <a:cs typeface="+mn-cs"/>
                        </a:rPr>
                        <a:t>MPa</a:t>
                      </a:r>
                      <a:r>
                        <a:rPr lang="zh-CN" altLang="en-US" sz="10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1.5</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9234">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废弃地层压力</a:t>
                      </a:r>
                      <a:endParaRPr lang="en-US" altLang="zh-CN" sz="1000" u="none" strike="noStrike" kern="1200" dirty="0">
                        <a:solidFill>
                          <a:schemeClr val="dk1"/>
                        </a:solidFill>
                        <a:effectLst/>
                        <a:latin typeface="+mn-lt"/>
                        <a:ea typeface="+mn-ea"/>
                        <a:cs typeface="+mn-cs"/>
                      </a:endParaRPr>
                    </a:p>
                    <a:p>
                      <a:pPr marL="0" algn="ctr" defTabSz="685800" rtl="0" eaLnBrk="1" fontAlgn="ctr" latinLnBrk="0" hangingPunct="1"/>
                      <a:r>
                        <a:rPr lang="zh-CN" altLang="en-US" sz="1000" u="none" strike="noStrike" kern="1200" dirty="0">
                          <a:solidFill>
                            <a:schemeClr val="dk1"/>
                          </a:solidFill>
                          <a:effectLst/>
                          <a:latin typeface="+mn-lt"/>
                          <a:ea typeface="+mn-ea"/>
                          <a:cs typeface="+mn-cs"/>
                        </a:rPr>
                        <a:t>（</a:t>
                      </a:r>
                      <a:r>
                        <a:rPr lang="en-US" altLang="zh-CN" sz="1000" u="none" strike="noStrike" kern="1200" dirty="0">
                          <a:solidFill>
                            <a:schemeClr val="dk1"/>
                          </a:solidFill>
                          <a:effectLst/>
                          <a:latin typeface="+mn-lt"/>
                          <a:ea typeface="+mn-ea"/>
                          <a:cs typeface="+mn-cs"/>
                        </a:rPr>
                        <a:t>MPa</a:t>
                      </a:r>
                      <a:r>
                        <a:rPr lang="zh-CN" altLang="en-US" sz="10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3.0</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9234">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废弃生产压差（</a:t>
                      </a:r>
                      <a:r>
                        <a:rPr lang="en-US" altLang="zh-CN" sz="1000" u="none" strike="noStrike" kern="1200" dirty="0">
                          <a:solidFill>
                            <a:schemeClr val="dk1"/>
                          </a:solidFill>
                          <a:effectLst/>
                          <a:latin typeface="+mn-lt"/>
                          <a:ea typeface="+mn-ea"/>
                          <a:cs typeface="+mn-cs"/>
                        </a:rPr>
                        <a:t>MPa</a:t>
                      </a:r>
                      <a:r>
                        <a:rPr lang="zh-CN" altLang="en-US" sz="10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1.5</a:t>
                      </a:r>
                      <a:endParaRPr lang="zh-CN" altLang="en-US" sz="1000" u="none" strike="noStrike" kern="1200" dirty="0">
                        <a:solidFill>
                          <a:schemeClr val="dk1"/>
                        </a:solidFill>
                        <a:effectLst/>
                        <a:latin typeface="+mn-lt"/>
                        <a:ea typeface="+mn-ea"/>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图片 4"/>
          <p:cNvPicPr>
            <a:picLocks noChangeAspect="1"/>
          </p:cNvPicPr>
          <p:nvPr/>
        </p:nvPicPr>
        <p:blipFill rotWithShape="1">
          <a:blip r:embed="rId2"/>
          <a:srcRect l="13379" t="37190" r="13216"/>
          <a:stretch>
            <a:fillRect/>
          </a:stretch>
        </p:blipFill>
        <p:spPr>
          <a:xfrm>
            <a:off x="389654" y="2827019"/>
            <a:ext cx="4184073" cy="2301240"/>
          </a:xfrm>
          <a:prstGeom prst="rect">
            <a:avLst/>
          </a:prstGeom>
        </p:spPr>
      </p:pic>
      <p:sp>
        <p:nvSpPr>
          <p:cNvPr id="6" name="TextBox 5"/>
          <p:cNvSpPr/>
          <p:nvPr/>
        </p:nvSpPr>
        <p:spPr bwMode="auto">
          <a:xfrm>
            <a:off x="1072591" y="2479397"/>
            <a:ext cx="3065069" cy="34975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废弃地层压力与渗透率的关系曲线</a:t>
            </a:r>
          </a:p>
        </p:txBody>
      </p:sp>
      <p:sp>
        <p:nvSpPr>
          <p:cNvPr id="7" name="TextBox 5"/>
          <p:cNvSpPr/>
          <p:nvPr/>
        </p:nvSpPr>
        <p:spPr bwMode="auto">
          <a:xfrm>
            <a:off x="5090160" y="2469395"/>
            <a:ext cx="3520439"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不同类型井生产拟合预测废弃条件结果表</a:t>
            </a:r>
          </a:p>
        </p:txBody>
      </p:sp>
      <p:sp>
        <p:nvSpPr>
          <p:cNvPr id="2" name="文本框 1"/>
          <p:cNvSpPr txBox="1"/>
          <p:nvPr/>
        </p:nvSpPr>
        <p:spPr>
          <a:xfrm>
            <a:off x="801246" y="101321"/>
            <a:ext cx="4564653" cy="553085"/>
          </a:xfrm>
          <a:prstGeom prst="rect">
            <a:avLst/>
          </a:prstGeom>
          <a:noFill/>
        </p:spPr>
        <p:txBody>
          <a:bodyPr wrap="square" rtlCol="0">
            <a:spAutoFit/>
          </a:bodyPr>
          <a:lstStyle/>
          <a:p>
            <a:pPr algn="just">
              <a:lnSpc>
                <a:spcPct val="150000"/>
              </a:lnSpc>
            </a:pP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 </a:t>
            </a: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、储层物性影响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）划分依据</a:t>
            </a:r>
          </a:p>
        </p:txBody>
      </p:sp>
      <p:sp>
        <p:nvSpPr>
          <p:cNvPr id="4" name="文本框 3"/>
          <p:cNvSpPr txBox="1"/>
          <p:nvPr/>
        </p:nvSpPr>
        <p:spPr>
          <a:xfrm>
            <a:off x="173038" y="749063"/>
            <a:ext cx="5004199" cy="1938020"/>
          </a:xfrm>
          <a:prstGeom prst="rect">
            <a:avLst/>
          </a:prstGeom>
          <a:noFill/>
        </p:spPr>
        <p:txBody>
          <a:bodyPr wrap="square" rtlCol="0">
            <a:spAutoFit/>
          </a:bodyPr>
          <a:lstStyle/>
          <a:p>
            <a:pPr algn="just">
              <a:lnSpc>
                <a:spcPct val="150000"/>
              </a:lnSpc>
            </a:pPr>
            <a:r>
              <a:rPr lang="zh-CN" altLang="en-US" sz="1600" dirty="0">
                <a:latin typeface="方正大黑简体" panose="02010601030101010101" charset="-122"/>
                <a:ea typeface="方正大黑简体" panose="02010601030101010101" charset="-122"/>
                <a:cs typeface="方正黑体简体" panose="02010601030101010101" pitchFamily="2" charset="-122"/>
                <a:sym typeface="+mn-ea"/>
              </a:rPr>
              <a:t>    苏里格气田静态分类标准主要以有效厚度为标准，未考虑孔渗饱等物性参数。本项目通过</a:t>
            </a:r>
            <a:r>
              <a:rPr lang="zh-CN" altLang="en-US"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建立有效厚度与储能系数、地层系数对应关系</a:t>
            </a:r>
            <a:r>
              <a:rPr lang="zh-CN" altLang="en-US" sz="1600" dirty="0">
                <a:latin typeface="方正大黑简体" panose="02010601030101010101" charset="-122"/>
                <a:ea typeface="方正大黑简体" panose="02010601030101010101" charset="-122"/>
                <a:cs typeface="方正黑体简体" panose="02010601030101010101" pitchFamily="2" charset="-122"/>
                <a:sym typeface="+mn-ea"/>
              </a:rPr>
              <a:t>，在原划分标准的基础上</a:t>
            </a:r>
            <a:r>
              <a:rPr lang="zh-CN" altLang="en-US"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形成对应地层系数与储能系数的划分界限</a:t>
            </a:r>
            <a:r>
              <a:rPr lang="zh-CN" altLang="en-US" sz="1600" dirty="0">
                <a:latin typeface="方正大黑简体" panose="02010601030101010101" charset="-122"/>
                <a:ea typeface="方正大黑简体" panose="02010601030101010101" charset="-122"/>
                <a:cs typeface="方正黑体简体" panose="02010601030101010101" pitchFamily="2" charset="-122"/>
                <a:sym typeface="+mn-ea"/>
              </a:rPr>
              <a:t>，最终评价出储层物性较差的气井。</a:t>
            </a:r>
          </a:p>
        </p:txBody>
      </p:sp>
      <p:graphicFrame>
        <p:nvGraphicFramePr>
          <p:cNvPr id="7" name="object 3"/>
          <p:cNvGraphicFramePr>
            <a:graphicFrameLocks noGrp="1"/>
          </p:cNvGraphicFramePr>
          <p:nvPr/>
        </p:nvGraphicFramePr>
        <p:xfrm>
          <a:off x="5177239" y="1012136"/>
          <a:ext cx="3692443" cy="1520508"/>
        </p:xfrm>
        <a:graphic>
          <a:graphicData uri="http://schemas.openxmlformats.org/drawingml/2006/table">
            <a:tbl>
              <a:tblPr firstRow="1" bandRow="1">
                <a:tableStyleId>{2D5ABB26-0587-4C30-8999-92F81FD0307C}</a:tableStyleId>
              </a:tblPr>
              <a:tblGrid>
                <a:gridCol w="337890">
                  <a:extLst>
                    <a:ext uri="{9D8B030D-6E8A-4147-A177-3AD203B41FA5}">
                      <a16:colId xmlns:a16="http://schemas.microsoft.com/office/drawing/2014/main" val="20000"/>
                    </a:ext>
                  </a:extLst>
                </a:gridCol>
                <a:gridCol w="626591">
                  <a:extLst>
                    <a:ext uri="{9D8B030D-6E8A-4147-A177-3AD203B41FA5}">
                      <a16:colId xmlns:a16="http://schemas.microsoft.com/office/drawing/2014/main" val="20001"/>
                    </a:ext>
                  </a:extLst>
                </a:gridCol>
                <a:gridCol w="617220">
                  <a:extLst>
                    <a:ext uri="{9D8B030D-6E8A-4147-A177-3AD203B41FA5}">
                      <a16:colId xmlns:a16="http://schemas.microsoft.com/office/drawing/2014/main" val="20002"/>
                    </a:ext>
                  </a:extLst>
                </a:gridCol>
                <a:gridCol w="807720">
                  <a:extLst>
                    <a:ext uri="{9D8B030D-6E8A-4147-A177-3AD203B41FA5}">
                      <a16:colId xmlns:a16="http://schemas.microsoft.com/office/drawing/2014/main" val="20003"/>
                    </a:ext>
                  </a:extLst>
                </a:gridCol>
                <a:gridCol w="678180">
                  <a:extLst>
                    <a:ext uri="{9D8B030D-6E8A-4147-A177-3AD203B41FA5}">
                      <a16:colId xmlns:a16="http://schemas.microsoft.com/office/drawing/2014/main" val="20004"/>
                    </a:ext>
                  </a:extLst>
                </a:gridCol>
                <a:gridCol w="624842">
                  <a:extLst>
                    <a:ext uri="{9D8B030D-6E8A-4147-A177-3AD203B41FA5}">
                      <a16:colId xmlns:a16="http://schemas.microsoft.com/office/drawing/2014/main" val="20005"/>
                    </a:ext>
                  </a:extLst>
                </a:gridCol>
              </a:tblGrid>
              <a:tr h="245164">
                <a:tc rowSpan="2">
                  <a:txBody>
                    <a:bodyPr/>
                    <a:lstStyle/>
                    <a:p>
                      <a:pPr marL="0" marR="122555" indent="0" algn="ctr" defTabSz="685800" rtl="0" eaLnBrk="1" fontAlgn="ctr" latinLnBrk="0" hangingPunct="1">
                        <a:lnSpc>
                          <a:spcPct val="100000"/>
                        </a:lnSpc>
                        <a:spcBef>
                          <a:spcPts val="0"/>
                        </a:spcBef>
                      </a:pPr>
                      <a:r>
                        <a:rPr lang="en-US" sz="1000" u="none" strike="noStrike" kern="1200" dirty="0">
                          <a:solidFill>
                            <a:schemeClr val="dk1"/>
                          </a:solidFill>
                          <a:effectLst/>
                          <a:latin typeface="Arial" panose="020B0604020202020204" pitchFamily="34" charset="0"/>
                          <a:ea typeface="+mn-ea"/>
                          <a:cs typeface="Arial" panose="020B0604020202020204" pitchFamily="34" charset="0"/>
                        </a:rPr>
                        <a:t>  </a:t>
                      </a:r>
                      <a:r>
                        <a:rPr sz="1000" u="none" strike="noStrike" kern="1200" dirty="0">
                          <a:solidFill>
                            <a:schemeClr val="dk1"/>
                          </a:solidFill>
                          <a:effectLst/>
                          <a:latin typeface="Arial" panose="020B0604020202020204" pitchFamily="34" charset="0"/>
                          <a:ea typeface="+mn-ea"/>
                          <a:cs typeface="Arial" panose="020B0604020202020204" pitchFamily="34" charset="0"/>
                        </a:rPr>
                        <a:t>类</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p>
                      <a:pPr marL="0" marR="122555" indent="0" algn="ctr" defTabSz="685800" rtl="0" eaLnBrk="1" fontAlgn="ctr" latinLnBrk="0" hangingPunct="1">
                        <a:lnSpc>
                          <a:spcPct val="100000"/>
                        </a:lnSpc>
                        <a:spcBef>
                          <a:spcPts val="0"/>
                        </a:spcBef>
                      </a:pPr>
                      <a:r>
                        <a:rPr lang="en-US" sz="1000" u="none" strike="noStrike" kern="1200" dirty="0">
                          <a:solidFill>
                            <a:schemeClr val="dk1"/>
                          </a:solidFill>
                          <a:effectLst/>
                          <a:latin typeface="Arial" panose="020B0604020202020204" pitchFamily="34" charset="0"/>
                          <a:ea typeface="+mn-ea"/>
                          <a:cs typeface="Arial" panose="020B0604020202020204" pitchFamily="34" charset="0"/>
                        </a:rPr>
                        <a:t>  </a:t>
                      </a:r>
                      <a:r>
                        <a:rPr sz="1000" u="none" strike="noStrike" kern="1200" dirty="0">
                          <a:solidFill>
                            <a:schemeClr val="dk1"/>
                          </a:solidFill>
                          <a:effectLst/>
                          <a:latin typeface="Arial" panose="020B0604020202020204" pitchFamily="34" charset="0"/>
                          <a:ea typeface="+mn-ea"/>
                          <a:cs typeface="Arial" panose="020B0604020202020204" pitchFamily="34" charset="0"/>
                        </a:rPr>
                        <a:t>别</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gridSpan="3">
                  <a:txBody>
                    <a:bodyPr/>
                    <a:lstStyle/>
                    <a:p>
                      <a:pPr marL="0"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苏里格气田划分标准</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hMerge="1">
                  <a:txBody>
                    <a:bodyPr/>
                    <a:lstStyle/>
                    <a:p>
                      <a:endParaRPr lang="zh-CN"/>
                    </a:p>
                  </a:txBody>
                  <a:tcPr marL="0" marR="0" marT="381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hMerge="1">
                  <a:txBody>
                    <a:bodyPr/>
                    <a:lstStyle/>
                    <a:p>
                      <a:endParaRPr lang="zh-CN"/>
                    </a:p>
                  </a:txBody>
                  <a:tcPr marL="0" marR="0" marT="381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gridSpan="2">
                  <a:txBody>
                    <a:bodyPr/>
                    <a:lstStyle/>
                    <a:p>
                      <a:pPr marL="0" marR="130175"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本项目划分依据</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hMerge="1">
                  <a:txBody>
                    <a:bodyPr/>
                    <a:lstStyle/>
                    <a:p>
                      <a:endParaRPr lang="zh-CN"/>
                    </a:p>
                  </a:txBody>
                  <a:tcPr marL="0" marR="0" marT="381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0"/>
                  </a:ext>
                </a:extLst>
              </a:tr>
              <a:tr h="480060">
                <a:tc vMerge="1">
                  <a:txBody>
                    <a:bodyPr/>
                    <a:lstStyle/>
                    <a:p>
                      <a:endParaRPr lang="zh-CN"/>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indent="0" algn="ctr" defTabSz="685800" rtl="0" eaLnBrk="1" fontAlgn="ctr" latinLnBrk="0" hangingPunct="1">
                        <a:lnSpc>
                          <a:spcPct val="100000"/>
                        </a:lnSpc>
                        <a:spcBef>
                          <a:spcPts val="0"/>
                        </a:spcBef>
                      </a:pPr>
                      <a:r>
                        <a:rPr sz="1000" u="none" strike="noStrike" kern="1200" dirty="0" err="1">
                          <a:solidFill>
                            <a:schemeClr val="dk1"/>
                          </a:solidFill>
                          <a:effectLst/>
                          <a:latin typeface="Arial" panose="020B0604020202020204" pitchFamily="34" charset="0"/>
                          <a:ea typeface="+mn-ea"/>
                          <a:cs typeface="Arial" panose="020B0604020202020204" pitchFamily="34" charset="0"/>
                        </a:rPr>
                        <a:t>单气层</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最大厚度</a:t>
                      </a:r>
                    </a:p>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（m）</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err="1">
                          <a:solidFill>
                            <a:schemeClr val="dk1"/>
                          </a:solidFill>
                          <a:effectLst/>
                          <a:latin typeface="Arial" panose="020B0604020202020204" pitchFamily="34" charset="0"/>
                          <a:ea typeface="+mn-ea"/>
                          <a:cs typeface="Arial" panose="020B0604020202020204" pitchFamily="34" charset="0"/>
                        </a:rPr>
                        <a:t>累计</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气层厚度</a:t>
                      </a:r>
                    </a:p>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（m）</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marR="130175" indent="0" algn="ctr" defTabSz="685800" rtl="0" eaLnBrk="1" fontAlgn="ctr" latinLnBrk="0" hangingPunct="1">
                        <a:lnSpc>
                          <a:spcPct val="100000"/>
                        </a:lnSpc>
                        <a:spcBef>
                          <a:spcPts val="0"/>
                        </a:spcBef>
                      </a:pPr>
                      <a:r>
                        <a:rPr lang="en-US" sz="1000" u="none" strike="noStrike" kern="1200" dirty="0">
                          <a:solidFill>
                            <a:schemeClr val="dk1"/>
                          </a:solidFill>
                          <a:effectLst/>
                          <a:latin typeface="Arial" panose="020B0604020202020204" pitchFamily="34" charset="0"/>
                          <a:ea typeface="+mn-ea"/>
                          <a:cs typeface="Arial" panose="020B0604020202020204" pitchFamily="34" charset="0"/>
                        </a:rPr>
                        <a:t>   </a:t>
                      </a:r>
                      <a:r>
                        <a:rPr sz="1000" u="none" strike="noStrike" kern="1200" dirty="0" err="1">
                          <a:solidFill>
                            <a:schemeClr val="dk1"/>
                          </a:solidFill>
                          <a:effectLst/>
                          <a:latin typeface="Arial" panose="020B0604020202020204" pitchFamily="34" charset="0"/>
                          <a:ea typeface="+mn-ea"/>
                          <a:cs typeface="Arial" panose="020B0604020202020204" pitchFamily="34" charset="0"/>
                        </a:rPr>
                        <a:t>无阻流量</a:t>
                      </a:r>
                      <a:r>
                        <a:rPr sz="100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000" u="none" strike="noStrike" kern="1200" dirty="0">
                          <a:solidFill>
                            <a:schemeClr val="dk1"/>
                          </a:solidFill>
                          <a:effectLst/>
                          <a:latin typeface="Arial" panose="020B0604020202020204" pitchFamily="34" charset="0"/>
                          <a:ea typeface="+mn-ea"/>
                          <a:cs typeface="Arial" panose="020B0604020202020204" pitchFamily="34" charset="0"/>
                        </a:rPr>
                        <a:t>     </a:t>
                      </a:r>
                    </a:p>
                    <a:p>
                      <a:pPr marL="0" marR="130175" indent="0" algn="ctr" defTabSz="685800" rtl="0" eaLnBrk="1" fontAlgn="ctr" latinLnBrk="0" hangingPunct="1">
                        <a:lnSpc>
                          <a:spcPct val="100000"/>
                        </a:lnSpc>
                        <a:spcBef>
                          <a:spcPts val="0"/>
                        </a:spcBef>
                      </a:pPr>
                      <a:r>
                        <a:rPr lang="en-US" sz="1000" u="none" strike="noStrike" kern="1200" dirty="0">
                          <a:solidFill>
                            <a:schemeClr val="dk1"/>
                          </a:solidFill>
                          <a:effectLst/>
                          <a:latin typeface="Arial" panose="020B0604020202020204" pitchFamily="34" charset="0"/>
                          <a:ea typeface="+mn-ea"/>
                          <a:cs typeface="Arial" panose="020B0604020202020204" pitchFamily="34" charset="0"/>
                        </a:rPr>
                        <a:t>   </a:t>
                      </a:r>
                      <a:r>
                        <a:rPr sz="1000" u="none" strike="noStrike" kern="1200" dirty="0">
                          <a:solidFill>
                            <a:schemeClr val="dk1"/>
                          </a:solidFill>
                          <a:effectLst/>
                          <a:latin typeface="Arial" panose="020B0604020202020204" pitchFamily="34" charset="0"/>
                          <a:ea typeface="+mn-ea"/>
                          <a:cs typeface="Arial" panose="020B0604020202020204" pitchFamily="34" charset="0"/>
                        </a:rPr>
                        <a:t>(10</a:t>
                      </a:r>
                      <a:r>
                        <a:rPr sz="1000" u="none" strike="noStrike" kern="1200" baseline="30000" dirty="0">
                          <a:solidFill>
                            <a:schemeClr val="dk1"/>
                          </a:solidFill>
                          <a:effectLst/>
                          <a:latin typeface="Arial" panose="020B0604020202020204" pitchFamily="34" charset="0"/>
                          <a:ea typeface="+mn-ea"/>
                          <a:cs typeface="Arial" panose="020B0604020202020204" pitchFamily="34" charset="0"/>
                        </a:rPr>
                        <a:t>4</a:t>
                      </a:r>
                      <a:r>
                        <a:rPr sz="1000" u="none" strike="noStrike" kern="1200" dirty="0">
                          <a:solidFill>
                            <a:schemeClr val="dk1"/>
                          </a:solidFill>
                          <a:effectLst/>
                          <a:latin typeface="Arial" panose="020B0604020202020204" pitchFamily="34" charset="0"/>
                          <a:ea typeface="+mn-ea"/>
                          <a:cs typeface="Arial" panose="020B0604020202020204" pitchFamily="34" charset="0"/>
                        </a:rPr>
                        <a:t>m</a:t>
                      </a:r>
                      <a:r>
                        <a:rPr sz="1000" u="none" strike="noStrike" kern="1200" baseline="30000" dirty="0">
                          <a:solidFill>
                            <a:schemeClr val="dk1"/>
                          </a:solidFill>
                          <a:effectLst/>
                          <a:latin typeface="Arial" panose="020B0604020202020204" pitchFamily="34" charset="0"/>
                          <a:ea typeface="+mn-ea"/>
                          <a:cs typeface="Arial" panose="020B0604020202020204" pitchFamily="34" charset="0"/>
                        </a:rPr>
                        <a:t>3</a:t>
                      </a:r>
                      <a:r>
                        <a:rPr sz="1000" u="none" strike="noStrike" kern="1200" dirty="0">
                          <a:solidFill>
                            <a:schemeClr val="dk1"/>
                          </a:solidFill>
                          <a:effectLst/>
                          <a:latin typeface="Arial" panose="020B0604020202020204" pitchFamily="34" charset="0"/>
                          <a:ea typeface="+mn-ea"/>
                          <a:cs typeface="Arial" panose="020B0604020202020204" pitchFamily="34" charset="0"/>
                        </a:rPr>
                        <a:t>)</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marR="130175"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  地层</a:t>
                      </a:r>
                      <a:endParaRPr lang="en-US" altLang="zh-CN" sz="1000" u="none" strike="noStrike" kern="1200" dirty="0">
                        <a:solidFill>
                          <a:schemeClr val="dk1"/>
                        </a:solidFill>
                        <a:effectLst/>
                        <a:latin typeface="Arial" panose="020B0604020202020204" pitchFamily="34" charset="0"/>
                        <a:ea typeface="+mn-ea"/>
                        <a:cs typeface="Arial" panose="020B0604020202020204" pitchFamily="34" charset="0"/>
                      </a:endParaRPr>
                    </a:p>
                    <a:p>
                      <a:pPr marL="0" marR="130175"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  系数</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marR="130175"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  储能</a:t>
                      </a:r>
                      <a:endParaRPr lang="en-US" altLang="zh-CN" sz="1000" u="none" strike="noStrike" kern="1200" dirty="0">
                        <a:solidFill>
                          <a:schemeClr val="dk1"/>
                        </a:solidFill>
                        <a:effectLst/>
                        <a:latin typeface="Arial" panose="020B0604020202020204" pitchFamily="34" charset="0"/>
                        <a:ea typeface="+mn-ea"/>
                        <a:cs typeface="Arial" panose="020B0604020202020204" pitchFamily="34" charset="0"/>
                      </a:endParaRPr>
                    </a:p>
                    <a:p>
                      <a:pPr marL="0" marR="130175"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  系数</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251443">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Ⅰ</a:t>
                      </a:r>
                      <a:endParaRPr sz="1000" u="none" strike="noStrike" kern="120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＞5</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＞8</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＞10</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rowSpan="2">
                  <a:txBody>
                    <a:bodyPr/>
                    <a:lstStyle/>
                    <a:p>
                      <a:pPr marL="0" marR="0" indent="0" algn="ctr" defTabSz="685800" rtl="0" eaLnBrk="1" fontAlgn="ctr" latinLnBrk="0" hangingPunct="1">
                        <a:lnSpc>
                          <a:spcPct val="100000"/>
                        </a:lnSpc>
                        <a:spcBef>
                          <a:spcPts val="0"/>
                        </a:spcBef>
                        <a:spcAft>
                          <a:spcPts val="0"/>
                        </a:spcAft>
                        <a:buClrTx/>
                        <a:buSzTx/>
                        <a:buFontTx/>
                        <a:buNone/>
                        <a:defRPr/>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a:t>
                      </a:r>
                      <a:r>
                        <a:rPr lang="en-US" altLang="zh-CN" sz="1000" u="none" strike="noStrike" kern="1200" dirty="0">
                          <a:solidFill>
                            <a:schemeClr val="dk1"/>
                          </a:solidFill>
                          <a:effectLst/>
                          <a:latin typeface="Arial" panose="020B0604020202020204" pitchFamily="34" charset="0"/>
                          <a:ea typeface="+mn-ea"/>
                          <a:cs typeface="Arial" panose="020B0604020202020204" pitchFamily="34" charset="0"/>
                        </a:rPr>
                        <a:t>4.5</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rowSpan="2">
                  <a:txBody>
                    <a:bodyPr/>
                    <a:lstStyle/>
                    <a:p>
                      <a:pPr marL="0" marR="0" indent="0" algn="ctr" defTabSz="685800" rtl="0" eaLnBrk="1" fontAlgn="ctr" latinLnBrk="0" hangingPunct="1">
                        <a:lnSpc>
                          <a:spcPct val="100000"/>
                        </a:lnSpc>
                        <a:spcBef>
                          <a:spcPts val="0"/>
                        </a:spcBef>
                        <a:spcAft>
                          <a:spcPts val="0"/>
                        </a:spcAft>
                        <a:buClrTx/>
                        <a:buSzTx/>
                        <a:buFontTx/>
                        <a:buNone/>
                        <a:defRPr/>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a:t>
                      </a:r>
                      <a:r>
                        <a:rPr lang="en-US" altLang="zh-CN" sz="1000" u="none" strike="noStrike" kern="1200" dirty="0">
                          <a:solidFill>
                            <a:schemeClr val="dk1"/>
                          </a:solidFill>
                          <a:effectLst/>
                          <a:latin typeface="Arial" panose="020B0604020202020204" pitchFamily="34" charset="0"/>
                          <a:ea typeface="+mn-ea"/>
                          <a:cs typeface="Arial" panose="020B0604020202020204" pitchFamily="34" charset="0"/>
                        </a:rPr>
                        <a:t>40</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002"/>
                  </a:ext>
                </a:extLst>
              </a:tr>
              <a:tr h="263691">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Ⅱ</a:t>
                      </a:r>
                      <a:endParaRPr sz="1000" u="none" strike="noStrike" kern="120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3～5</a:t>
                      </a:r>
                      <a:endParaRPr sz="1000" u="none" strike="noStrike" kern="120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＞8</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4～10</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vMerge="1">
                  <a:txBody>
                    <a:bodyPr/>
                    <a:lstStyle/>
                    <a:p>
                      <a:endParaRPr lang="zh-CN"/>
                    </a:p>
                  </a:txBody>
                  <a:tcPr marL="0" marR="0" marT="8001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vMerge="1">
                  <a:txBody>
                    <a:bodyPr/>
                    <a:lstStyle/>
                    <a:p>
                      <a:endParaRPr lang="zh-CN"/>
                    </a:p>
                  </a:txBody>
                  <a:tcPr marL="0" marR="0" marT="8001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3"/>
                  </a:ext>
                </a:extLst>
              </a:tr>
              <a:tr h="280150">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Ⅲ</a:t>
                      </a:r>
                      <a:endParaRPr sz="1000" u="none" strike="noStrike" kern="120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＜3</a:t>
                      </a:r>
                      <a:endParaRPr sz="1000" u="none" strike="noStrike" kern="120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＜5</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sz="1000" u="none" strike="noStrike" kern="1200" dirty="0">
                          <a:solidFill>
                            <a:schemeClr val="dk1"/>
                          </a:solidFill>
                          <a:effectLst/>
                          <a:latin typeface="Arial" panose="020B0604020202020204" pitchFamily="34" charset="0"/>
                          <a:ea typeface="+mn-ea"/>
                          <a:cs typeface="Arial" panose="020B0604020202020204" pitchFamily="34" charset="0"/>
                        </a:rPr>
                        <a:t>＜4</a:t>
                      </a: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CCFFFF"/>
                    </a:solidFill>
                  </a:tcPr>
                </a:tc>
                <a:tc>
                  <a:txBody>
                    <a:bodyPr/>
                    <a:lstStyle/>
                    <a:p>
                      <a:pPr marL="0"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 </a:t>
                      </a:r>
                      <a:r>
                        <a:rPr lang="en-US" altLang="zh-CN" sz="1000" u="none" strike="noStrike" kern="1200" dirty="0">
                          <a:solidFill>
                            <a:schemeClr val="dk1"/>
                          </a:solidFill>
                          <a:effectLst/>
                          <a:latin typeface="Arial" panose="020B0604020202020204" pitchFamily="34" charset="0"/>
                          <a:ea typeface="+mn-ea"/>
                          <a:cs typeface="Arial" panose="020B0604020202020204" pitchFamily="34" charset="0"/>
                        </a:rPr>
                        <a:t>4.5</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indent="0" algn="ctr" defTabSz="685800" rtl="0" eaLnBrk="1" fontAlgn="ctr" latinLnBrk="0" hangingPunct="1">
                        <a:lnSpc>
                          <a:spcPct val="100000"/>
                        </a:lnSpc>
                        <a:spcBef>
                          <a:spcPts val="0"/>
                        </a:spcBef>
                      </a:pPr>
                      <a:r>
                        <a:rPr lang="zh-CN" altLang="en-US" sz="1000" u="none" strike="noStrike" kern="1200" dirty="0">
                          <a:solidFill>
                            <a:schemeClr val="dk1"/>
                          </a:solidFill>
                          <a:effectLst/>
                          <a:latin typeface="Arial" panose="020B0604020202020204" pitchFamily="34" charset="0"/>
                          <a:ea typeface="+mn-ea"/>
                          <a:cs typeface="Arial" panose="020B0604020202020204" pitchFamily="34" charset="0"/>
                        </a:rPr>
                        <a:t>≤ </a:t>
                      </a:r>
                      <a:r>
                        <a:rPr lang="en-US" altLang="zh-CN" sz="1000" u="none" strike="noStrike" kern="1200" dirty="0">
                          <a:solidFill>
                            <a:schemeClr val="dk1"/>
                          </a:solidFill>
                          <a:effectLst/>
                          <a:latin typeface="Arial" panose="020B0604020202020204" pitchFamily="34" charset="0"/>
                          <a:ea typeface="+mn-ea"/>
                          <a:cs typeface="Arial" panose="020B0604020202020204" pitchFamily="34" charset="0"/>
                        </a:rPr>
                        <a:t>40</a:t>
                      </a:r>
                      <a:endParaRPr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004"/>
                  </a:ext>
                </a:extLst>
              </a:tr>
            </a:tbl>
          </a:graphicData>
        </a:graphic>
      </p:graphicFrame>
      <p:pic>
        <p:nvPicPr>
          <p:cNvPr id="9" name="图片 8"/>
          <p:cNvPicPr>
            <a:picLocks noChangeAspect="1"/>
          </p:cNvPicPr>
          <p:nvPr/>
        </p:nvPicPr>
        <p:blipFill>
          <a:blip r:embed="rId2"/>
          <a:stretch>
            <a:fillRect/>
          </a:stretch>
        </p:blipFill>
        <p:spPr>
          <a:xfrm>
            <a:off x="173038" y="2955612"/>
            <a:ext cx="2824101" cy="2127318"/>
          </a:xfrm>
          <a:prstGeom prst="rect">
            <a:avLst/>
          </a:prstGeom>
        </p:spPr>
      </p:pic>
      <p:pic>
        <p:nvPicPr>
          <p:cNvPr id="10" name="图片 9"/>
          <p:cNvPicPr>
            <a:picLocks noChangeAspect="1"/>
          </p:cNvPicPr>
          <p:nvPr/>
        </p:nvPicPr>
        <p:blipFill>
          <a:blip r:embed="rId3"/>
          <a:stretch>
            <a:fillRect/>
          </a:stretch>
        </p:blipFill>
        <p:spPr>
          <a:xfrm>
            <a:off x="3084079" y="2955612"/>
            <a:ext cx="2844281" cy="2127300"/>
          </a:xfrm>
          <a:prstGeom prst="rect">
            <a:avLst/>
          </a:prstGeom>
        </p:spPr>
      </p:pic>
      <p:pic>
        <p:nvPicPr>
          <p:cNvPr id="11" name="图片 10"/>
          <p:cNvPicPr>
            <a:picLocks noChangeAspect="1"/>
          </p:cNvPicPr>
          <p:nvPr/>
        </p:nvPicPr>
        <p:blipFill>
          <a:blip r:embed="rId4"/>
          <a:stretch>
            <a:fillRect/>
          </a:stretch>
        </p:blipFill>
        <p:spPr>
          <a:xfrm>
            <a:off x="6047392" y="2946881"/>
            <a:ext cx="2822290" cy="2127300"/>
          </a:xfrm>
          <a:prstGeom prst="rect">
            <a:avLst/>
          </a:prstGeom>
        </p:spPr>
      </p:pic>
      <p:cxnSp>
        <p:nvCxnSpPr>
          <p:cNvPr id="13" name="直接箭头连接符 12"/>
          <p:cNvCxnSpPr/>
          <p:nvPr/>
        </p:nvCxnSpPr>
        <p:spPr>
          <a:xfrm>
            <a:off x="861060" y="4549140"/>
            <a:ext cx="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464820" y="4549140"/>
            <a:ext cx="396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756660" y="4732020"/>
            <a:ext cx="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360420" y="4728210"/>
            <a:ext cx="396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362700" y="3253740"/>
            <a:ext cx="2194560" cy="16154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873240" y="4495800"/>
            <a:ext cx="0" cy="37338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6362700" y="4499610"/>
            <a:ext cx="510540"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5"/>
          <p:cNvSpPr/>
          <p:nvPr/>
        </p:nvSpPr>
        <p:spPr bwMode="auto">
          <a:xfrm>
            <a:off x="158189" y="4438472"/>
            <a:ext cx="390449" cy="289738"/>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FF0000"/>
                </a:solidFill>
                <a:latin typeface="华文新魏" panose="02010800040101010101" pitchFamily="2" charset="-122"/>
                <a:ea typeface="华文新魏" panose="02010800040101010101" pitchFamily="2" charset="-122"/>
                <a:sym typeface="+mn-ea"/>
              </a:rPr>
              <a:t>40</a:t>
            </a:r>
            <a:endParaRPr lang="zh-CN" altLang="en-US" sz="1000" kern="0" dirty="0">
              <a:solidFill>
                <a:srgbClr val="FF0000"/>
              </a:solidFill>
              <a:latin typeface="华文新魏" panose="02010800040101010101" pitchFamily="2" charset="-122"/>
              <a:ea typeface="华文新魏" panose="02010800040101010101" pitchFamily="2" charset="-122"/>
              <a:sym typeface="+mn-ea"/>
            </a:endParaRPr>
          </a:p>
        </p:txBody>
      </p:sp>
      <p:sp>
        <p:nvSpPr>
          <p:cNvPr id="35" name="TextBox 5"/>
          <p:cNvSpPr/>
          <p:nvPr/>
        </p:nvSpPr>
        <p:spPr bwMode="auto">
          <a:xfrm>
            <a:off x="6141873" y="4255503"/>
            <a:ext cx="390449" cy="289738"/>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FF0000"/>
                </a:solidFill>
                <a:latin typeface="华文新魏" panose="02010800040101010101" pitchFamily="2" charset="-122"/>
                <a:ea typeface="华文新魏" panose="02010800040101010101" pitchFamily="2" charset="-122"/>
                <a:sym typeface="+mn-ea"/>
              </a:rPr>
              <a:t>40</a:t>
            </a:r>
            <a:endParaRPr lang="zh-CN" altLang="en-US" sz="1000" kern="0" dirty="0">
              <a:solidFill>
                <a:srgbClr val="FF0000"/>
              </a:solidFill>
              <a:latin typeface="华文新魏" panose="02010800040101010101" pitchFamily="2" charset="-122"/>
              <a:ea typeface="华文新魏" panose="02010800040101010101" pitchFamily="2" charset="-122"/>
              <a:sym typeface="+mn-ea"/>
            </a:endParaRPr>
          </a:p>
        </p:txBody>
      </p:sp>
      <p:sp>
        <p:nvSpPr>
          <p:cNvPr id="36" name="TextBox 5"/>
          <p:cNvSpPr/>
          <p:nvPr/>
        </p:nvSpPr>
        <p:spPr bwMode="auto">
          <a:xfrm>
            <a:off x="653300" y="4807491"/>
            <a:ext cx="390449" cy="27544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FF0000"/>
                </a:solidFill>
                <a:latin typeface="华文新魏" panose="02010800040101010101" pitchFamily="2" charset="-122"/>
                <a:ea typeface="华文新魏" panose="02010800040101010101" pitchFamily="2" charset="-122"/>
                <a:sym typeface="+mn-ea"/>
              </a:rPr>
              <a:t>8</a:t>
            </a:r>
            <a:endParaRPr lang="zh-CN" altLang="en-US" sz="1000" kern="0" dirty="0">
              <a:solidFill>
                <a:srgbClr val="FF0000"/>
              </a:solidFill>
              <a:latin typeface="华文新魏" panose="02010800040101010101" pitchFamily="2" charset="-122"/>
              <a:ea typeface="华文新魏" panose="02010800040101010101" pitchFamily="2" charset="-122"/>
              <a:sym typeface="+mn-ea"/>
            </a:endParaRPr>
          </a:p>
        </p:txBody>
      </p:sp>
      <p:sp>
        <p:nvSpPr>
          <p:cNvPr id="37" name="TextBox 5"/>
          <p:cNvSpPr/>
          <p:nvPr/>
        </p:nvSpPr>
        <p:spPr bwMode="auto">
          <a:xfrm>
            <a:off x="3554274" y="4838878"/>
            <a:ext cx="390449" cy="27544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FF0000"/>
                </a:solidFill>
                <a:latin typeface="华文新魏" panose="02010800040101010101" pitchFamily="2" charset="-122"/>
                <a:ea typeface="华文新魏" panose="02010800040101010101" pitchFamily="2" charset="-122"/>
                <a:sym typeface="+mn-ea"/>
              </a:rPr>
              <a:t>8</a:t>
            </a:r>
            <a:endParaRPr lang="zh-CN" altLang="en-US" sz="1000" kern="0" dirty="0">
              <a:solidFill>
                <a:srgbClr val="FF0000"/>
              </a:solidFill>
              <a:latin typeface="华文新魏" panose="02010800040101010101" pitchFamily="2" charset="-122"/>
              <a:ea typeface="华文新魏" panose="02010800040101010101" pitchFamily="2" charset="-122"/>
              <a:sym typeface="+mn-ea"/>
            </a:endParaRPr>
          </a:p>
        </p:txBody>
      </p:sp>
      <p:sp>
        <p:nvSpPr>
          <p:cNvPr id="38" name="TextBox 5"/>
          <p:cNvSpPr/>
          <p:nvPr/>
        </p:nvSpPr>
        <p:spPr bwMode="auto">
          <a:xfrm>
            <a:off x="3046163" y="4612968"/>
            <a:ext cx="390449" cy="27544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FF0000"/>
                </a:solidFill>
                <a:latin typeface="华文新魏" panose="02010800040101010101" pitchFamily="2" charset="-122"/>
                <a:ea typeface="华文新魏" panose="02010800040101010101" pitchFamily="2" charset="-122"/>
                <a:sym typeface="+mn-ea"/>
              </a:rPr>
              <a:t>4.5</a:t>
            </a:r>
            <a:endParaRPr lang="zh-CN" altLang="en-US" sz="1000" kern="0" dirty="0">
              <a:solidFill>
                <a:srgbClr val="FF0000"/>
              </a:solidFill>
              <a:latin typeface="华文新魏" panose="02010800040101010101" pitchFamily="2" charset="-122"/>
              <a:ea typeface="华文新魏" panose="02010800040101010101" pitchFamily="2" charset="-122"/>
              <a:sym typeface="+mn-ea"/>
            </a:endParaRPr>
          </a:p>
        </p:txBody>
      </p:sp>
      <p:sp>
        <p:nvSpPr>
          <p:cNvPr id="39" name="TextBox 5"/>
          <p:cNvSpPr/>
          <p:nvPr/>
        </p:nvSpPr>
        <p:spPr bwMode="auto">
          <a:xfrm>
            <a:off x="6799751" y="4784800"/>
            <a:ext cx="390449" cy="27544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en-US" altLang="zh-CN" sz="1000" kern="0" dirty="0">
                <a:solidFill>
                  <a:srgbClr val="FF0000"/>
                </a:solidFill>
                <a:latin typeface="华文新魏" panose="02010800040101010101" pitchFamily="2" charset="-122"/>
                <a:ea typeface="华文新魏" panose="02010800040101010101" pitchFamily="2" charset="-122"/>
                <a:sym typeface="+mn-ea"/>
              </a:rPr>
              <a:t>4.5</a:t>
            </a:r>
            <a:endParaRPr lang="zh-CN" altLang="en-US" sz="1000" kern="0" dirty="0">
              <a:solidFill>
                <a:srgbClr val="FF0000"/>
              </a:solidFill>
              <a:latin typeface="华文新魏" panose="02010800040101010101" pitchFamily="2" charset="-122"/>
              <a:ea typeface="华文新魏" panose="02010800040101010101" pitchFamily="2" charset="-122"/>
              <a:sym typeface="+mn-ea"/>
            </a:endParaRPr>
          </a:p>
        </p:txBody>
      </p:sp>
      <p:sp>
        <p:nvSpPr>
          <p:cNvPr id="40" name="TextBox 5"/>
          <p:cNvSpPr/>
          <p:nvPr/>
        </p:nvSpPr>
        <p:spPr bwMode="auto">
          <a:xfrm>
            <a:off x="466179" y="2576859"/>
            <a:ext cx="2317267"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储能系数与累计厚度关系</a:t>
            </a:r>
          </a:p>
        </p:txBody>
      </p:sp>
      <p:sp>
        <p:nvSpPr>
          <p:cNvPr id="41" name="TextBox 5"/>
          <p:cNvSpPr/>
          <p:nvPr/>
        </p:nvSpPr>
        <p:spPr bwMode="auto">
          <a:xfrm>
            <a:off x="3340447" y="2583948"/>
            <a:ext cx="2317267"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地层系数与累计厚度关系</a:t>
            </a:r>
          </a:p>
        </p:txBody>
      </p:sp>
      <p:sp>
        <p:nvSpPr>
          <p:cNvPr id="42" name="TextBox 5"/>
          <p:cNvSpPr/>
          <p:nvPr/>
        </p:nvSpPr>
        <p:spPr bwMode="auto">
          <a:xfrm>
            <a:off x="6264426" y="2576859"/>
            <a:ext cx="2317267"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地层系数与储能系数关系</a:t>
            </a:r>
          </a:p>
        </p:txBody>
      </p:sp>
      <p:sp>
        <p:nvSpPr>
          <p:cNvPr id="43" name="TextBox 5"/>
          <p:cNvSpPr/>
          <p:nvPr/>
        </p:nvSpPr>
        <p:spPr bwMode="auto">
          <a:xfrm>
            <a:off x="5836341" y="642113"/>
            <a:ext cx="2317267"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气井静态分类参数统计表</a:t>
            </a:r>
          </a:p>
        </p:txBody>
      </p:sp>
      <p:sp>
        <p:nvSpPr>
          <p:cNvPr id="3" name="椭圆 2"/>
          <p:cNvSpPr/>
          <p:nvPr/>
        </p:nvSpPr>
        <p:spPr>
          <a:xfrm>
            <a:off x="6264275" y="4517390"/>
            <a:ext cx="581025" cy="371475"/>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5"/>
          <p:cNvSpPr/>
          <p:nvPr/>
        </p:nvSpPr>
        <p:spPr bwMode="auto">
          <a:xfrm>
            <a:off x="6264275" y="3310573"/>
            <a:ext cx="951230" cy="40703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600" b="1" kern="0" dirty="0">
                <a:solidFill>
                  <a:srgbClr val="FF0000"/>
                </a:solidFill>
                <a:latin typeface="华文新魏" panose="02010800040101010101" pitchFamily="2" charset="-122"/>
                <a:ea typeface="华文新魏" panose="02010800040101010101" pitchFamily="2" charset="-122"/>
                <a:sym typeface="+mn-ea"/>
              </a:rPr>
              <a:t>物性差</a:t>
            </a:r>
          </a:p>
        </p:txBody>
      </p:sp>
      <p:cxnSp>
        <p:nvCxnSpPr>
          <p:cNvPr id="6" name="直接箭头连接符 5"/>
          <p:cNvCxnSpPr>
            <a:stCxn id="5" idx="2"/>
          </p:cNvCxnSpPr>
          <p:nvPr/>
        </p:nvCxnSpPr>
        <p:spPr>
          <a:xfrm flipH="1">
            <a:off x="6545580" y="3717925"/>
            <a:ext cx="194310" cy="934720"/>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50610" y="2598419"/>
          <a:ext cx="8342870" cy="2473217"/>
        </p:xfrm>
        <a:graphic>
          <a:graphicData uri="http://schemas.openxmlformats.org/drawingml/2006/table">
            <a:tbl>
              <a:tblPr>
                <a:tableStyleId>{5C22544A-7EE6-4342-B048-85BDC9FD1C3A}</a:tableStyleId>
              </a:tblPr>
              <a:tblGrid>
                <a:gridCol w="578090">
                  <a:extLst>
                    <a:ext uri="{9D8B030D-6E8A-4147-A177-3AD203B41FA5}">
                      <a16:colId xmlns:a16="http://schemas.microsoft.com/office/drawing/2014/main" val="20000"/>
                    </a:ext>
                  </a:extLst>
                </a:gridCol>
                <a:gridCol w="769620">
                  <a:extLst>
                    <a:ext uri="{9D8B030D-6E8A-4147-A177-3AD203B41FA5}">
                      <a16:colId xmlns:a16="http://schemas.microsoft.com/office/drawing/2014/main" val="20001"/>
                    </a:ext>
                  </a:extLst>
                </a:gridCol>
                <a:gridCol w="874395">
                  <a:extLst>
                    <a:ext uri="{9D8B030D-6E8A-4147-A177-3AD203B41FA5}">
                      <a16:colId xmlns:a16="http://schemas.microsoft.com/office/drawing/2014/main" val="20002"/>
                    </a:ext>
                  </a:extLst>
                </a:gridCol>
                <a:gridCol w="874395">
                  <a:extLst>
                    <a:ext uri="{9D8B030D-6E8A-4147-A177-3AD203B41FA5}">
                      <a16:colId xmlns:a16="http://schemas.microsoft.com/office/drawing/2014/main" val="20003"/>
                    </a:ext>
                  </a:extLst>
                </a:gridCol>
                <a:gridCol w="874395">
                  <a:extLst>
                    <a:ext uri="{9D8B030D-6E8A-4147-A177-3AD203B41FA5}">
                      <a16:colId xmlns:a16="http://schemas.microsoft.com/office/drawing/2014/main" val="20004"/>
                    </a:ext>
                  </a:extLst>
                </a:gridCol>
                <a:gridCol w="874395">
                  <a:extLst>
                    <a:ext uri="{9D8B030D-6E8A-4147-A177-3AD203B41FA5}">
                      <a16:colId xmlns:a16="http://schemas.microsoft.com/office/drawing/2014/main" val="20005"/>
                    </a:ext>
                  </a:extLst>
                </a:gridCol>
                <a:gridCol w="874395">
                  <a:extLst>
                    <a:ext uri="{9D8B030D-6E8A-4147-A177-3AD203B41FA5}">
                      <a16:colId xmlns:a16="http://schemas.microsoft.com/office/drawing/2014/main" val="20006"/>
                    </a:ext>
                  </a:extLst>
                </a:gridCol>
                <a:gridCol w="874395">
                  <a:extLst>
                    <a:ext uri="{9D8B030D-6E8A-4147-A177-3AD203B41FA5}">
                      <a16:colId xmlns:a16="http://schemas.microsoft.com/office/drawing/2014/main" val="20007"/>
                    </a:ext>
                  </a:extLst>
                </a:gridCol>
                <a:gridCol w="874395">
                  <a:extLst>
                    <a:ext uri="{9D8B030D-6E8A-4147-A177-3AD203B41FA5}">
                      <a16:colId xmlns:a16="http://schemas.microsoft.com/office/drawing/2014/main" val="20008"/>
                    </a:ext>
                  </a:extLst>
                </a:gridCol>
                <a:gridCol w="874395">
                  <a:extLst>
                    <a:ext uri="{9D8B030D-6E8A-4147-A177-3AD203B41FA5}">
                      <a16:colId xmlns:a16="http://schemas.microsoft.com/office/drawing/2014/main" val="20009"/>
                    </a:ext>
                  </a:extLst>
                </a:gridCol>
              </a:tblGrid>
              <a:tr h="716281">
                <a:tc>
                  <a:txBody>
                    <a:bodyPr/>
                    <a:lstStyle/>
                    <a:p>
                      <a:pPr algn="ctr" fontAlgn="ctr"/>
                      <a:r>
                        <a:rPr lang="zh-CN" altLang="en-US" sz="1200" u="none" strike="noStrike" kern="1200" dirty="0">
                          <a:solidFill>
                            <a:schemeClr val="dk1"/>
                          </a:solidFill>
                          <a:effectLst/>
                          <a:latin typeface="+mn-lt"/>
                          <a:ea typeface="+mn-ea"/>
                          <a:cs typeface="+mn-cs"/>
                        </a:rPr>
                        <a:t>区块</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分类</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井数</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（口）</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en-US" altLang="zh-CN" sz="1200" u="none" strike="noStrike" kern="1200" dirty="0">
                          <a:solidFill>
                            <a:schemeClr val="dk1"/>
                          </a:solidFill>
                          <a:effectLst/>
                          <a:latin typeface="+mn-lt"/>
                          <a:ea typeface="+mn-ea"/>
                          <a:cs typeface="+mn-cs"/>
                        </a:rPr>
                        <a:t>I+II</a:t>
                      </a:r>
                      <a:r>
                        <a:rPr lang="zh-CN" altLang="en-US" sz="1200" u="none" strike="noStrike" kern="1200" dirty="0">
                          <a:solidFill>
                            <a:schemeClr val="dk1"/>
                          </a:solidFill>
                          <a:effectLst/>
                          <a:latin typeface="+mn-lt"/>
                          <a:ea typeface="+mn-ea"/>
                          <a:cs typeface="+mn-cs"/>
                        </a:rPr>
                        <a:t>类井</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比例（</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平均厚度</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a:t>
                      </a:r>
                      <a:r>
                        <a:rPr lang="en-US" altLang="zh-CN" sz="1200" u="none" strike="noStrike" kern="1200" dirty="0">
                          <a:solidFill>
                            <a:schemeClr val="dk1"/>
                          </a:solidFill>
                          <a:effectLst/>
                          <a:latin typeface="+mn-lt"/>
                          <a:ea typeface="+mn-ea"/>
                          <a:cs typeface="+mn-cs"/>
                        </a:rPr>
                        <a:t>m</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平均孔隙度</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平均渗透率</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a:t>
                      </a:r>
                      <a:r>
                        <a:rPr lang="en-US" altLang="zh-CN" sz="1200" u="none" strike="noStrike" kern="1200" dirty="0">
                          <a:solidFill>
                            <a:schemeClr val="dk1"/>
                          </a:solidFill>
                          <a:effectLst/>
                          <a:latin typeface="+mn-lt"/>
                          <a:ea typeface="+mn-ea"/>
                          <a:cs typeface="+mn-cs"/>
                        </a:rPr>
                        <a:t>md</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平均饱和度</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平均</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地层系数</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平均</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储能系数</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234">
                <a:tc rowSpan="2">
                  <a:txBody>
                    <a:bodyPr/>
                    <a:lstStyle/>
                    <a:p>
                      <a:pPr algn="ctr" fontAlgn="ctr"/>
                      <a:r>
                        <a:rPr lang="zh-CN" altLang="en-US" sz="1200" u="none" strike="noStrike" dirty="0">
                          <a:effectLst/>
                        </a:rPr>
                        <a:t>苏中</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物性好</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217</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100</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13.1</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8.7</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0.63</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63.5</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7.9</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71.1</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439234">
                <a:tc vMerge="1">
                  <a:txBody>
                    <a:bodyPr/>
                    <a:lstStyle/>
                    <a:p>
                      <a:endParaRPr lang="zh-CN"/>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物性差</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132</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48.5</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6.7</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7.7</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0.48</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58.8</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3.3</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29.1</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2"/>
                  </a:ext>
                </a:extLst>
              </a:tr>
              <a:tr h="439234">
                <a:tc rowSpan="2">
                  <a:txBody>
                    <a:bodyPr/>
                    <a:lstStyle/>
                    <a:p>
                      <a:pPr algn="ctr" fontAlgn="ctr"/>
                      <a:r>
                        <a:rPr lang="zh-CN" altLang="en-US" sz="1200" u="none" strike="noStrike" dirty="0">
                          <a:effectLst/>
                        </a:rPr>
                        <a:t>苏西</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物性好</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88</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100</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15.2</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8.3</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0.61</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64.4</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8.9</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80.1</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3"/>
                  </a:ext>
                </a:extLst>
              </a:tr>
              <a:tr h="439234">
                <a:tc vMerge="1">
                  <a:txBody>
                    <a:bodyPr/>
                    <a:lstStyle/>
                    <a:p>
                      <a:endParaRPr lang="zh-CN"/>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物性差</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82</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48.8</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7.4</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7.2</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0.43</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60.5</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3.0</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32.1</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4"/>
                  </a:ext>
                </a:extLst>
              </a:tr>
            </a:tbl>
          </a:graphicData>
        </a:graphic>
      </p:graphicFrame>
      <p:sp>
        <p:nvSpPr>
          <p:cNvPr id="4" name="文本框 3"/>
          <p:cNvSpPr txBox="1"/>
          <p:nvPr/>
        </p:nvSpPr>
        <p:spPr>
          <a:xfrm>
            <a:off x="389654" y="695723"/>
            <a:ext cx="8480025" cy="175323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全区高压低产井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568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口，其中储层物性条件差的气井</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214</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口，占比</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38</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，有效厚度、孔隙度、渗透率与饱和度等各项参数</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均低于物性好的气井，综合评价，物性好的气井平均地层系数与储能系数约为物性差的气井的</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2.5</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倍，主要为有效厚度差异影响。</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sp>
        <p:nvSpPr>
          <p:cNvPr id="5" name="TextBox 5"/>
          <p:cNvSpPr/>
          <p:nvPr/>
        </p:nvSpPr>
        <p:spPr bwMode="auto">
          <a:xfrm>
            <a:off x="2407920" y="2227069"/>
            <a:ext cx="4389121"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不同区块不同类型气井各项静态参数统计表</a:t>
            </a:r>
          </a:p>
        </p:txBody>
      </p:sp>
      <p:sp>
        <p:nvSpPr>
          <p:cNvPr id="2" name="文本框 1"/>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）划分结果</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7339" y="749063"/>
            <a:ext cx="8662034" cy="922020"/>
          </a:xfrm>
          <a:prstGeom prst="rect">
            <a:avLst/>
          </a:prstGeom>
          <a:noFill/>
        </p:spPr>
        <p:txBody>
          <a:bodyPr wrap="square" rtlCol="0">
            <a:spAutoFit/>
          </a:bodyPr>
          <a:lstStyle/>
          <a:p>
            <a:pPr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    中区物性好的气井初期产量较物性差的气井高约</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40</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，西区对应高</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20</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sym typeface="+mn-ea"/>
              </a:rPr>
              <a:t>中区受储层物性影响高于西区</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，由于压力长期高压，单位压降采气量结果相近。</a:t>
            </a:r>
          </a:p>
        </p:txBody>
      </p:sp>
      <p:pic>
        <p:nvPicPr>
          <p:cNvPr id="5" name="图片 4"/>
          <p:cNvPicPr>
            <a:picLocks noChangeAspect="1"/>
          </p:cNvPicPr>
          <p:nvPr/>
        </p:nvPicPr>
        <p:blipFill>
          <a:blip r:embed="rId2"/>
          <a:stretch>
            <a:fillRect/>
          </a:stretch>
        </p:blipFill>
        <p:spPr>
          <a:xfrm>
            <a:off x="294809" y="3078480"/>
            <a:ext cx="4288304" cy="2020456"/>
          </a:xfrm>
          <a:prstGeom prst="rect">
            <a:avLst/>
          </a:prstGeom>
        </p:spPr>
      </p:pic>
      <p:pic>
        <p:nvPicPr>
          <p:cNvPr id="6" name="图片 5"/>
          <p:cNvPicPr>
            <a:picLocks noChangeAspect="1"/>
          </p:cNvPicPr>
          <p:nvPr/>
        </p:nvPicPr>
        <p:blipFill>
          <a:blip r:embed="rId3"/>
          <a:stretch>
            <a:fillRect/>
          </a:stretch>
        </p:blipFill>
        <p:spPr>
          <a:xfrm>
            <a:off x="4661069" y="3078480"/>
            <a:ext cx="4288304" cy="2020456"/>
          </a:xfrm>
          <a:prstGeom prst="rect">
            <a:avLst/>
          </a:prstGeom>
        </p:spPr>
      </p:pic>
      <p:sp>
        <p:nvSpPr>
          <p:cNvPr id="7" name="TextBox 5"/>
          <p:cNvSpPr/>
          <p:nvPr/>
        </p:nvSpPr>
        <p:spPr bwMode="auto">
          <a:xfrm>
            <a:off x="579121" y="2744598"/>
            <a:ext cx="3840480"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苏中不同类型气井生产拉齐曲线</a:t>
            </a:r>
          </a:p>
        </p:txBody>
      </p:sp>
      <p:sp>
        <p:nvSpPr>
          <p:cNvPr id="8" name="TextBox 5"/>
          <p:cNvSpPr/>
          <p:nvPr/>
        </p:nvSpPr>
        <p:spPr bwMode="auto">
          <a:xfrm>
            <a:off x="4876801" y="2744598"/>
            <a:ext cx="3840480" cy="36976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苏西不同类型气井生产拉齐曲线</a:t>
            </a:r>
          </a:p>
        </p:txBody>
      </p:sp>
      <p:graphicFrame>
        <p:nvGraphicFramePr>
          <p:cNvPr id="9" name="表格 8"/>
          <p:cNvGraphicFramePr>
            <a:graphicFrameLocks noGrp="1"/>
          </p:cNvGraphicFramePr>
          <p:nvPr/>
        </p:nvGraphicFramePr>
        <p:xfrm>
          <a:off x="287339" y="1744979"/>
          <a:ext cx="8662036" cy="1036317"/>
        </p:xfrm>
        <a:graphic>
          <a:graphicData uri="http://schemas.openxmlformats.org/drawingml/2006/table">
            <a:tbl>
              <a:tblPr>
                <a:tableStyleId>{5C22544A-7EE6-4342-B048-85BDC9FD1C3A}</a:tableStyleId>
              </a:tblPr>
              <a:tblGrid>
                <a:gridCol w="512761">
                  <a:extLst>
                    <a:ext uri="{9D8B030D-6E8A-4147-A177-3AD203B41FA5}">
                      <a16:colId xmlns:a16="http://schemas.microsoft.com/office/drawing/2014/main" val="20000"/>
                    </a:ext>
                  </a:extLst>
                </a:gridCol>
                <a:gridCol w="708660">
                  <a:extLst>
                    <a:ext uri="{9D8B030D-6E8A-4147-A177-3AD203B41FA5}">
                      <a16:colId xmlns:a16="http://schemas.microsoft.com/office/drawing/2014/main" val="20001"/>
                    </a:ext>
                  </a:extLst>
                </a:gridCol>
                <a:gridCol w="85344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65860">
                  <a:extLst>
                    <a:ext uri="{9D8B030D-6E8A-4147-A177-3AD203B41FA5}">
                      <a16:colId xmlns:a16="http://schemas.microsoft.com/office/drawing/2014/main" val="20004"/>
                    </a:ext>
                  </a:extLst>
                </a:gridCol>
                <a:gridCol w="548640">
                  <a:extLst>
                    <a:ext uri="{9D8B030D-6E8A-4147-A177-3AD203B41FA5}">
                      <a16:colId xmlns:a16="http://schemas.microsoft.com/office/drawing/2014/main" val="20005"/>
                    </a:ext>
                  </a:extLst>
                </a:gridCol>
                <a:gridCol w="701040">
                  <a:extLst>
                    <a:ext uri="{9D8B030D-6E8A-4147-A177-3AD203B41FA5}">
                      <a16:colId xmlns:a16="http://schemas.microsoft.com/office/drawing/2014/main" val="20006"/>
                    </a:ext>
                  </a:extLst>
                </a:gridCol>
                <a:gridCol w="845820">
                  <a:extLst>
                    <a:ext uri="{9D8B030D-6E8A-4147-A177-3AD203B41FA5}">
                      <a16:colId xmlns:a16="http://schemas.microsoft.com/office/drawing/2014/main" val="20007"/>
                    </a:ext>
                  </a:extLst>
                </a:gridCol>
                <a:gridCol w="1051560">
                  <a:extLst>
                    <a:ext uri="{9D8B030D-6E8A-4147-A177-3AD203B41FA5}">
                      <a16:colId xmlns:a16="http://schemas.microsoft.com/office/drawing/2014/main" val="20008"/>
                    </a:ext>
                  </a:extLst>
                </a:gridCol>
                <a:gridCol w="1207455">
                  <a:extLst>
                    <a:ext uri="{9D8B030D-6E8A-4147-A177-3AD203B41FA5}">
                      <a16:colId xmlns:a16="http://schemas.microsoft.com/office/drawing/2014/main" val="20009"/>
                    </a:ext>
                  </a:extLst>
                </a:gridCol>
              </a:tblGrid>
              <a:tr h="511665">
                <a:tc>
                  <a:txBody>
                    <a:bodyPr/>
                    <a:lstStyle/>
                    <a:p>
                      <a:pPr algn="ctr" fontAlgn="ctr"/>
                      <a:r>
                        <a:rPr lang="zh-CN" altLang="en-US" sz="1200" u="none" strike="noStrike" kern="1200" dirty="0">
                          <a:solidFill>
                            <a:schemeClr val="dk1"/>
                          </a:solidFill>
                          <a:effectLst/>
                          <a:latin typeface="+mn-lt"/>
                          <a:ea typeface="+mn-ea"/>
                          <a:cs typeface="+mn-cs"/>
                        </a:rPr>
                        <a:t>区块</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分类</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初期产量</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（万方</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三年平均产量（万方</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单位压降采气量（万方</a:t>
                      </a:r>
                      <a:r>
                        <a:rPr lang="en-US" altLang="zh-CN" sz="1200" u="none" strike="noStrike" kern="1200" dirty="0">
                          <a:solidFill>
                            <a:schemeClr val="dk1"/>
                          </a:solidFill>
                          <a:effectLst/>
                          <a:latin typeface="+mn-lt"/>
                          <a:ea typeface="+mn-ea"/>
                          <a:cs typeface="+mn-cs"/>
                        </a:rPr>
                        <a:t>/MPa</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区块</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分类</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初期产量</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（万方</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三年平均产量</a:t>
                      </a:r>
                      <a:endParaRPr lang="en-US" altLang="zh-CN" sz="1200" u="none" strike="noStrike" kern="1200" dirty="0">
                        <a:solidFill>
                          <a:schemeClr val="dk1"/>
                        </a:solidFill>
                        <a:effectLst/>
                        <a:latin typeface="+mn-lt"/>
                        <a:ea typeface="+mn-ea"/>
                        <a:cs typeface="+mn-cs"/>
                      </a:endParaRPr>
                    </a:p>
                    <a:p>
                      <a:pPr algn="ctr" fontAlgn="ctr"/>
                      <a:r>
                        <a:rPr lang="zh-CN" altLang="en-US" sz="1200" u="none" strike="noStrike" kern="1200" dirty="0">
                          <a:solidFill>
                            <a:schemeClr val="dk1"/>
                          </a:solidFill>
                          <a:effectLst/>
                          <a:latin typeface="+mn-lt"/>
                          <a:ea typeface="+mn-ea"/>
                          <a:cs typeface="+mn-cs"/>
                        </a:rPr>
                        <a:t>（万方</a:t>
                      </a:r>
                      <a:r>
                        <a:rPr lang="en-US" altLang="zh-CN" sz="1200" u="none" strike="noStrike" kern="1200" dirty="0">
                          <a:solidFill>
                            <a:schemeClr val="dk1"/>
                          </a:solidFill>
                          <a:effectLst/>
                          <a:latin typeface="+mn-lt"/>
                          <a:ea typeface="+mn-ea"/>
                          <a:cs typeface="+mn-cs"/>
                        </a:rPr>
                        <a:t>/</a:t>
                      </a:r>
                      <a:r>
                        <a:rPr lang="zh-CN" altLang="en-US" sz="12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kern="1200" dirty="0">
                          <a:solidFill>
                            <a:schemeClr val="dk1"/>
                          </a:solidFill>
                          <a:effectLst/>
                          <a:latin typeface="+mn-lt"/>
                          <a:ea typeface="+mn-ea"/>
                          <a:cs typeface="+mn-cs"/>
                        </a:rPr>
                        <a:t>单位压降采气量（万方</a:t>
                      </a:r>
                      <a:r>
                        <a:rPr lang="en-US" altLang="zh-CN" sz="1200" u="none" strike="noStrike" kern="1200" dirty="0">
                          <a:solidFill>
                            <a:schemeClr val="dk1"/>
                          </a:solidFill>
                          <a:effectLst/>
                          <a:latin typeface="+mn-lt"/>
                          <a:ea typeface="+mn-ea"/>
                          <a:cs typeface="+mn-cs"/>
                        </a:rPr>
                        <a:t>/MPa</a:t>
                      </a:r>
                      <a:r>
                        <a:rPr lang="zh-CN" altLang="en-US" sz="12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2326">
                <a:tc rowSpan="2">
                  <a:txBody>
                    <a:bodyPr/>
                    <a:lstStyle/>
                    <a:p>
                      <a:pPr algn="ctr" fontAlgn="ctr"/>
                      <a:r>
                        <a:rPr lang="zh-CN" altLang="en-US" sz="1200" u="none" strike="noStrike" dirty="0">
                          <a:effectLst/>
                        </a:rPr>
                        <a:t>苏中</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物性好</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1.4</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0.9</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1200" u="none" strike="noStrike" kern="1200" dirty="0">
                          <a:solidFill>
                            <a:schemeClr val="dk1"/>
                          </a:solidFill>
                          <a:effectLst/>
                          <a:latin typeface="+mn-lt"/>
                          <a:ea typeface="+mn-ea"/>
                          <a:cs typeface="+mn-cs"/>
                        </a:rPr>
                        <a:t>109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rowSpan="2">
                  <a:txBody>
                    <a:bodyPr/>
                    <a:lstStyle/>
                    <a:p>
                      <a:pPr algn="ctr" fontAlgn="ctr"/>
                      <a:r>
                        <a:rPr lang="zh-CN" altLang="en-US" sz="1200" u="none" strike="noStrike" dirty="0">
                          <a:effectLst/>
                        </a:rPr>
                        <a:t>苏西</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物性好</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1.0</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200" u="none" strike="noStrike" dirty="0">
                          <a:effectLst/>
                        </a:rPr>
                        <a:t>0.5</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1200" u="none" strike="noStrike" kern="1200" dirty="0">
                          <a:solidFill>
                            <a:schemeClr val="dk1"/>
                          </a:solidFill>
                          <a:effectLst/>
                          <a:latin typeface="+mn-lt"/>
                          <a:ea typeface="+mn-ea"/>
                          <a:cs typeface="+mn-cs"/>
                        </a:rPr>
                        <a:t>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262326">
                <a:tc vMerge="1">
                  <a:txBody>
                    <a:bodyPr/>
                    <a:lstStyle/>
                    <a:p>
                      <a:endParaRPr lang="zh-CN"/>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200" u="none" strike="noStrike" dirty="0">
                          <a:effectLst/>
                        </a:rPr>
                        <a:t>物性差</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1.0</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0.6</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1200" u="none" strike="noStrike" kern="1200" dirty="0">
                          <a:solidFill>
                            <a:schemeClr val="dk1"/>
                          </a:solidFill>
                          <a:effectLst/>
                          <a:latin typeface="+mn-lt"/>
                          <a:ea typeface="+mn-ea"/>
                          <a:cs typeface="+mn-cs"/>
                        </a:rPr>
                        <a:t>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vMerge="1">
                  <a:txBody>
                    <a:bodyPr/>
                    <a:lstStyle/>
                    <a:p>
                      <a:endParaRPr lang="zh-CN"/>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zh-CN" altLang="en-US" sz="1200" u="none" strike="noStrike" dirty="0">
                          <a:effectLst/>
                        </a:rPr>
                        <a:t>物性差</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0.8</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fontAlgn="ctr"/>
                      <a:r>
                        <a:rPr lang="en-US" altLang="zh-CN" sz="1200" u="none" strike="noStrike" dirty="0">
                          <a:effectLst/>
                        </a:rPr>
                        <a:t>0.4</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1200" u="none" strike="noStrike" kern="1200" dirty="0">
                          <a:solidFill>
                            <a:schemeClr val="dk1"/>
                          </a:solidFill>
                          <a:effectLst/>
                          <a:latin typeface="+mn-lt"/>
                          <a:ea typeface="+mn-ea"/>
                          <a:cs typeface="+mn-cs"/>
                        </a:rPr>
                        <a:t>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2"/>
                  </a:ext>
                </a:extLst>
              </a:tr>
            </a:tbl>
          </a:graphicData>
        </a:graphic>
      </p:graphicFrame>
      <p:sp>
        <p:nvSpPr>
          <p:cNvPr id="2" name="文本框 1"/>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）生产动态对比</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14"/>
          <p:cNvSpPr/>
          <p:nvPr/>
        </p:nvSpPr>
        <p:spPr>
          <a:xfrm>
            <a:off x="5393727" y="2111406"/>
            <a:ext cx="1272950" cy="27716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0" t="0" r="0" b="0"/>
            <a:pathLst>
              <a:path w="1769" h="1633">
                <a:moveTo>
                  <a:pt x="0" y="1134"/>
                </a:moveTo>
                <a:lnTo>
                  <a:pt x="45" y="1088"/>
                </a:lnTo>
                <a:lnTo>
                  <a:pt x="136" y="1134"/>
                </a:lnTo>
                <a:lnTo>
                  <a:pt x="226" y="1088"/>
                </a:lnTo>
                <a:lnTo>
                  <a:pt x="272" y="1043"/>
                </a:lnTo>
                <a:lnTo>
                  <a:pt x="408" y="1088"/>
                </a:lnTo>
                <a:lnTo>
                  <a:pt x="499" y="1134"/>
                </a:lnTo>
                <a:lnTo>
                  <a:pt x="589" y="1179"/>
                </a:lnTo>
                <a:lnTo>
                  <a:pt x="771" y="1179"/>
                </a:lnTo>
                <a:lnTo>
                  <a:pt x="862" y="1270"/>
                </a:lnTo>
                <a:lnTo>
                  <a:pt x="952" y="1315"/>
                </a:lnTo>
                <a:lnTo>
                  <a:pt x="1224" y="1360"/>
                </a:lnTo>
                <a:lnTo>
                  <a:pt x="1224" y="1633"/>
                </a:lnTo>
                <a:lnTo>
                  <a:pt x="1497" y="1633"/>
                </a:lnTo>
                <a:lnTo>
                  <a:pt x="1497" y="635"/>
                </a:lnTo>
                <a:lnTo>
                  <a:pt x="1769" y="635"/>
                </a:lnTo>
                <a:lnTo>
                  <a:pt x="1769" y="453"/>
                </a:lnTo>
                <a:lnTo>
                  <a:pt x="1451" y="453"/>
                </a:lnTo>
                <a:lnTo>
                  <a:pt x="1504" y="453"/>
                </a:lnTo>
                <a:lnTo>
                  <a:pt x="1504" y="0"/>
                </a:lnTo>
                <a:lnTo>
                  <a:pt x="0" y="0"/>
                </a:lnTo>
                <a:lnTo>
                  <a:pt x="0" y="1134"/>
                </a:lnTo>
                <a:close/>
              </a:path>
            </a:pathLst>
          </a:custGeom>
          <a:noFill/>
          <a:ln w="9525">
            <a:noFill/>
          </a:ln>
          <a:effectLst>
            <a:prstShdw prst="shdw17" dist="17961" dir="2699999">
              <a:srgbClr val="999999"/>
            </a:prstShdw>
          </a:effectLst>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pic>
        <p:nvPicPr>
          <p:cNvPr id="46" name="Picture 2"/>
          <p:cNvPicPr>
            <a:picLocks noChangeAspect="1"/>
          </p:cNvPicPr>
          <p:nvPr/>
        </p:nvPicPr>
        <p:blipFill>
          <a:blip r:embed="rId2"/>
          <a:srcRect l="3203" t="95" r="4235" b="3044"/>
          <a:stretch>
            <a:fillRect/>
          </a:stretch>
        </p:blipFill>
        <p:spPr>
          <a:xfrm>
            <a:off x="5214620" y="1114425"/>
            <a:ext cx="3757295" cy="3913505"/>
          </a:xfrm>
          <a:prstGeom prst="rect">
            <a:avLst/>
          </a:prstGeom>
          <a:solidFill>
            <a:srgbClr val="00B0F0">
              <a:alpha val="54117"/>
            </a:srgbClr>
          </a:solidFill>
          <a:ln w="9525">
            <a:noFill/>
          </a:ln>
        </p:spPr>
      </p:pic>
      <p:sp>
        <p:nvSpPr>
          <p:cNvPr id="47" name="任意多边形 14"/>
          <p:cNvSpPr/>
          <p:nvPr/>
        </p:nvSpPr>
        <p:spPr>
          <a:xfrm>
            <a:off x="5412776" y="2311421"/>
            <a:ext cx="1461535" cy="1992050"/>
          </a:xfrm>
          <a:custGeom>
            <a:avLst/>
            <a:gdLst/>
            <a:ahLst/>
            <a:cxnLst>
              <a:cxn ang="0">
                <a:pos x="28495" y="0"/>
              </a:cxn>
              <a:cxn ang="0">
                <a:pos x="1139885" y="0"/>
              </a:cxn>
              <a:cxn ang="0">
                <a:pos x="1139885" y="366489"/>
              </a:cxn>
              <a:cxn ang="0">
                <a:pos x="1054394" y="366489"/>
              </a:cxn>
              <a:cxn ang="0">
                <a:pos x="1049644" y="1356487"/>
              </a:cxn>
              <a:cxn ang="0">
                <a:pos x="1239624" y="1361250"/>
              </a:cxn>
              <a:cxn ang="0">
                <a:pos x="1230125" y="1618267"/>
              </a:cxn>
              <a:cxn ang="0">
                <a:pos x="1049644" y="1623027"/>
              </a:cxn>
              <a:cxn ang="0">
                <a:pos x="1044894" y="1670622"/>
              </a:cxn>
              <a:cxn ang="0">
                <a:pos x="1505598" y="1670622"/>
              </a:cxn>
              <a:cxn ang="0">
                <a:pos x="1515096" y="2684420"/>
              </a:cxn>
              <a:cxn ang="0">
                <a:pos x="850164" y="2679660"/>
              </a:cxn>
              <a:cxn ang="0">
                <a:pos x="850164" y="2546390"/>
              </a:cxn>
              <a:cxn ang="0">
                <a:pos x="370463" y="2555912"/>
              </a:cxn>
              <a:cxn ang="0">
                <a:pos x="365712" y="2441682"/>
              </a:cxn>
              <a:cxn ang="0">
                <a:pos x="0" y="2432160"/>
              </a:cxn>
            </a:cxnLst>
            <a:rect l="0" t="0" r="0" b="0"/>
            <a:pathLst>
              <a:path w="1519237" h="2686050">
                <a:moveTo>
                  <a:pt x="28575" y="0"/>
                </a:moveTo>
                <a:lnTo>
                  <a:pt x="1143000" y="0"/>
                </a:lnTo>
                <a:lnTo>
                  <a:pt x="1143000" y="366712"/>
                </a:lnTo>
                <a:lnTo>
                  <a:pt x="1057275" y="366712"/>
                </a:lnTo>
                <a:cubicBezTo>
                  <a:pt x="1055687" y="696912"/>
                  <a:pt x="1054100" y="1027112"/>
                  <a:pt x="1052512" y="1357312"/>
                </a:cubicBezTo>
                <a:lnTo>
                  <a:pt x="1243012" y="1362075"/>
                </a:lnTo>
                <a:lnTo>
                  <a:pt x="1233487" y="1619250"/>
                </a:lnTo>
                <a:lnTo>
                  <a:pt x="1052512" y="1624012"/>
                </a:lnTo>
                <a:lnTo>
                  <a:pt x="1047750" y="1671637"/>
                </a:lnTo>
                <a:lnTo>
                  <a:pt x="1509712" y="1671637"/>
                </a:lnTo>
                <a:lnTo>
                  <a:pt x="1519237" y="2686050"/>
                </a:lnTo>
                <a:lnTo>
                  <a:pt x="852487" y="2681287"/>
                </a:lnTo>
                <a:lnTo>
                  <a:pt x="852487" y="2547937"/>
                </a:lnTo>
                <a:lnTo>
                  <a:pt x="371475" y="2557462"/>
                </a:lnTo>
                <a:lnTo>
                  <a:pt x="366712" y="2443162"/>
                </a:lnTo>
                <a:lnTo>
                  <a:pt x="0" y="2433637"/>
                </a:lnTo>
              </a:path>
            </a:pathLst>
          </a:custGeom>
          <a:solidFill>
            <a:srgbClr val="00B0F0">
              <a:alpha val="50194"/>
            </a:srgbClr>
          </a:solidFill>
          <a:ln w="9525">
            <a:noFill/>
          </a:ln>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cxnSp>
        <p:nvCxnSpPr>
          <p:cNvPr id="48" name="直接连接符 68"/>
          <p:cNvCxnSpPr/>
          <p:nvPr/>
        </p:nvCxnSpPr>
        <p:spPr>
          <a:xfrm rot="5400000" flipH="1" flipV="1">
            <a:off x="7400540" y="2406666"/>
            <a:ext cx="347168" cy="1429"/>
          </a:xfrm>
          <a:prstGeom prst="line">
            <a:avLst/>
          </a:prstGeom>
          <a:ln w="6350" cap="flat" cmpd="sng">
            <a:solidFill>
              <a:srgbClr val="000000"/>
            </a:solidFill>
            <a:prstDash val="solid"/>
            <a:round/>
            <a:headEnd type="none" w="med" len="med"/>
            <a:tailEnd type="none" w="med" len="med"/>
          </a:ln>
        </p:spPr>
      </p:cxnSp>
      <p:cxnSp>
        <p:nvCxnSpPr>
          <p:cNvPr id="49" name="直接连接符 69"/>
          <p:cNvCxnSpPr/>
          <p:nvPr/>
        </p:nvCxnSpPr>
        <p:spPr>
          <a:xfrm flipH="1" flipV="1">
            <a:off x="7572933" y="2233796"/>
            <a:ext cx="172870" cy="1429"/>
          </a:xfrm>
          <a:prstGeom prst="line">
            <a:avLst/>
          </a:prstGeom>
          <a:ln w="6350" cap="flat" cmpd="sng">
            <a:solidFill>
              <a:srgbClr val="000000"/>
            </a:solidFill>
            <a:prstDash val="solid"/>
            <a:round/>
            <a:headEnd type="none" w="med" len="med"/>
            <a:tailEnd type="none" w="med" len="med"/>
          </a:ln>
        </p:spPr>
      </p:cxnSp>
      <p:sp>
        <p:nvSpPr>
          <p:cNvPr id="50" name="任意多边形 17"/>
          <p:cNvSpPr/>
          <p:nvPr/>
        </p:nvSpPr>
        <p:spPr>
          <a:xfrm>
            <a:off x="7339583" y="1533745"/>
            <a:ext cx="636713" cy="1219613"/>
          </a:xfrm>
          <a:custGeom>
            <a:avLst/>
            <a:gdLst/>
            <a:ahLst/>
            <a:cxnLst>
              <a:cxn ang="0">
                <a:pos x="124483" y="3175"/>
              </a:cxn>
              <a:cxn ang="0">
                <a:pos x="411750" y="0"/>
              </a:cxn>
              <a:cxn ang="0">
                <a:pos x="421326" y="949050"/>
              </a:cxn>
              <a:cxn ang="0">
                <a:pos x="663907" y="949050"/>
              </a:cxn>
              <a:cxn ang="0">
                <a:pos x="660716" y="1644170"/>
              </a:cxn>
              <a:cxn ang="0">
                <a:pos x="245773" y="1637820"/>
              </a:cxn>
              <a:cxn ang="0">
                <a:pos x="248965" y="1409290"/>
              </a:cxn>
              <a:cxn ang="0">
                <a:pos x="3190" y="1406115"/>
              </a:cxn>
              <a:cxn ang="0">
                <a:pos x="0" y="403105"/>
              </a:cxn>
              <a:cxn ang="0">
                <a:pos x="114907" y="399935"/>
              </a:cxn>
            </a:cxnLst>
            <a:rect l="0" t="0" r="0" b="0"/>
            <a:pathLst>
              <a:path w="660400" h="1644650">
                <a:moveTo>
                  <a:pt x="123825" y="3175"/>
                </a:moveTo>
                <a:lnTo>
                  <a:pt x="409575" y="0"/>
                </a:lnTo>
                <a:lnTo>
                  <a:pt x="419100" y="949325"/>
                </a:lnTo>
                <a:lnTo>
                  <a:pt x="660400" y="949325"/>
                </a:lnTo>
                <a:cubicBezTo>
                  <a:pt x="659342" y="1181100"/>
                  <a:pt x="658283" y="1412875"/>
                  <a:pt x="657225" y="1644650"/>
                </a:cubicBezTo>
                <a:lnTo>
                  <a:pt x="244475" y="1638300"/>
                </a:lnTo>
                <a:cubicBezTo>
                  <a:pt x="245533" y="1562100"/>
                  <a:pt x="246592" y="1485900"/>
                  <a:pt x="247650" y="1409700"/>
                </a:cubicBezTo>
                <a:lnTo>
                  <a:pt x="3175" y="1406525"/>
                </a:lnTo>
                <a:cubicBezTo>
                  <a:pt x="2117" y="1072092"/>
                  <a:pt x="1058" y="737658"/>
                  <a:pt x="0" y="403225"/>
                </a:cubicBezTo>
                <a:lnTo>
                  <a:pt x="114300" y="400050"/>
                </a:lnTo>
              </a:path>
            </a:pathLst>
          </a:custGeom>
          <a:solidFill>
            <a:srgbClr val="00B050">
              <a:alpha val="50194"/>
            </a:srgbClr>
          </a:solidFill>
          <a:ln w="9525">
            <a:noFill/>
          </a:ln>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sp>
        <p:nvSpPr>
          <p:cNvPr id="51" name="任意多边形 18"/>
          <p:cNvSpPr/>
          <p:nvPr/>
        </p:nvSpPr>
        <p:spPr>
          <a:xfrm>
            <a:off x="6420468" y="3161483"/>
            <a:ext cx="901971" cy="388124"/>
          </a:xfrm>
          <a:custGeom>
            <a:avLst/>
            <a:gdLst/>
            <a:ahLst/>
            <a:cxnLst>
              <a:cxn ang="0">
                <a:pos x="2396" y="0"/>
              </a:cxn>
              <a:cxn ang="0">
                <a:pos x="938554" y="0"/>
              </a:cxn>
              <a:cxn ang="0">
                <a:pos x="940946" y="516960"/>
              </a:cxn>
              <a:cxn ang="0">
                <a:pos x="0" y="521703"/>
              </a:cxn>
              <a:cxn ang="0">
                <a:pos x="2396" y="467161"/>
              </a:cxn>
              <a:cxn ang="0">
                <a:pos x="186753" y="467161"/>
              </a:cxn>
              <a:cxn ang="0">
                <a:pos x="189146" y="213424"/>
              </a:cxn>
              <a:cxn ang="0">
                <a:pos x="0" y="206310"/>
              </a:cxn>
            </a:cxnLst>
            <a:rect l="0" t="0" r="0" b="0"/>
            <a:pathLst>
              <a:path w="935831" h="523875">
                <a:moveTo>
                  <a:pt x="2381" y="0"/>
                </a:moveTo>
                <a:lnTo>
                  <a:pt x="933450" y="0"/>
                </a:lnTo>
                <a:cubicBezTo>
                  <a:pt x="934244" y="173037"/>
                  <a:pt x="935037" y="346075"/>
                  <a:pt x="935831" y="519112"/>
                </a:cubicBezTo>
                <a:lnTo>
                  <a:pt x="0" y="523875"/>
                </a:lnTo>
                <a:cubicBezTo>
                  <a:pt x="794" y="505619"/>
                  <a:pt x="1587" y="487362"/>
                  <a:pt x="2381" y="469106"/>
                </a:cubicBezTo>
                <a:lnTo>
                  <a:pt x="185737" y="469106"/>
                </a:lnTo>
                <a:cubicBezTo>
                  <a:pt x="186531" y="384175"/>
                  <a:pt x="187324" y="299243"/>
                  <a:pt x="188118" y="214312"/>
                </a:cubicBezTo>
                <a:lnTo>
                  <a:pt x="0" y="207169"/>
                </a:lnTo>
              </a:path>
            </a:pathLst>
          </a:custGeom>
          <a:solidFill>
            <a:srgbClr val="00B050">
              <a:alpha val="50194"/>
            </a:srgbClr>
          </a:solidFill>
          <a:ln w="9525">
            <a:noFill/>
          </a:ln>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sp>
        <p:nvSpPr>
          <p:cNvPr id="52" name="任意多边形 19"/>
          <p:cNvSpPr/>
          <p:nvPr/>
        </p:nvSpPr>
        <p:spPr>
          <a:xfrm>
            <a:off x="7324344" y="3046713"/>
            <a:ext cx="336691" cy="499560"/>
          </a:xfrm>
          <a:custGeom>
            <a:avLst/>
            <a:gdLst/>
            <a:ahLst/>
            <a:cxnLst>
              <a:cxn ang="0">
                <a:pos x="0" y="0"/>
              </a:cxn>
              <a:cxn ang="0">
                <a:pos x="346568" y="6385"/>
              </a:cxn>
              <a:cxn ang="0">
                <a:pos x="352986" y="676657"/>
              </a:cxn>
              <a:cxn ang="0">
                <a:pos x="0" y="676657"/>
              </a:cxn>
            </a:cxnLst>
            <a:rect l="0" t="0" r="0" b="0"/>
            <a:pathLst>
              <a:path w="349250" h="673100">
                <a:moveTo>
                  <a:pt x="0" y="0"/>
                </a:moveTo>
                <a:lnTo>
                  <a:pt x="342900" y="6350"/>
                </a:lnTo>
                <a:cubicBezTo>
                  <a:pt x="345017" y="228600"/>
                  <a:pt x="347133" y="450850"/>
                  <a:pt x="349250" y="673100"/>
                </a:cubicBezTo>
                <a:lnTo>
                  <a:pt x="0" y="673100"/>
                </a:lnTo>
              </a:path>
            </a:pathLst>
          </a:custGeom>
          <a:solidFill>
            <a:srgbClr val="FF3399">
              <a:alpha val="50194"/>
            </a:srgbClr>
          </a:solidFill>
          <a:ln w="9525">
            <a:noFill/>
          </a:ln>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sp>
        <p:nvSpPr>
          <p:cNvPr id="53" name="任意多边形 20"/>
          <p:cNvSpPr/>
          <p:nvPr/>
        </p:nvSpPr>
        <p:spPr>
          <a:xfrm>
            <a:off x="8003441" y="3541034"/>
            <a:ext cx="365741" cy="421936"/>
          </a:xfrm>
          <a:custGeom>
            <a:avLst/>
            <a:gdLst/>
            <a:ahLst/>
            <a:cxnLst>
              <a:cxn ang="0">
                <a:pos x="0" y="0"/>
              </a:cxn>
              <a:cxn ang="0">
                <a:pos x="373108" y="3195"/>
              </a:cxn>
              <a:cxn ang="0">
                <a:pos x="376244" y="572325"/>
              </a:cxn>
              <a:cxn ang="0">
                <a:pos x="6270" y="572325"/>
              </a:cxn>
            </a:cxnLst>
            <a:rect l="0" t="0" r="0" b="0"/>
            <a:pathLst>
              <a:path w="381000" h="568325">
                <a:moveTo>
                  <a:pt x="0" y="0"/>
                </a:moveTo>
                <a:lnTo>
                  <a:pt x="377825" y="3175"/>
                </a:lnTo>
                <a:cubicBezTo>
                  <a:pt x="378883" y="191558"/>
                  <a:pt x="379942" y="379942"/>
                  <a:pt x="381000" y="568325"/>
                </a:cubicBezTo>
                <a:lnTo>
                  <a:pt x="6350" y="568325"/>
                </a:lnTo>
              </a:path>
            </a:pathLst>
          </a:custGeom>
          <a:solidFill>
            <a:srgbClr val="FF3399">
              <a:alpha val="50194"/>
            </a:srgbClr>
          </a:solidFill>
          <a:ln w="9525">
            <a:noFill/>
          </a:ln>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sp>
        <p:nvSpPr>
          <p:cNvPr id="54" name="任意多边形 15"/>
          <p:cNvSpPr/>
          <p:nvPr/>
        </p:nvSpPr>
        <p:spPr>
          <a:xfrm>
            <a:off x="7150998" y="3964399"/>
            <a:ext cx="920543" cy="869587"/>
          </a:xfrm>
          <a:custGeom>
            <a:avLst/>
            <a:gdLst/>
            <a:ahLst/>
            <a:cxnLst>
              <a:cxn ang="0">
                <a:pos x="71078" y="0"/>
              </a:cxn>
              <a:cxn ang="0">
                <a:pos x="947700" y="4782"/>
              </a:cxn>
              <a:cxn ang="0">
                <a:pos x="952438" y="1173846"/>
              </a:cxn>
              <a:cxn ang="0">
                <a:pos x="7109" y="1176237"/>
              </a:cxn>
              <a:cxn ang="0">
                <a:pos x="0" y="353828"/>
              </a:cxn>
              <a:cxn ang="0">
                <a:pos x="71078" y="360999"/>
              </a:cxn>
              <a:cxn ang="0">
                <a:pos x="71078" y="0"/>
              </a:cxn>
            </a:cxnLst>
            <a:rect l="0" t="0" r="0" b="0"/>
            <a:pathLst>
              <a:path w="957263" h="1171575">
                <a:moveTo>
                  <a:pt x="71438" y="0"/>
                </a:moveTo>
                <a:lnTo>
                  <a:pt x="952500" y="4762"/>
                </a:lnTo>
                <a:cubicBezTo>
                  <a:pt x="954088" y="392906"/>
                  <a:pt x="955675" y="781049"/>
                  <a:pt x="957263" y="1169193"/>
                </a:cubicBezTo>
                <a:lnTo>
                  <a:pt x="7144" y="1171575"/>
                </a:lnTo>
                <a:cubicBezTo>
                  <a:pt x="4763" y="898525"/>
                  <a:pt x="2381" y="625475"/>
                  <a:pt x="0" y="352425"/>
                </a:cubicBezTo>
                <a:lnTo>
                  <a:pt x="71438" y="359568"/>
                </a:lnTo>
                <a:lnTo>
                  <a:pt x="71438" y="0"/>
                </a:lnTo>
                <a:close/>
              </a:path>
            </a:pathLst>
          </a:custGeom>
          <a:solidFill>
            <a:schemeClr val="bg2">
              <a:alpha val="42999"/>
            </a:schemeClr>
          </a:solidFill>
          <a:ln w="9525">
            <a:noFill/>
          </a:ln>
        </p:spPr>
        <p:txBody>
          <a:bodyPr/>
          <a:lstStyle/>
          <a:p>
            <a:endParaRPr lang="zh-CN" altLang="en-US" sz="1800">
              <a:latin typeface="黑体" panose="02010609060101010101" charset="-122"/>
              <a:ea typeface="黑体" panose="02010609060101010101" charset="-122"/>
              <a:cs typeface="方正大黑简体" panose="02010601030101010101" charset="-122"/>
            </a:endParaRPr>
          </a:p>
        </p:txBody>
      </p:sp>
      <p:sp>
        <p:nvSpPr>
          <p:cNvPr id="55" name="TextBox 16"/>
          <p:cNvSpPr txBox="1"/>
          <p:nvPr/>
        </p:nvSpPr>
        <p:spPr>
          <a:xfrm>
            <a:off x="7327265" y="1878330"/>
            <a:ext cx="516890" cy="245110"/>
          </a:xfrm>
          <a:prstGeom prst="rect">
            <a:avLst/>
          </a:prstGeom>
          <a:noFill/>
          <a:ln w="9525">
            <a:noFill/>
          </a:ln>
        </p:spPr>
        <p:txBody>
          <a:bodyPr wrap="square"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75</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56" name="TextBox 17"/>
          <p:cNvSpPr txBox="1"/>
          <p:nvPr/>
        </p:nvSpPr>
        <p:spPr>
          <a:xfrm>
            <a:off x="7571105" y="2312035"/>
            <a:ext cx="516255" cy="245110"/>
          </a:xfrm>
          <a:prstGeom prst="rect">
            <a:avLst/>
          </a:prstGeom>
          <a:noFill/>
          <a:ln w="9525">
            <a:noFill/>
          </a:ln>
        </p:spPr>
        <p:txBody>
          <a:bodyPr wrap="square"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11</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57" name="TextBox 18"/>
          <p:cNvSpPr txBox="1"/>
          <p:nvPr/>
        </p:nvSpPr>
        <p:spPr>
          <a:xfrm>
            <a:off x="6800496" y="2608583"/>
            <a:ext cx="538611" cy="245110"/>
          </a:xfrm>
          <a:prstGeom prst="rect">
            <a:avLst/>
          </a:prstGeom>
          <a:noFill/>
          <a:ln w="9525">
            <a:noFill/>
          </a:ln>
        </p:spPr>
        <p:txBody>
          <a:bodyPr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46</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58" name="TextBox 19"/>
          <p:cNvSpPr txBox="1"/>
          <p:nvPr/>
        </p:nvSpPr>
        <p:spPr>
          <a:xfrm>
            <a:off x="6800496" y="2907019"/>
            <a:ext cx="539087" cy="245110"/>
          </a:xfrm>
          <a:prstGeom prst="rect">
            <a:avLst/>
          </a:prstGeom>
          <a:noFill/>
          <a:ln w="9525">
            <a:noFill/>
          </a:ln>
        </p:spPr>
        <p:txBody>
          <a:bodyPr anchor="t" anchorCtr="0">
            <a:spAutoFit/>
          </a:bodyPr>
          <a:lstStyle/>
          <a:p>
            <a:r>
              <a:rPr lang="zh-CN" altLang="en-US" sz="1000" dirty="0">
                <a:solidFill>
                  <a:srgbClr val="0000FF"/>
                </a:solidFill>
                <a:latin typeface="黑体" panose="02010609060101010101" charset="-122"/>
                <a:ea typeface="黑体" panose="02010609060101010101" charset="-122"/>
                <a:cs typeface="黑体" panose="02010609060101010101" charset="-122"/>
              </a:rPr>
              <a:t>苏</a:t>
            </a:r>
            <a:r>
              <a:rPr lang="en-US" altLang="zh-CN" sz="1000" dirty="0">
                <a:solidFill>
                  <a:srgbClr val="0000FF"/>
                </a:solidFill>
                <a:latin typeface="黑体" panose="02010609060101010101" charset="-122"/>
                <a:ea typeface="黑体" panose="02010609060101010101" charset="-122"/>
                <a:cs typeface="黑体" panose="02010609060101010101" charset="-122"/>
              </a:rPr>
              <a:t>43</a:t>
            </a:r>
            <a:endParaRPr lang="zh-CN" altLang="en-US" sz="1000" dirty="0">
              <a:solidFill>
                <a:srgbClr val="0000FF"/>
              </a:solidFill>
              <a:latin typeface="黑体" panose="02010609060101010101" charset="-122"/>
              <a:ea typeface="黑体" panose="02010609060101010101" charset="-122"/>
              <a:cs typeface="黑体" panose="02010609060101010101" charset="-122"/>
            </a:endParaRPr>
          </a:p>
        </p:txBody>
      </p:sp>
      <p:sp>
        <p:nvSpPr>
          <p:cNvPr id="59" name="TextBox 20"/>
          <p:cNvSpPr txBox="1"/>
          <p:nvPr/>
        </p:nvSpPr>
        <p:spPr>
          <a:xfrm>
            <a:off x="6796686" y="3225454"/>
            <a:ext cx="634808" cy="245110"/>
          </a:xfrm>
          <a:prstGeom prst="rect">
            <a:avLst/>
          </a:prstGeom>
          <a:noFill/>
          <a:ln w="9525">
            <a:noFill/>
          </a:ln>
        </p:spPr>
        <p:txBody>
          <a:bodyPr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59</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0" name="TextBox 21"/>
          <p:cNvSpPr txBox="1"/>
          <p:nvPr/>
        </p:nvSpPr>
        <p:spPr>
          <a:xfrm>
            <a:off x="7289800" y="3172460"/>
            <a:ext cx="462915" cy="245110"/>
          </a:xfrm>
          <a:prstGeom prst="rect">
            <a:avLst/>
          </a:prstGeom>
          <a:noFill/>
          <a:ln w="9525">
            <a:noFill/>
          </a:ln>
        </p:spPr>
        <p:txBody>
          <a:bodyPr wrap="square"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20</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1" name="TextBox 22"/>
          <p:cNvSpPr txBox="1"/>
          <p:nvPr/>
        </p:nvSpPr>
        <p:spPr>
          <a:xfrm>
            <a:off x="7465306" y="3720095"/>
            <a:ext cx="529086" cy="245110"/>
          </a:xfrm>
          <a:prstGeom prst="rect">
            <a:avLst/>
          </a:prstGeom>
          <a:noFill/>
          <a:ln w="9525">
            <a:noFill/>
          </a:ln>
        </p:spPr>
        <p:txBody>
          <a:bodyPr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14</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2" name="TextBox 23"/>
          <p:cNvSpPr txBox="1"/>
          <p:nvPr/>
        </p:nvSpPr>
        <p:spPr>
          <a:xfrm>
            <a:off x="7994869" y="3652471"/>
            <a:ext cx="473844" cy="245110"/>
          </a:xfrm>
          <a:prstGeom prst="rect">
            <a:avLst/>
          </a:prstGeom>
          <a:noFill/>
          <a:ln w="9525">
            <a:noFill/>
          </a:ln>
        </p:spPr>
        <p:txBody>
          <a:bodyPr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桃</a:t>
            </a:r>
            <a:r>
              <a:rPr lang="en-US" altLang="zh-CN" sz="1000" dirty="0">
                <a:solidFill>
                  <a:srgbClr val="000000"/>
                </a:solidFill>
                <a:latin typeface="黑体" panose="02010609060101010101" charset="-122"/>
                <a:ea typeface="黑体" panose="02010609060101010101" charset="-122"/>
                <a:cs typeface="黑体" panose="02010609060101010101" charset="-122"/>
              </a:rPr>
              <a:t>7</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3" name="TextBox 24"/>
          <p:cNvSpPr txBox="1"/>
          <p:nvPr/>
        </p:nvSpPr>
        <p:spPr>
          <a:xfrm>
            <a:off x="8066779" y="4201559"/>
            <a:ext cx="508609" cy="245110"/>
          </a:xfrm>
          <a:prstGeom prst="rect">
            <a:avLst/>
          </a:prstGeom>
          <a:noFill/>
          <a:ln w="9525">
            <a:noFill/>
          </a:ln>
        </p:spPr>
        <p:txBody>
          <a:bodyPr anchor="t" anchorCtr="0">
            <a:spAutoFit/>
          </a:bodyPr>
          <a:lstStyle/>
          <a:p>
            <a:r>
              <a:rPr lang="zh-CN" altLang="en-US" sz="1000" dirty="0">
                <a:solidFill>
                  <a:srgbClr val="000000"/>
                </a:solidFill>
                <a:latin typeface="黑体" panose="02010609060101010101" charset="-122"/>
                <a:ea typeface="黑体" panose="02010609060101010101" charset="-122"/>
                <a:cs typeface="黑体" panose="02010609060101010101" charset="-122"/>
              </a:rPr>
              <a:t>桃</a:t>
            </a:r>
            <a:r>
              <a:rPr lang="en-US" altLang="zh-CN" sz="1000" dirty="0">
                <a:solidFill>
                  <a:srgbClr val="000000"/>
                </a:solidFill>
                <a:latin typeface="黑体" panose="02010609060101010101" charset="-122"/>
                <a:ea typeface="黑体" panose="02010609060101010101" charset="-122"/>
                <a:cs typeface="黑体" panose="02010609060101010101" charset="-122"/>
              </a:rPr>
              <a:t>2</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4" name="TextBox 25"/>
          <p:cNvSpPr txBox="1"/>
          <p:nvPr/>
        </p:nvSpPr>
        <p:spPr>
          <a:xfrm>
            <a:off x="6685726" y="4338235"/>
            <a:ext cx="438127" cy="245110"/>
          </a:xfrm>
          <a:prstGeom prst="rect">
            <a:avLst/>
          </a:prstGeom>
          <a:noFill/>
          <a:ln w="9525">
            <a:noFill/>
          </a:ln>
        </p:spPr>
        <p:txBody>
          <a:bodyPr wrap="square" anchor="t" anchorCtr="0">
            <a:spAutoFit/>
          </a:bodyPr>
          <a:lstStyle/>
          <a:p>
            <a:pPr algn="ctr"/>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47</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5" name="TextBox 26"/>
          <p:cNvSpPr txBox="1"/>
          <p:nvPr/>
        </p:nvSpPr>
        <p:spPr>
          <a:xfrm>
            <a:off x="6824307" y="3659615"/>
            <a:ext cx="493369" cy="245110"/>
          </a:xfrm>
          <a:prstGeom prst="rect">
            <a:avLst/>
          </a:prstGeom>
          <a:noFill/>
          <a:ln w="9525">
            <a:noFill/>
          </a:ln>
        </p:spPr>
        <p:txBody>
          <a:bodyPr anchor="t" anchorCtr="0">
            <a:spAutoFit/>
          </a:bodyPr>
          <a:lstStyle/>
          <a:p>
            <a:pPr algn="ctr"/>
            <a:r>
              <a:rPr lang="zh-CN" altLang="en-US" sz="1000" dirty="0">
                <a:solidFill>
                  <a:srgbClr val="000000"/>
                </a:solidFill>
                <a:latin typeface="黑体" panose="02010609060101010101" charset="-122"/>
                <a:ea typeface="黑体" panose="02010609060101010101" charset="-122"/>
                <a:cs typeface="黑体" panose="02010609060101010101" charset="-122"/>
              </a:rPr>
              <a:t>苏</a:t>
            </a:r>
            <a:r>
              <a:rPr lang="en-US" altLang="zh-CN" sz="1000" dirty="0">
                <a:solidFill>
                  <a:srgbClr val="000000"/>
                </a:solidFill>
                <a:latin typeface="黑体" panose="02010609060101010101" charset="-122"/>
                <a:ea typeface="黑体" panose="02010609060101010101" charset="-122"/>
                <a:cs typeface="黑体" panose="02010609060101010101" charset="-122"/>
              </a:rPr>
              <a:t>48</a:t>
            </a:r>
            <a:endParaRPr lang="zh-CN" altLang="en-US" sz="1000" dirty="0">
              <a:solidFill>
                <a:srgbClr val="000000"/>
              </a:solidFill>
              <a:latin typeface="黑体" panose="02010609060101010101" charset="-122"/>
              <a:ea typeface="黑体" panose="02010609060101010101" charset="-122"/>
              <a:cs typeface="黑体" panose="02010609060101010101" charset="-122"/>
            </a:endParaRPr>
          </a:p>
        </p:txBody>
      </p:sp>
      <p:sp>
        <p:nvSpPr>
          <p:cNvPr id="66" name="TextBox 27"/>
          <p:cNvSpPr txBox="1"/>
          <p:nvPr/>
        </p:nvSpPr>
        <p:spPr>
          <a:xfrm>
            <a:off x="7221955" y="4221084"/>
            <a:ext cx="1004835" cy="245110"/>
          </a:xfrm>
          <a:prstGeom prst="rect">
            <a:avLst/>
          </a:prstGeom>
          <a:noFill/>
          <a:ln w="9525">
            <a:noFill/>
          </a:ln>
        </p:spPr>
        <p:txBody>
          <a:bodyPr anchor="t" anchorCtr="0">
            <a:spAutoFit/>
          </a:bodyPr>
          <a:lstStyle/>
          <a:p>
            <a:r>
              <a:rPr lang="zh-CN" altLang="en-US" sz="1000" dirty="0">
                <a:solidFill>
                  <a:srgbClr val="000000"/>
                </a:solidFill>
                <a:latin typeface="黑体" panose="02010609060101010101" charset="-122"/>
                <a:ea typeface="黑体" panose="02010609060101010101" charset="-122"/>
                <a:cs typeface="方正大黑简体" panose="02010601030101010101" charset="-122"/>
              </a:rPr>
              <a:t>苏南合作区</a:t>
            </a:r>
          </a:p>
        </p:txBody>
      </p:sp>
      <p:sp>
        <p:nvSpPr>
          <p:cNvPr id="67" name="TextBox 28"/>
          <p:cNvSpPr txBox="1"/>
          <p:nvPr/>
        </p:nvSpPr>
        <p:spPr>
          <a:xfrm>
            <a:off x="5488972" y="3016234"/>
            <a:ext cx="596234" cy="337185"/>
          </a:xfrm>
          <a:prstGeom prst="rect">
            <a:avLst/>
          </a:prstGeom>
          <a:noFill/>
          <a:ln w="9525">
            <a:noFill/>
          </a:ln>
        </p:spPr>
        <p:txBody>
          <a:bodyPr wrap="square" anchor="t" anchorCtr="0">
            <a:spAutoFit/>
          </a:bodyPr>
          <a:lstStyle/>
          <a:p>
            <a:pPr algn="ctr"/>
            <a:r>
              <a:rPr lang="zh-CN" altLang="en-US" sz="800" dirty="0">
                <a:solidFill>
                  <a:srgbClr val="FF0000"/>
                </a:solidFill>
                <a:latin typeface="黑体" panose="02010609060101010101" charset="-122"/>
                <a:ea typeface="黑体" panose="02010609060101010101" charset="-122"/>
                <a:cs typeface="黑体" panose="02010609060101010101" charset="-122"/>
              </a:rPr>
              <a:t>苏</a:t>
            </a:r>
            <a:r>
              <a:rPr lang="en-US" altLang="zh-CN" sz="800" dirty="0">
                <a:solidFill>
                  <a:srgbClr val="FF0000"/>
                </a:solidFill>
                <a:latin typeface="黑体" panose="02010609060101010101" charset="-122"/>
                <a:ea typeface="黑体" panose="02010609060101010101" charset="-122"/>
                <a:cs typeface="黑体" panose="02010609060101010101" charset="-122"/>
              </a:rPr>
              <a:t>39</a:t>
            </a:r>
            <a:endParaRPr lang="en-US" altLang="zh-CN" sz="800" dirty="0">
              <a:solidFill>
                <a:srgbClr val="0000FF"/>
              </a:solidFill>
              <a:latin typeface="黑体" panose="02010609060101010101" charset="-122"/>
              <a:ea typeface="黑体" panose="02010609060101010101" charset="-122"/>
              <a:cs typeface="黑体" panose="02010609060101010101" charset="-122"/>
            </a:endParaRPr>
          </a:p>
          <a:p>
            <a:pPr algn="ctr"/>
            <a:r>
              <a:rPr lang="zh-CN" altLang="en-US" sz="800" dirty="0">
                <a:solidFill>
                  <a:srgbClr val="0000FF"/>
                </a:solidFill>
                <a:latin typeface="黑体" panose="02010609060101010101" charset="-122"/>
                <a:ea typeface="黑体" panose="02010609060101010101" charset="-122"/>
                <a:cs typeface="黑体" panose="02010609060101010101" charset="-122"/>
              </a:rPr>
              <a:t>长城钻探</a:t>
            </a:r>
          </a:p>
        </p:txBody>
      </p:sp>
      <p:sp>
        <p:nvSpPr>
          <p:cNvPr id="68" name="TextBox 29"/>
          <p:cNvSpPr txBox="1"/>
          <p:nvPr/>
        </p:nvSpPr>
        <p:spPr>
          <a:xfrm>
            <a:off x="5991865" y="2944801"/>
            <a:ext cx="589567" cy="337185"/>
          </a:xfrm>
          <a:prstGeom prst="rect">
            <a:avLst/>
          </a:prstGeom>
          <a:noFill/>
          <a:ln w="9525">
            <a:noFill/>
          </a:ln>
        </p:spPr>
        <p:txBody>
          <a:bodyPr wrap="square" anchor="t" anchorCtr="0">
            <a:spAutoFit/>
          </a:bodyPr>
          <a:lstStyle/>
          <a:p>
            <a:pPr algn="ctr"/>
            <a:r>
              <a:rPr lang="zh-CN" altLang="en-US" sz="800" dirty="0">
                <a:solidFill>
                  <a:srgbClr val="FF0000"/>
                </a:solidFill>
                <a:latin typeface="黑体" panose="02010609060101010101" charset="-122"/>
                <a:ea typeface="黑体" panose="02010609060101010101" charset="-122"/>
                <a:cs typeface="黑体" panose="02010609060101010101" charset="-122"/>
              </a:rPr>
              <a:t>苏</a:t>
            </a:r>
            <a:r>
              <a:rPr lang="en-US" altLang="zh-CN" sz="800" dirty="0">
                <a:solidFill>
                  <a:srgbClr val="FF0000"/>
                </a:solidFill>
                <a:latin typeface="黑体" panose="02010609060101010101" charset="-122"/>
                <a:ea typeface="黑体" panose="02010609060101010101" charset="-122"/>
                <a:cs typeface="黑体" panose="02010609060101010101" charset="-122"/>
              </a:rPr>
              <a:t>119</a:t>
            </a:r>
            <a:endParaRPr lang="en-US" altLang="zh-CN" sz="800" dirty="0">
              <a:solidFill>
                <a:srgbClr val="0000FF"/>
              </a:solidFill>
              <a:latin typeface="黑体" panose="02010609060101010101" charset="-122"/>
              <a:ea typeface="黑体" panose="02010609060101010101" charset="-122"/>
              <a:cs typeface="黑体" panose="02010609060101010101" charset="-122"/>
            </a:endParaRPr>
          </a:p>
          <a:p>
            <a:pPr algn="ctr"/>
            <a:r>
              <a:rPr lang="zh-CN" altLang="en-US" sz="800" dirty="0">
                <a:solidFill>
                  <a:srgbClr val="0000FF"/>
                </a:solidFill>
                <a:latin typeface="黑体" panose="02010609060101010101" charset="-122"/>
                <a:ea typeface="黑体" panose="02010609060101010101" charset="-122"/>
                <a:cs typeface="黑体" panose="02010609060101010101" charset="-122"/>
              </a:rPr>
              <a:t>川庆钻探</a:t>
            </a:r>
          </a:p>
        </p:txBody>
      </p:sp>
      <p:sp>
        <p:nvSpPr>
          <p:cNvPr id="69" name="TextBox 30"/>
          <p:cNvSpPr txBox="1"/>
          <p:nvPr/>
        </p:nvSpPr>
        <p:spPr>
          <a:xfrm>
            <a:off x="5740419" y="3534367"/>
            <a:ext cx="640523" cy="337185"/>
          </a:xfrm>
          <a:prstGeom prst="rect">
            <a:avLst/>
          </a:prstGeom>
          <a:noFill/>
          <a:ln w="9525">
            <a:noFill/>
          </a:ln>
        </p:spPr>
        <p:txBody>
          <a:bodyPr wrap="square" anchor="t" anchorCtr="0">
            <a:spAutoFit/>
          </a:bodyPr>
          <a:lstStyle/>
          <a:p>
            <a:pPr algn="ctr"/>
            <a:r>
              <a:rPr lang="zh-CN" altLang="en-US" sz="800" dirty="0">
                <a:solidFill>
                  <a:srgbClr val="FF0000"/>
                </a:solidFill>
                <a:latin typeface="黑体" panose="02010609060101010101" charset="-122"/>
                <a:ea typeface="黑体" panose="02010609060101010101" charset="-122"/>
                <a:cs typeface="黑体" panose="02010609060101010101" charset="-122"/>
              </a:rPr>
              <a:t>苏</a:t>
            </a:r>
            <a:r>
              <a:rPr lang="en-US" altLang="zh-CN" sz="800" dirty="0">
                <a:solidFill>
                  <a:srgbClr val="FF0000"/>
                </a:solidFill>
                <a:latin typeface="黑体" panose="02010609060101010101" charset="-122"/>
                <a:ea typeface="黑体" panose="02010609060101010101" charset="-122"/>
                <a:cs typeface="黑体" panose="02010609060101010101" charset="-122"/>
              </a:rPr>
              <a:t>49</a:t>
            </a:r>
          </a:p>
          <a:p>
            <a:pPr algn="ctr"/>
            <a:r>
              <a:rPr lang="zh-CN" altLang="en-US" sz="800" dirty="0">
                <a:solidFill>
                  <a:srgbClr val="0000FF"/>
                </a:solidFill>
                <a:latin typeface="黑体" panose="02010609060101010101" charset="-122"/>
                <a:ea typeface="黑体" panose="02010609060101010101" charset="-122"/>
                <a:cs typeface="黑体" panose="02010609060101010101" charset="-122"/>
              </a:rPr>
              <a:t>渤海钻探</a:t>
            </a:r>
          </a:p>
        </p:txBody>
      </p:sp>
      <p:sp>
        <p:nvSpPr>
          <p:cNvPr id="70" name="TextBox 31"/>
          <p:cNvSpPr txBox="1"/>
          <p:nvPr/>
        </p:nvSpPr>
        <p:spPr>
          <a:xfrm>
            <a:off x="5781374" y="3879154"/>
            <a:ext cx="640047" cy="337185"/>
          </a:xfrm>
          <a:prstGeom prst="rect">
            <a:avLst/>
          </a:prstGeom>
          <a:noFill/>
          <a:ln w="9525">
            <a:noFill/>
          </a:ln>
        </p:spPr>
        <p:txBody>
          <a:bodyPr wrap="square" anchor="t" anchorCtr="0">
            <a:spAutoFit/>
          </a:bodyPr>
          <a:lstStyle/>
          <a:p>
            <a:pPr algn="ctr"/>
            <a:r>
              <a:rPr lang="zh-CN" altLang="en-US" sz="800" dirty="0">
                <a:solidFill>
                  <a:srgbClr val="FF0000"/>
                </a:solidFill>
                <a:latin typeface="黑体" panose="02010609060101010101" charset="-122"/>
                <a:ea typeface="黑体" panose="02010609060101010101" charset="-122"/>
                <a:cs typeface="黑体" panose="02010609060101010101" charset="-122"/>
              </a:rPr>
              <a:t>苏</a:t>
            </a:r>
            <a:r>
              <a:rPr lang="en-US" altLang="zh-CN" sz="800" dirty="0">
                <a:solidFill>
                  <a:srgbClr val="FF0000"/>
                </a:solidFill>
                <a:latin typeface="黑体" panose="02010609060101010101" charset="-122"/>
                <a:ea typeface="黑体" panose="02010609060101010101" charset="-122"/>
                <a:cs typeface="黑体" panose="02010609060101010101" charset="-122"/>
              </a:rPr>
              <a:t>19</a:t>
            </a:r>
          </a:p>
          <a:p>
            <a:pPr algn="ctr"/>
            <a:r>
              <a:rPr lang="zh-CN" altLang="en-US" sz="800" dirty="0">
                <a:solidFill>
                  <a:srgbClr val="0000FF"/>
                </a:solidFill>
                <a:latin typeface="黑体" panose="02010609060101010101" charset="-122"/>
                <a:ea typeface="黑体" panose="02010609060101010101" charset="-122"/>
                <a:cs typeface="黑体" panose="02010609060101010101" charset="-122"/>
              </a:rPr>
              <a:t>西部钻探</a:t>
            </a:r>
          </a:p>
        </p:txBody>
      </p:sp>
      <p:sp>
        <p:nvSpPr>
          <p:cNvPr id="71" name="矩形 32"/>
          <p:cNvSpPr/>
          <p:nvPr/>
        </p:nvSpPr>
        <p:spPr>
          <a:xfrm>
            <a:off x="5605171" y="1458502"/>
            <a:ext cx="1264854" cy="352883"/>
          </a:xfrm>
          <a:prstGeom prst="rect">
            <a:avLst/>
          </a:prstGeom>
          <a:solidFill>
            <a:srgbClr val="FFFFFF"/>
          </a:solidFill>
          <a:ln w="9525">
            <a:noFill/>
          </a:ln>
        </p:spPr>
        <p:txBody>
          <a:bodyPr wrap="none" anchor="ctr" anchorCtr="0"/>
          <a:lstStyle/>
          <a:p>
            <a:pPr algn="ctr"/>
            <a:endParaRPr lang="zh-CN" altLang="en-US" sz="1800" dirty="0">
              <a:solidFill>
                <a:srgbClr val="000000"/>
              </a:solidFill>
              <a:latin typeface="黑体" panose="02010609060101010101" charset="-122"/>
              <a:ea typeface="黑体" panose="02010609060101010101" charset="-122"/>
              <a:cs typeface="方正大黑简体" panose="02010601030101010101" charset="-122"/>
            </a:endParaRPr>
          </a:p>
        </p:txBody>
      </p:sp>
      <p:sp>
        <p:nvSpPr>
          <p:cNvPr id="72" name="矩形 33"/>
          <p:cNvSpPr/>
          <p:nvPr/>
        </p:nvSpPr>
        <p:spPr>
          <a:xfrm>
            <a:off x="5445635" y="1482789"/>
            <a:ext cx="491941" cy="81911"/>
          </a:xfrm>
          <a:prstGeom prst="rect">
            <a:avLst/>
          </a:prstGeom>
          <a:solidFill>
            <a:srgbClr val="FF898C"/>
          </a:solidFill>
          <a:ln w="9525">
            <a:noFill/>
          </a:ln>
        </p:spPr>
        <p:txBody>
          <a:bodyPr wrap="none" anchor="ctr" anchorCtr="0"/>
          <a:lstStyle/>
          <a:p>
            <a:pPr algn="ctr"/>
            <a:endParaRPr lang="zh-CN" altLang="en-US" sz="1800" dirty="0">
              <a:solidFill>
                <a:srgbClr val="000000"/>
              </a:solidFill>
              <a:latin typeface="黑体" panose="02010609060101010101" charset="-122"/>
              <a:ea typeface="黑体" panose="02010609060101010101" charset="-122"/>
              <a:cs typeface="方正大黑简体" panose="02010601030101010101" charset="-122"/>
            </a:endParaRPr>
          </a:p>
        </p:txBody>
      </p:sp>
      <p:sp>
        <p:nvSpPr>
          <p:cNvPr id="73" name="矩形 34"/>
          <p:cNvSpPr/>
          <p:nvPr/>
        </p:nvSpPr>
        <p:spPr>
          <a:xfrm>
            <a:off x="5445635" y="1597559"/>
            <a:ext cx="491941" cy="80482"/>
          </a:xfrm>
          <a:prstGeom prst="rect">
            <a:avLst/>
          </a:prstGeom>
          <a:solidFill>
            <a:srgbClr val="97D256"/>
          </a:solidFill>
          <a:ln w="9525">
            <a:noFill/>
          </a:ln>
        </p:spPr>
        <p:txBody>
          <a:bodyPr wrap="none" anchor="ctr" anchorCtr="0"/>
          <a:lstStyle/>
          <a:p>
            <a:pPr algn="ctr"/>
            <a:endParaRPr lang="zh-CN" altLang="en-US" sz="1800" dirty="0">
              <a:solidFill>
                <a:srgbClr val="000000"/>
              </a:solidFill>
              <a:latin typeface="黑体" panose="02010609060101010101" charset="-122"/>
              <a:ea typeface="黑体" panose="02010609060101010101" charset="-122"/>
              <a:cs typeface="方正大黑简体" panose="02010601030101010101" charset="-122"/>
            </a:endParaRPr>
          </a:p>
        </p:txBody>
      </p:sp>
      <p:sp>
        <p:nvSpPr>
          <p:cNvPr id="74" name="矩形 35"/>
          <p:cNvSpPr/>
          <p:nvPr/>
        </p:nvSpPr>
        <p:spPr>
          <a:xfrm>
            <a:off x="5445635" y="1709949"/>
            <a:ext cx="491941" cy="80482"/>
          </a:xfrm>
          <a:prstGeom prst="rect">
            <a:avLst/>
          </a:prstGeom>
          <a:solidFill>
            <a:srgbClr val="6DD9FF"/>
          </a:solidFill>
          <a:ln w="9525">
            <a:noFill/>
          </a:ln>
        </p:spPr>
        <p:txBody>
          <a:bodyPr wrap="none" anchor="ctr" anchorCtr="0"/>
          <a:lstStyle/>
          <a:p>
            <a:pPr algn="ctr"/>
            <a:endParaRPr lang="zh-CN" altLang="en-US" sz="1800" dirty="0">
              <a:solidFill>
                <a:srgbClr val="000000"/>
              </a:solidFill>
              <a:latin typeface="黑体" panose="02010609060101010101" charset="-122"/>
              <a:ea typeface="黑体" panose="02010609060101010101" charset="-122"/>
              <a:cs typeface="方正大黑简体" panose="02010601030101010101" charset="-122"/>
            </a:endParaRPr>
          </a:p>
        </p:txBody>
      </p:sp>
      <p:sp>
        <p:nvSpPr>
          <p:cNvPr id="75" name="TextBox 36"/>
          <p:cNvSpPr txBox="1"/>
          <p:nvPr/>
        </p:nvSpPr>
        <p:spPr>
          <a:xfrm>
            <a:off x="5859951" y="1413260"/>
            <a:ext cx="1113891" cy="213995"/>
          </a:xfrm>
          <a:prstGeom prst="rect">
            <a:avLst/>
          </a:prstGeom>
          <a:noFill/>
          <a:ln w="9525">
            <a:noFill/>
          </a:ln>
        </p:spPr>
        <p:txBody>
          <a:bodyPr anchor="t" anchorCtr="0">
            <a:spAutoFit/>
          </a:bodyPr>
          <a:lstStyle/>
          <a:p>
            <a:r>
              <a:rPr lang="zh-CN" altLang="en-US" sz="800" dirty="0">
                <a:solidFill>
                  <a:srgbClr val="000000"/>
                </a:solidFill>
                <a:latin typeface="黑体" panose="02010609060101010101" charset="-122"/>
                <a:ea typeface="黑体" panose="02010609060101010101" charset="-122"/>
                <a:cs typeface="方正大黑简体" panose="02010601030101010101" charset="-122"/>
              </a:rPr>
              <a:t>一期风险合作区块</a:t>
            </a:r>
          </a:p>
        </p:txBody>
      </p:sp>
      <p:sp>
        <p:nvSpPr>
          <p:cNvPr id="76" name="TextBox 37"/>
          <p:cNvSpPr txBox="1"/>
          <p:nvPr/>
        </p:nvSpPr>
        <p:spPr>
          <a:xfrm>
            <a:off x="5859951" y="1539460"/>
            <a:ext cx="1113891" cy="213995"/>
          </a:xfrm>
          <a:prstGeom prst="rect">
            <a:avLst/>
          </a:prstGeom>
          <a:noFill/>
          <a:ln w="9525">
            <a:noFill/>
          </a:ln>
        </p:spPr>
        <p:txBody>
          <a:bodyPr anchor="t" anchorCtr="0">
            <a:spAutoFit/>
          </a:bodyPr>
          <a:lstStyle/>
          <a:p>
            <a:r>
              <a:rPr lang="zh-CN" altLang="en-US" sz="800" dirty="0">
                <a:solidFill>
                  <a:srgbClr val="000000"/>
                </a:solidFill>
                <a:latin typeface="黑体" panose="02010609060101010101" charset="-122"/>
                <a:ea typeface="黑体" panose="02010609060101010101" charset="-122"/>
                <a:cs typeface="方正大黑简体" panose="02010601030101010101" charset="-122"/>
              </a:rPr>
              <a:t>二期风险合作区块</a:t>
            </a:r>
          </a:p>
        </p:txBody>
      </p:sp>
      <p:sp>
        <p:nvSpPr>
          <p:cNvPr id="77" name="TextBox 38"/>
          <p:cNvSpPr txBox="1"/>
          <p:nvPr/>
        </p:nvSpPr>
        <p:spPr>
          <a:xfrm>
            <a:off x="5859951" y="1658040"/>
            <a:ext cx="1113891" cy="213995"/>
          </a:xfrm>
          <a:prstGeom prst="rect">
            <a:avLst/>
          </a:prstGeom>
          <a:noFill/>
          <a:ln w="9525">
            <a:noFill/>
          </a:ln>
        </p:spPr>
        <p:txBody>
          <a:bodyPr anchor="t" anchorCtr="0">
            <a:spAutoFit/>
          </a:bodyPr>
          <a:lstStyle/>
          <a:p>
            <a:r>
              <a:rPr lang="zh-CN" altLang="en-US" sz="800" dirty="0">
                <a:solidFill>
                  <a:srgbClr val="000000"/>
                </a:solidFill>
                <a:latin typeface="黑体" panose="02010609060101010101" charset="-122"/>
                <a:ea typeface="黑体" panose="02010609060101010101" charset="-122"/>
                <a:cs typeface="方正大黑简体" panose="02010601030101010101" charset="-122"/>
              </a:rPr>
              <a:t>三期风险合作区块</a:t>
            </a:r>
          </a:p>
        </p:txBody>
      </p:sp>
      <p:sp>
        <p:nvSpPr>
          <p:cNvPr id="78" name="TextBox 11"/>
          <p:cNvSpPr txBox="1"/>
          <p:nvPr/>
        </p:nvSpPr>
        <p:spPr>
          <a:xfrm>
            <a:off x="5087626" y="813376"/>
            <a:ext cx="3797102" cy="297815"/>
          </a:xfrm>
          <a:prstGeom prst="rect">
            <a:avLst/>
          </a:prstGeom>
          <a:solidFill>
            <a:srgbClr val="FFFFFF"/>
          </a:solidFill>
          <a:ln w="9525">
            <a:noFill/>
          </a:ln>
        </p:spPr>
        <p:txBody>
          <a:bodyPr lIns="91399" tIns="45699" rIns="91399" bIns="45699" anchor="t" anchorCtr="0">
            <a:spAutoFit/>
          </a:bodyPr>
          <a:lstStyle/>
          <a:p>
            <a:pPr algn="ctr"/>
            <a:r>
              <a:rPr lang="zh-CN" altLang="en-US" sz="1350" dirty="0">
                <a:latin typeface="华文新魏" panose="02010800040101010101" pitchFamily="2" charset="-122"/>
                <a:ea typeface="华文新魏" panose="02010800040101010101" pitchFamily="2" charset="-122"/>
                <a:cs typeface="方正大黑简体" panose="02010601030101010101" charset="-122"/>
              </a:rPr>
              <a:t>第三采气厂开发形势图</a:t>
            </a:r>
          </a:p>
        </p:txBody>
      </p:sp>
      <p:sp>
        <p:nvSpPr>
          <p:cNvPr id="86" name="文本框 85"/>
          <p:cNvSpPr txBox="1"/>
          <p:nvPr/>
        </p:nvSpPr>
        <p:spPr>
          <a:xfrm>
            <a:off x="7972486" y="3780576"/>
            <a:ext cx="563880" cy="206375"/>
          </a:xfrm>
          <a:prstGeom prst="rect">
            <a:avLst/>
          </a:prstGeom>
          <a:noFill/>
        </p:spPr>
        <p:txBody>
          <a:bodyPr wrap="none" rtlCol="0" anchor="t">
            <a:spAutoFit/>
          </a:bodyPr>
          <a:lstStyle/>
          <a:p>
            <a:r>
              <a:rPr lang="zh-CN" altLang="en-US" sz="750" dirty="0">
                <a:solidFill>
                  <a:srgbClr val="0000FF"/>
                </a:solidFill>
                <a:latin typeface="黑体" panose="02010609060101010101" charset="-122"/>
                <a:ea typeface="黑体" panose="02010609060101010101" charset="-122"/>
                <a:cs typeface="方正大黑简体" panose="02010601030101010101" charset="-122"/>
                <a:sym typeface="方正大黑简体" panose="02010601030101010101" charset="-122"/>
              </a:rPr>
              <a:t>川庆钻探</a:t>
            </a:r>
          </a:p>
        </p:txBody>
      </p:sp>
      <p:sp>
        <p:nvSpPr>
          <p:cNvPr id="87" name="文本框 86"/>
          <p:cNvSpPr txBox="1"/>
          <p:nvPr/>
        </p:nvSpPr>
        <p:spPr>
          <a:xfrm>
            <a:off x="6524285" y="3381023"/>
            <a:ext cx="563880" cy="206375"/>
          </a:xfrm>
          <a:prstGeom prst="rect">
            <a:avLst/>
          </a:prstGeom>
          <a:noFill/>
        </p:spPr>
        <p:txBody>
          <a:bodyPr wrap="none" rtlCol="0" anchor="t">
            <a:spAutoFit/>
          </a:bodyPr>
          <a:lstStyle/>
          <a:p>
            <a:r>
              <a:rPr lang="zh-CN" altLang="en-US" sz="750" dirty="0">
                <a:solidFill>
                  <a:srgbClr val="0000FF"/>
                </a:solidFill>
                <a:latin typeface="黑体" panose="02010609060101010101" charset="-122"/>
                <a:ea typeface="黑体" panose="02010609060101010101" charset="-122"/>
                <a:cs typeface="方正大黑简体" panose="02010601030101010101" charset="-122"/>
                <a:sym typeface="方正大黑简体" panose="02010601030101010101" charset="-122"/>
              </a:rPr>
              <a:t>川庆钻探</a:t>
            </a:r>
          </a:p>
        </p:txBody>
      </p:sp>
      <p:sp>
        <p:nvSpPr>
          <p:cNvPr id="88" name="文本框 87"/>
          <p:cNvSpPr txBox="1"/>
          <p:nvPr/>
        </p:nvSpPr>
        <p:spPr>
          <a:xfrm>
            <a:off x="7212431" y="3324352"/>
            <a:ext cx="563880" cy="206375"/>
          </a:xfrm>
          <a:prstGeom prst="rect">
            <a:avLst/>
          </a:prstGeom>
          <a:noFill/>
        </p:spPr>
        <p:txBody>
          <a:bodyPr wrap="none" rtlCol="0" anchor="t">
            <a:spAutoFit/>
          </a:bodyPr>
          <a:lstStyle/>
          <a:p>
            <a:r>
              <a:rPr lang="zh-CN" altLang="en-US" sz="750" dirty="0">
                <a:solidFill>
                  <a:srgbClr val="0000FF"/>
                </a:solidFill>
                <a:latin typeface="黑体" panose="02010609060101010101" charset="-122"/>
                <a:ea typeface="黑体" panose="02010609060101010101" charset="-122"/>
                <a:cs typeface="方正大黑简体" panose="02010601030101010101" charset="-122"/>
                <a:sym typeface="方正大黑简体" panose="02010601030101010101" charset="-122"/>
              </a:rPr>
              <a:t>渤海钻探</a:t>
            </a:r>
          </a:p>
        </p:txBody>
      </p:sp>
      <p:sp>
        <p:nvSpPr>
          <p:cNvPr id="89" name="文本框 88"/>
          <p:cNvSpPr txBox="1"/>
          <p:nvPr/>
        </p:nvSpPr>
        <p:spPr>
          <a:xfrm>
            <a:off x="7523882" y="2534771"/>
            <a:ext cx="563880" cy="206375"/>
          </a:xfrm>
          <a:prstGeom prst="rect">
            <a:avLst/>
          </a:prstGeom>
          <a:noFill/>
        </p:spPr>
        <p:txBody>
          <a:bodyPr wrap="none" rtlCol="0" anchor="t">
            <a:spAutoFit/>
          </a:bodyPr>
          <a:lstStyle/>
          <a:p>
            <a:r>
              <a:rPr lang="zh-CN" altLang="en-US" sz="750" dirty="0">
                <a:solidFill>
                  <a:srgbClr val="0000FF"/>
                </a:solidFill>
                <a:latin typeface="黑体" panose="02010609060101010101" charset="-122"/>
                <a:ea typeface="黑体" panose="02010609060101010101" charset="-122"/>
                <a:cs typeface="方正大黑简体" panose="02010601030101010101" charset="-122"/>
                <a:sym typeface="方正大黑简体" panose="02010601030101010101" charset="-122"/>
              </a:rPr>
              <a:t>长城钻探</a:t>
            </a:r>
          </a:p>
        </p:txBody>
      </p:sp>
      <p:sp>
        <p:nvSpPr>
          <p:cNvPr id="90" name="文本框 89"/>
          <p:cNvSpPr txBox="1"/>
          <p:nvPr/>
        </p:nvSpPr>
        <p:spPr>
          <a:xfrm>
            <a:off x="7280531" y="2049973"/>
            <a:ext cx="563880" cy="206375"/>
          </a:xfrm>
          <a:prstGeom prst="rect">
            <a:avLst/>
          </a:prstGeom>
          <a:noFill/>
        </p:spPr>
        <p:txBody>
          <a:bodyPr wrap="none" rtlCol="0" anchor="t">
            <a:spAutoFit/>
          </a:bodyPr>
          <a:lstStyle/>
          <a:p>
            <a:r>
              <a:rPr lang="zh-CN" altLang="en-US" sz="750" dirty="0">
                <a:solidFill>
                  <a:srgbClr val="0000FF"/>
                </a:solidFill>
                <a:latin typeface="黑体" panose="02010609060101010101" charset="-122"/>
                <a:ea typeface="黑体" panose="02010609060101010101" charset="-122"/>
                <a:cs typeface="方正大黑简体" panose="02010601030101010101" charset="-122"/>
                <a:sym typeface="方正大黑简体" panose="02010601030101010101" charset="-122"/>
              </a:rPr>
              <a:t>华北油田</a:t>
            </a:r>
          </a:p>
        </p:txBody>
      </p:sp>
      <p:sp>
        <p:nvSpPr>
          <p:cNvPr id="16" name="Text Box 81"/>
          <p:cNvSpPr txBox="1">
            <a:spLocks noChangeArrowheads="1"/>
          </p:cNvSpPr>
          <p:nvPr/>
        </p:nvSpPr>
        <p:spPr bwMode="auto">
          <a:xfrm>
            <a:off x="190500" y="1275715"/>
            <a:ext cx="5001260" cy="506730"/>
          </a:xfrm>
          <a:prstGeom prst="rect">
            <a:avLst/>
          </a:prstGeom>
        </p:spPr>
        <p:txBody>
          <a:bodyPr wrap="square">
            <a:spAutoFit/>
          </a:bodyPr>
          <a:lstStyle>
            <a:defPPr>
              <a:defRPr lang="en-US"/>
            </a:defPPr>
            <a:lvl1pPr marL="285750" indent="-285750" algn="just">
              <a:lnSpc>
                <a:spcPct val="150000"/>
              </a:lnSpc>
              <a:spcBef>
                <a:spcPct val="50000"/>
              </a:spcBef>
              <a:buClr>
                <a:schemeClr val="tx1">
                  <a:lumMod val="95000"/>
                  <a:lumOff val="5000"/>
                </a:schemeClr>
              </a:buClr>
              <a:buFont typeface="Wingdings" panose="05000000000000000000" pitchFamily="2" charset="2"/>
              <a:buChar char="p"/>
              <a:defRPr b="1">
                <a:solidFill>
                  <a:srgbClr val="FF0000"/>
                </a:solidFill>
                <a:latin typeface="微软雅黑" panose="020B0503020204020204" charset="-122"/>
                <a:ea typeface="微软雅黑" panose="020B0503020204020204" charset="-122"/>
                <a:cs typeface="等线" panose="02010600030101010101" charset="-122"/>
              </a:defRPr>
            </a:lvl1pPr>
          </a:lstStyle>
          <a:p>
            <a:pPr marL="0" marR="0" lvl="0" indent="0" algn="just" defTabSz="457200" rtl="0" eaLnBrk="1" fontAlgn="auto" latinLnBrk="0" hangingPunct="1">
              <a:lnSpc>
                <a:spcPct val="150000"/>
              </a:lnSpc>
              <a:spcBef>
                <a:spcPct val="50000"/>
              </a:spcBef>
              <a:spcAft>
                <a:spcPts val="0"/>
              </a:spcAft>
              <a:buClr>
                <a:prstClr val="black">
                  <a:lumMod val="95000"/>
                  <a:lumOff val="5000"/>
                </a:prstClr>
              </a:buClr>
              <a:buSzTx/>
              <a:buFont typeface="Wingdings" panose="05000000000000000000" pitchFamily="2" charset="2"/>
              <a:buNone/>
              <a:defRPr/>
            </a:pP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rPr>
              <a:t>《</a:t>
            </a:r>
            <a:r>
              <a:rPr kumimoji="0"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rPr>
              <a:t>苏里格气田“高压低产”井开发技术对策研究</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rPr>
              <a:t>》</a:t>
            </a:r>
          </a:p>
        </p:txBody>
      </p:sp>
      <p:sp>
        <p:nvSpPr>
          <p:cNvPr id="17" name="矩形 5"/>
          <p:cNvSpPr>
            <a:spLocks noChangeArrowheads="1"/>
          </p:cNvSpPr>
          <p:nvPr/>
        </p:nvSpPr>
        <p:spPr bwMode="auto">
          <a:xfrm>
            <a:off x="298450" y="2303780"/>
            <a:ext cx="4893945" cy="1198880"/>
          </a:xfrm>
          <a:prstGeom prst="rect">
            <a:avLst/>
          </a:prstGeom>
        </p:spPr>
        <p:txBody>
          <a:bodyPr wrap="square">
            <a:spAutoFit/>
          </a:bodyPr>
          <a:lstStyle/>
          <a:p>
            <a:pPr marL="0" marR="0" lvl="0" indent="0" algn="just" defTabSz="457200" rtl="0" eaLnBrk="1" fontAlgn="auto" latinLnBrk="0" hangingPunct="1">
              <a:lnSpc>
                <a:spcPct val="150000"/>
              </a:lnSpc>
              <a:spcBef>
                <a:spcPct val="50000"/>
              </a:spcBef>
              <a:spcAft>
                <a:spcPts val="0"/>
              </a:spcAft>
              <a:buClr>
                <a:prstClr val="black">
                  <a:lumMod val="95000"/>
                  <a:lumOff val="5000"/>
                </a:prstClr>
              </a:buClr>
              <a:buSzTx/>
              <a:buFont typeface="Wingdings" panose="05000000000000000000" pitchFamily="2" charset="2"/>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       </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苏</a:t>
            </a:r>
            <a:r>
              <a:rPr kumimoji="0" lang="en-US" altLang="zh-CN"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14</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、桃、苏</a:t>
            </a:r>
            <a:r>
              <a:rPr kumimoji="0" lang="en-US" altLang="zh-CN"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47</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、苏</a:t>
            </a:r>
            <a:r>
              <a:rPr kumimoji="0" lang="en-US" altLang="zh-CN"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48</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区块面积</a:t>
            </a: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3679</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平方公里 ，地质储量</a:t>
            </a: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4553</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亿方，动用储量</a:t>
            </a: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2329</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亿方，储量动用程度</a:t>
            </a: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51</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a:t>
            </a:r>
          </a:p>
        </p:txBody>
      </p:sp>
      <p:sp>
        <p:nvSpPr>
          <p:cNvPr id="36" name="矩形 35"/>
          <p:cNvSpPr/>
          <p:nvPr/>
        </p:nvSpPr>
        <p:spPr>
          <a:xfrm>
            <a:off x="299085" y="3907155"/>
            <a:ext cx="4893310" cy="1198880"/>
          </a:xfrm>
          <a:prstGeom prst="rect">
            <a:avLst/>
          </a:prstGeom>
        </p:spPr>
        <p:txBody>
          <a:bodyPr wrap="square">
            <a:spAutoFit/>
          </a:bodyPr>
          <a:lstStyle/>
          <a:p>
            <a:pPr marL="0" marR="0" lvl="0" indent="0" algn="just" defTabSz="457200" rtl="0" eaLnBrk="1" fontAlgn="auto" latinLnBrk="0" hangingPunct="1">
              <a:lnSpc>
                <a:spcPct val="150000"/>
              </a:lnSpc>
              <a:spcBef>
                <a:spcPct val="50000"/>
              </a:spcBef>
              <a:spcAft>
                <a:spcPts val="0"/>
              </a:spcAft>
              <a:buClr>
                <a:prstClr val="black">
                  <a:lumMod val="95000"/>
                  <a:lumOff val="5000"/>
                </a:prstClr>
              </a:buClr>
              <a:buSzTx/>
              <a:buFont typeface="Wingdings" panose="05000000000000000000" pitchFamily="2" charset="2"/>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       </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投产气井</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3535</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口，日产气量</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1563</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万方，单井产量</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0.54</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万方/天，套压</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10.69</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MPa，单井累产</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1377</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万方，其中高压低产井</a:t>
            </a:r>
            <a:r>
              <a:rPr lang="zh-CN" altLang="en-US" sz="16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568</a:t>
            </a:r>
            <a:r>
              <a:rPr lang="zh-CN" altLang="en-US" sz="16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口</a:t>
            </a: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rPr>
              <a:t>。</a:t>
            </a:r>
          </a:p>
        </p:txBody>
      </p:sp>
      <p:sp>
        <p:nvSpPr>
          <p:cNvPr id="31" name="Text Box 16"/>
          <p:cNvSpPr txBox="1">
            <a:spLocks noChangeArrowheads="1"/>
          </p:cNvSpPr>
          <p:nvPr/>
        </p:nvSpPr>
        <p:spPr bwMode="auto">
          <a:xfrm>
            <a:off x="203600" y="883747"/>
            <a:ext cx="4662454" cy="400110"/>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457200" rtl="0" eaLnBrk="1" fontAlgn="auto" latinLnBrk="0" hangingPunct="1">
              <a:lnSpc>
                <a:spcPct val="100000"/>
              </a:lnSpc>
              <a:spcBef>
                <a:spcPct val="5000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 </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项目来源：长庆油田第三采气厂</a:t>
            </a:r>
          </a:p>
        </p:txBody>
      </p:sp>
      <p:sp>
        <p:nvSpPr>
          <p:cNvPr id="2" name="Text Box 16"/>
          <p:cNvSpPr txBox="1">
            <a:spLocks noChangeArrowheads="1"/>
          </p:cNvSpPr>
          <p:nvPr/>
        </p:nvSpPr>
        <p:spPr bwMode="auto">
          <a:xfrm>
            <a:off x="203600" y="1885777"/>
            <a:ext cx="4662454" cy="398780"/>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457200" rtl="0" eaLnBrk="1" fontAlgn="auto" latinLnBrk="0" hangingPunct="1">
              <a:lnSpc>
                <a:spcPct val="100000"/>
              </a:lnSpc>
              <a:spcBef>
                <a:spcPct val="5000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 </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研究区域：第三采气厂资自营区块</a:t>
            </a:r>
          </a:p>
        </p:txBody>
      </p:sp>
      <p:sp>
        <p:nvSpPr>
          <p:cNvPr id="3" name="Text Box 16"/>
          <p:cNvSpPr txBox="1">
            <a:spLocks noChangeArrowheads="1"/>
          </p:cNvSpPr>
          <p:nvPr/>
        </p:nvSpPr>
        <p:spPr bwMode="auto">
          <a:xfrm>
            <a:off x="203600" y="3539952"/>
            <a:ext cx="4662454" cy="398780"/>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457200" rtl="0" eaLnBrk="1" fontAlgn="auto" latinLnBrk="0" hangingPunct="1">
              <a:lnSpc>
                <a:spcPct val="100000"/>
              </a:lnSpc>
              <a:spcBef>
                <a:spcPct val="5000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 </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rPr>
              <a:t>研究对象：高压低产气井</a:t>
            </a:r>
          </a:p>
        </p:txBody>
      </p:sp>
      <p:sp>
        <p:nvSpPr>
          <p:cNvPr id="4" name="文本框 3"/>
          <p:cNvSpPr txBox="1"/>
          <p:nvPr/>
        </p:nvSpPr>
        <p:spPr>
          <a:xfrm>
            <a:off x="3399155" y="0"/>
            <a:ext cx="3124835" cy="645160"/>
          </a:xfrm>
          <a:prstGeom prst="rect">
            <a:avLst/>
          </a:prstGeom>
          <a:noFill/>
        </p:spPr>
        <p:txBody>
          <a:bodyPr wrap="square" rtlCol="0">
            <a:spAutoFit/>
          </a:bodyPr>
          <a:lstStyle/>
          <a:p>
            <a:pPr algn="l">
              <a:lnSpc>
                <a:spcPct val="150000"/>
              </a:lnSpc>
            </a:pPr>
            <a:r>
              <a:rPr lang="en-US" altLang="zh-CN"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、项目概况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2025" y="116017"/>
            <a:ext cx="4787582" cy="463012"/>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典型井：苏</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48-11-63</a:t>
            </a:r>
            <a:endPar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endParaRPr>
          </a:p>
        </p:txBody>
      </p:sp>
      <p:graphicFrame>
        <p:nvGraphicFramePr>
          <p:cNvPr id="2" name="表格 1"/>
          <p:cNvGraphicFramePr>
            <a:graphicFrameLocks noGrp="1"/>
          </p:cNvGraphicFramePr>
          <p:nvPr/>
        </p:nvGraphicFramePr>
        <p:xfrm>
          <a:off x="264795" y="3248025"/>
          <a:ext cx="4953635" cy="1824990"/>
        </p:xfrm>
        <a:graphic>
          <a:graphicData uri="http://schemas.openxmlformats.org/drawingml/2006/table">
            <a:tbl>
              <a:tblPr>
                <a:tableStyleId>{5C22544A-7EE6-4342-B048-85BDC9FD1C3A}</a:tableStyleId>
              </a:tblPr>
              <a:tblGrid>
                <a:gridCol w="373380">
                  <a:extLst>
                    <a:ext uri="{9D8B030D-6E8A-4147-A177-3AD203B41FA5}">
                      <a16:colId xmlns:a16="http://schemas.microsoft.com/office/drawing/2014/main" val="20000"/>
                    </a:ext>
                  </a:extLst>
                </a:gridCol>
                <a:gridCol w="421005">
                  <a:extLst>
                    <a:ext uri="{9D8B030D-6E8A-4147-A177-3AD203B41FA5}">
                      <a16:colId xmlns:a16="http://schemas.microsoft.com/office/drawing/2014/main" val="20001"/>
                    </a:ext>
                  </a:extLst>
                </a:gridCol>
                <a:gridCol w="480695">
                  <a:extLst>
                    <a:ext uri="{9D8B030D-6E8A-4147-A177-3AD203B41FA5}">
                      <a16:colId xmlns:a16="http://schemas.microsoft.com/office/drawing/2014/main" val="20002"/>
                    </a:ext>
                  </a:extLst>
                </a:gridCol>
                <a:gridCol w="493395">
                  <a:extLst>
                    <a:ext uri="{9D8B030D-6E8A-4147-A177-3AD203B41FA5}">
                      <a16:colId xmlns:a16="http://schemas.microsoft.com/office/drawing/2014/main" val="20003"/>
                    </a:ext>
                  </a:extLst>
                </a:gridCol>
                <a:gridCol w="44069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50215">
                  <a:extLst>
                    <a:ext uri="{9D8B030D-6E8A-4147-A177-3AD203B41FA5}">
                      <a16:colId xmlns:a16="http://schemas.microsoft.com/office/drawing/2014/main" val="20006"/>
                    </a:ext>
                  </a:extLst>
                </a:gridCol>
                <a:gridCol w="450215">
                  <a:extLst>
                    <a:ext uri="{9D8B030D-6E8A-4147-A177-3AD203B41FA5}">
                      <a16:colId xmlns:a16="http://schemas.microsoft.com/office/drawing/2014/main" val="20007"/>
                    </a:ext>
                  </a:extLst>
                </a:gridCol>
                <a:gridCol w="450850">
                  <a:extLst>
                    <a:ext uri="{9D8B030D-6E8A-4147-A177-3AD203B41FA5}">
                      <a16:colId xmlns:a16="http://schemas.microsoft.com/office/drawing/2014/main" val="20008"/>
                    </a:ext>
                  </a:extLst>
                </a:gridCol>
                <a:gridCol w="450215">
                  <a:extLst>
                    <a:ext uri="{9D8B030D-6E8A-4147-A177-3AD203B41FA5}">
                      <a16:colId xmlns:a16="http://schemas.microsoft.com/office/drawing/2014/main" val="20009"/>
                    </a:ext>
                  </a:extLst>
                </a:gridCol>
                <a:gridCol w="450215">
                  <a:extLst>
                    <a:ext uri="{9D8B030D-6E8A-4147-A177-3AD203B41FA5}">
                      <a16:colId xmlns:a16="http://schemas.microsoft.com/office/drawing/2014/main" val="20010"/>
                    </a:ext>
                  </a:extLst>
                </a:gridCol>
              </a:tblGrid>
              <a:tr h="669290">
                <a:tc>
                  <a:txBody>
                    <a:bodyPr/>
                    <a:lstStyle/>
                    <a:p>
                      <a:pPr algn="ctr" fontAlgn="ctr"/>
                      <a:r>
                        <a:rPr lang="zh-CN" altLang="en-US" sz="1000" b="0" u="none" strike="noStrike">
                          <a:effectLst/>
                          <a:latin typeface="+mn-ea"/>
                          <a:ea typeface="+mn-ea"/>
                        </a:rPr>
                        <a:t>层位</a:t>
                      </a:r>
                      <a:endParaRPr lang="zh-CN" altLang="en-US"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厚度</a:t>
                      </a:r>
                      <a:endParaRPr lang="en-US" altLang="zh-CN" sz="1000" b="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电阻率</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时差</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密度</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孔隙度</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渗透率</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a:effectLst/>
                          <a:latin typeface="+mn-ea"/>
                          <a:ea typeface="+mn-ea"/>
                        </a:rPr>
                        <a:t>气饱</a:t>
                      </a:r>
                      <a:endParaRPr lang="zh-CN" altLang="en-US"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解释</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结果</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地层</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系数</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储能</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系数</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810">
                <a:tc rowSpan="2">
                  <a:txBody>
                    <a:bodyPr/>
                    <a:lstStyle/>
                    <a:p>
                      <a:pPr algn="ctr" fontAlgn="ctr"/>
                      <a:r>
                        <a:rPr lang="zh-CN" altLang="en-US" sz="1000" b="0" u="none" strike="noStrike" dirty="0">
                          <a:effectLst/>
                          <a:latin typeface="+mn-ea"/>
                          <a:ea typeface="+mn-ea"/>
                        </a:rPr>
                        <a:t>盒</a:t>
                      </a:r>
                      <a:r>
                        <a:rPr lang="en-US" altLang="zh-CN" sz="1000" b="0" u="none" strike="noStrike" baseline="-25000" dirty="0">
                          <a:effectLst/>
                          <a:latin typeface="+mn-ea"/>
                          <a:ea typeface="+mn-ea"/>
                        </a:rPr>
                        <a:t>8</a:t>
                      </a:r>
                      <a:r>
                        <a:rPr lang="zh-CN" altLang="en-US" sz="1000" b="0" u="none" strike="noStrike" baseline="-25000" dirty="0">
                          <a:effectLst/>
                          <a:latin typeface="+mn-ea"/>
                          <a:ea typeface="+mn-ea"/>
                        </a:rPr>
                        <a:t>下</a:t>
                      </a:r>
                      <a:endParaRPr lang="zh-CN" altLang="en-US" sz="1000" b="0" i="0" u="none" strike="noStrike" baseline="-25000"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dirty="0">
                          <a:effectLst/>
                          <a:latin typeface="+mn-ea"/>
                          <a:ea typeface="+mn-ea"/>
                        </a:rPr>
                        <a:t>2.3</a:t>
                      </a:r>
                      <a:endParaRPr lang="en-US" altLang="zh-CN"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113.4</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221.81</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2.5</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7.54</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0.5</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74.78</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a:effectLst/>
                          <a:latin typeface="+mn-ea"/>
                          <a:ea typeface="+mn-ea"/>
                        </a:rPr>
                        <a:t>气层</a:t>
                      </a:r>
                      <a:endParaRPr lang="zh-CN" altLang="en-US"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fontAlgn="ctr"/>
                      <a:r>
                        <a:rPr lang="en-US" altLang="zh-CN" sz="1000" b="0" u="none" strike="noStrike">
                          <a:effectLst/>
                          <a:latin typeface="+mn-ea"/>
                          <a:ea typeface="+mn-ea"/>
                        </a:rPr>
                        <a:t>3.15</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fontAlgn="ctr"/>
                      <a:r>
                        <a:rPr lang="en-US" altLang="zh-CN" sz="1000" b="0" u="none" strike="noStrike">
                          <a:effectLst/>
                          <a:latin typeface="+mn-ea"/>
                          <a:ea typeface="+mn-ea"/>
                        </a:rPr>
                        <a:t>31.54</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445">
                <a:tc vMerge="1">
                  <a:txBody>
                    <a:bodyPr/>
                    <a:lstStyle/>
                    <a:p>
                      <a:endParaRPr lang="zh-CN"/>
                    </a:p>
                  </a:txBody>
                  <a:tcPr/>
                </a:tc>
                <a:tc>
                  <a:txBody>
                    <a:bodyPr/>
                    <a:lstStyle/>
                    <a:p>
                      <a:pPr algn="ctr" fontAlgn="ctr"/>
                      <a:r>
                        <a:rPr lang="en-US" altLang="zh-CN" sz="1000" b="0" u="none" strike="noStrike" dirty="0">
                          <a:effectLst/>
                          <a:latin typeface="+mn-ea"/>
                          <a:ea typeface="+mn-ea"/>
                        </a:rPr>
                        <a:t>1.8</a:t>
                      </a:r>
                      <a:endParaRPr lang="en-US" altLang="zh-CN"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141.25</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dirty="0">
                          <a:effectLst/>
                          <a:latin typeface="+mn-ea"/>
                          <a:ea typeface="+mn-ea"/>
                        </a:rPr>
                        <a:t>224.3</a:t>
                      </a:r>
                      <a:endParaRPr lang="en-US" altLang="zh-CN"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2.48</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8.47</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0.72</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79.83</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a:effectLst/>
                          <a:latin typeface="+mn-ea"/>
                          <a:ea typeface="+mn-ea"/>
                        </a:rPr>
                        <a:t>气层</a:t>
                      </a:r>
                      <a:endParaRPr lang="zh-CN" altLang="en-US"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385445">
                <a:tc>
                  <a:txBody>
                    <a:bodyPr/>
                    <a:lstStyle/>
                    <a:p>
                      <a:pPr algn="ctr" fontAlgn="ctr"/>
                      <a:r>
                        <a:rPr lang="zh-CN" altLang="en-US" sz="1000" b="0" u="none" strike="noStrike">
                          <a:effectLst/>
                          <a:latin typeface="+mn-ea"/>
                          <a:ea typeface="+mn-ea"/>
                        </a:rPr>
                        <a:t>山</a:t>
                      </a:r>
                      <a:r>
                        <a:rPr lang="en-US" altLang="zh-CN" sz="1000" b="0" u="none" strike="noStrike">
                          <a:effectLst/>
                          <a:latin typeface="+mn-ea"/>
                          <a:ea typeface="+mn-ea"/>
                        </a:rPr>
                        <a:t>1</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1.5</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104.13</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217.42</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2.53</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7.5</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0.47</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1000" b="0" u="none" strike="noStrike">
                          <a:effectLst/>
                          <a:latin typeface="+mn-ea"/>
                          <a:ea typeface="+mn-ea"/>
                        </a:rPr>
                        <a:t>58.1</a:t>
                      </a:r>
                      <a:endParaRPr lang="en-US" altLang="zh-CN"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含气层</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5335096" y="723625"/>
            <a:ext cx="3546262" cy="4349229"/>
          </a:xfrm>
          <a:prstGeom prst="rect">
            <a:avLst/>
          </a:prstGeom>
        </p:spPr>
      </p:pic>
      <p:sp>
        <p:nvSpPr>
          <p:cNvPr id="7" name="任意多边形 6"/>
          <p:cNvSpPr/>
          <p:nvPr/>
        </p:nvSpPr>
        <p:spPr>
          <a:xfrm>
            <a:off x="5657438" y="3741487"/>
            <a:ext cx="3105013" cy="48029"/>
          </a:xfrm>
          <a:custGeom>
            <a:avLst/>
            <a:gdLst>
              <a:gd name="connsiteX0" fmla="*/ 0 w 3157640"/>
              <a:gd name="connsiteY0" fmla="*/ 14789 h 47681"/>
              <a:gd name="connsiteX1" fmla="*/ 789410 w 3157640"/>
              <a:gd name="connsiteY1" fmla="*/ 1632 h 47681"/>
              <a:gd name="connsiteX2" fmla="*/ 1953790 w 3157640"/>
              <a:gd name="connsiteY2" fmla="*/ 47681 h 47681"/>
              <a:gd name="connsiteX3" fmla="*/ 3157640 w 3157640"/>
              <a:gd name="connsiteY3" fmla="*/ 34525 h 47681"/>
              <a:gd name="connsiteX0-1" fmla="*/ 0 w 3105013"/>
              <a:gd name="connsiteY0-2" fmla="*/ 14789 h 48029"/>
              <a:gd name="connsiteX1-3" fmla="*/ 789410 w 3105013"/>
              <a:gd name="connsiteY1-4" fmla="*/ 1632 h 48029"/>
              <a:gd name="connsiteX2-5" fmla="*/ 1953790 w 3105013"/>
              <a:gd name="connsiteY2-6" fmla="*/ 47681 h 48029"/>
              <a:gd name="connsiteX3-7" fmla="*/ 3105013 w 3105013"/>
              <a:gd name="connsiteY3-8" fmla="*/ 21368 h 48029"/>
            </a:gdLst>
            <a:ahLst/>
            <a:cxnLst>
              <a:cxn ang="0">
                <a:pos x="connsiteX0-1" y="connsiteY0-2"/>
              </a:cxn>
              <a:cxn ang="0">
                <a:pos x="connsiteX1-3" y="connsiteY1-4"/>
              </a:cxn>
              <a:cxn ang="0">
                <a:pos x="connsiteX2-5" y="connsiteY2-6"/>
              </a:cxn>
              <a:cxn ang="0">
                <a:pos x="connsiteX3-7" y="connsiteY3-8"/>
              </a:cxn>
            </a:cxnLst>
            <a:rect l="l" t="t" r="r" b="b"/>
            <a:pathLst>
              <a:path w="3105013" h="48029">
                <a:moveTo>
                  <a:pt x="0" y="14789"/>
                </a:moveTo>
                <a:cubicBezTo>
                  <a:pt x="231889" y="5469"/>
                  <a:pt x="463778" y="-3850"/>
                  <a:pt x="789410" y="1632"/>
                </a:cubicBezTo>
                <a:cubicBezTo>
                  <a:pt x="1115042" y="7114"/>
                  <a:pt x="1567856" y="44392"/>
                  <a:pt x="1953790" y="47681"/>
                </a:cubicBezTo>
                <a:cubicBezTo>
                  <a:pt x="2339724" y="50970"/>
                  <a:pt x="2721272" y="30139"/>
                  <a:pt x="3105013" y="2136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592752" y="1703274"/>
            <a:ext cx="3157640" cy="47681"/>
          </a:xfrm>
          <a:custGeom>
            <a:avLst/>
            <a:gdLst>
              <a:gd name="connsiteX0" fmla="*/ 0 w 3157640"/>
              <a:gd name="connsiteY0" fmla="*/ 14789 h 47681"/>
              <a:gd name="connsiteX1" fmla="*/ 789410 w 3157640"/>
              <a:gd name="connsiteY1" fmla="*/ 1632 h 47681"/>
              <a:gd name="connsiteX2" fmla="*/ 1953790 w 3157640"/>
              <a:gd name="connsiteY2" fmla="*/ 47681 h 47681"/>
              <a:gd name="connsiteX3" fmla="*/ 3157640 w 3157640"/>
              <a:gd name="connsiteY3" fmla="*/ 34525 h 47681"/>
            </a:gdLst>
            <a:ahLst/>
            <a:cxnLst>
              <a:cxn ang="0">
                <a:pos x="connsiteX0" y="connsiteY0"/>
              </a:cxn>
              <a:cxn ang="0">
                <a:pos x="connsiteX1" y="connsiteY1"/>
              </a:cxn>
              <a:cxn ang="0">
                <a:pos x="connsiteX2" y="connsiteY2"/>
              </a:cxn>
              <a:cxn ang="0">
                <a:pos x="connsiteX3" y="connsiteY3"/>
              </a:cxn>
            </a:cxnLst>
            <a:rect l="l" t="t" r="r" b="b"/>
            <a:pathLst>
              <a:path w="3157640" h="47681">
                <a:moveTo>
                  <a:pt x="0" y="14789"/>
                </a:moveTo>
                <a:cubicBezTo>
                  <a:pt x="231889" y="5469"/>
                  <a:pt x="463778" y="-3850"/>
                  <a:pt x="789410" y="1632"/>
                </a:cubicBezTo>
                <a:cubicBezTo>
                  <a:pt x="1115042" y="7114"/>
                  <a:pt x="1953790" y="47681"/>
                  <a:pt x="1953790" y="47681"/>
                </a:cubicBezTo>
                <a:lnTo>
                  <a:pt x="3157640" y="34525"/>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6367908" y="2841877"/>
            <a:ext cx="2361651" cy="230244"/>
          </a:xfrm>
          <a:custGeom>
            <a:avLst/>
            <a:gdLst>
              <a:gd name="connsiteX0" fmla="*/ 0 w 2381387"/>
              <a:gd name="connsiteY0" fmla="*/ 124990 h 190774"/>
              <a:gd name="connsiteX1" fmla="*/ 1236742 w 2381387"/>
              <a:gd name="connsiteY1" fmla="*/ 190774 h 190774"/>
              <a:gd name="connsiteX2" fmla="*/ 2381387 w 2381387"/>
              <a:gd name="connsiteY2" fmla="*/ 0 h 190774"/>
              <a:gd name="connsiteX3" fmla="*/ 1276213 w 2381387"/>
              <a:gd name="connsiteY3" fmla="*/ 59206 h 190774"/>
              <a:gd name="connsiteX4" fmla="*/ 0 w 2381387"/>
              <a:gd name="connsiteY4" fmla="*/ 124990 h 190774"/>
              <a:gd name="connsiteX0-1" fmla="*/ 0 w 2361651"/>
              <a:gd name="connsiteY0-2" fmla="*/ 164460 h 230244"/>
              <a:gd name="connsiteX1-3" fmla="*/ 1236742 w 2361651"/>
              <a:gd name="connsiteY1-4" fmla="*/ 230244 h 230244"/>
              <a:gd name="connsiteX2-5" fmla="*/ 2361651 w 2361651"/>
              <a:gd name="connsiteY2-6" fmla="*/ 0 h 230244"/>
              <a:gd name="connsiteX3-7" fmla="*/ 1276213 w 2361651"/>
              <a:gd name="connsiteY3-8" fmla="*/ 98676 h 230244"/>
              <a:gd name="connsiteX4-9" fmla="*/ 0 w 2361651"/>
              <a:gd name="connsiteY4-10" fmla="*/ 164460 h 2302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61651" h="230244">
                <a:moveTo>
                  <a:pt x="0" y="164460"/>
                </a:moveTo>
                <a:lnTo>
                  <a:pt x="1236742" y="230244"/>
                </a:lnTo>
                <a:lnTo>
                  <a:pt x="2361651" y="0"/>
                </a:lnTo>
                <a:lnTo>
                  <a:pt x="1276213" y="98676"/>
                </a:lnTo>
                <a:lnTo>
                  <a:pt x="0" y="164460"/>
                </a:lnTo>
                <a:close/>
              </a:path>
            </a:pathLst>
          </a:custGeom>
          <a:solidFill>
            <a:srgbClr val="FF0000">
              <a:alpha val="30196"/>
            </a:srgb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604650" y="2677416"/>
            <a:ext cx="1190694" cy="256558"/>
          </a:xfrm>
          <a:custGeom>
            <a:avLst/>
            <a:gdLst>
              <a:gd name="connsiteX0" fmla="*/ 1164380 w 1190694"/>
              <a:gd name="connsiteY0" fmla="*/ 0 h 256558"/>
              <a:gd name="connsiteX1" fmla="*/ 374970 w 1190694"/>
              <a:gd name="connsiteY1" fmla="*/ 65784 h 256558"/>
              <a:gd name="connsiteX2" fmla="*/ 624950 w 1190694"/>
              <a:gd name="connsiteY2" fmla="*/ 144725 h 256558"/>
              <a:gd name="connsiteX3" fmla="*/ 0 w 1190694"/>
              <a:gd name="connsiteY3" fmla="*/ 256558 h 256558"/>
              <a:gd name="connsiteX4" fmla="*/ 1190694 w 1190694"/>
              <a:gd name="connsiteY4" fmla="*/ 111833 h 256558"/>
              <a:gd name="connsiteX5" fmla="*/ 1164380 w 1190694"/>
              <a:gd name="connsiteY5" fmla="*/ 0 h 25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94" h="256558">
                <a:moveTo>
                  <a:pt x="1164380" y="0"/>
                </a:moveTo>
                <a:lnTo>
                  <a:pt x="374970" y="65784"/>
                </a:lnTo>
                <a:lnTo>
                  <a:pt x="624950" y="144725"/>
                </a:lnTo>
                <a:lnTo>
                  <a:pt x="0" y="256558"/>
                </a:lnTo>
                <a:lnTo>
                  <a:pt x="1190694" y="111833"/>
                </a:lnTo>
                <a:lnTo>
                  <a:pt x="1164380" y="0"/>
                </a:lnTo>
                <a:close/>
              </a:path>
            </a:pathLst>
          </a:custGeom>
          <a:solidFill>
            <a:srgbClr val="FF0000">
              <a:alpha val="30196"/>
            </a:srgb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7765132" y="4239794"/>
            <a:ext cx="1192902" cy="833060"/>
          </a:xfrm>
          <a:prstGeom prst="rect">
            <a:avLst/>
          </a:prstGeom>
        </p:spPr>
      </p:pic>
      <p:sp>
        <p:nvSpPr>
          <p:cNvPr id="13" name="任意多边形 12"/>
          <p:cNvSpPr/>
          <p:nvPr/>
        </p:nvSpPr>
        <p:spPr>
          <a:xfrm>
            <a:off x="8005934" y="4565422"/>
            <a:ext cx="638106" cy="59205"/>
          </a:xfrm>
          <a:custGeom>
            <a:avLst/>
            <a:gdLst>
              <a:gd name="connsiteX0" fmla="*/ 0 w 638106"/>
              <a:gd name="connsiteY0" fmla="*/ 59205 h 59205"/>
              <a:gd name="connsiteX1" fmla="*/ 361813 w 638106"/>
              <a:gd name="connsiteY1" fmla="*/ 0 h 59205"/>
              <a:gd name="connsiteX2" fmla="*/ 638106 w 638106"/>
              <a:gd name="connsiteY2" fmla="*/ 59205 h 59205"/>
            </a:gdLst>
            <a:ahLst/>
            <a:cxnLst>
              <a:cxn ang="0">
                <a:pos x="connsiteX0" y="connsiteY0"/>
              </a:cxn>
              <a:cxn ang="0">
                <a:pos x="connsiteX1" y="connsiteY1"/>
              </a:cxn>
              <a:cxn ang="0">
                <a:pos x="connsiteX2" y="connsiteY2"/>
              </a:cxn>
            </a:cxnLst>
            <a:rect l="l" t="t" r="r" b="b"/>
            <a:pathLst>
              <a:path w="638106" h="59205">
                <a:moveTo>
                  <a:pt x="0" y="59205"/>
                </a:moveTo>
                <a:cubicBezTo>
                  <a:pt x="127731" y="29602"/>
                  <a:pt x="255462" y="0"/>
                  <a:pt x="361813" y="0"/>
                </a:cubicBezTo>
                <a:cubicBezTo>
                  <a:pt x="468164" y="0"/>
                  <a:pt x="553135" y="29602"/>
                  <a:pt x="638106" y="5920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2"/>
          <p:cNvSpPr txBox="1">
            <a:spLocks noChangeArrowheads="1"/>
          </p:cNvSpPr>
          <p:nvPr/>
        </p:nvSpPr>
        <p:spPr bwMode="auto">
          <a:xfrm>
            <a:off x="1036320" y="723900"/>
            <a:ext cx="3201035" cy="1337945"/>
          </a:xfrm>
          <a:prstGeom prst="rect">
            <a:avLst/>
          </a:prstGeom>
          <a:noFill/>
          <a:ln w="9525">
            <a:noFill/>
            <a:miter lim="800000"/>
          </a:ln>
        </p:spPr>
        <p:txBody>
          <a:bodyPr wrap="square">
            <a:spAutoFit/>
          </a:bodyPr>
          <a:lstStyle/>
          <a:p>
            <a:pPr marL="342900" indent="-342900" algn="just">
              <a:lnSpc>
                <a:spcPct val="150000"/>
              </a:lnSpc>
              <a:spcBef>
                <a:spcPts val="0"/>
              </a:spcBef>
              <a:spcAft>
                <a:spcPts val="0"/>
              </a:spcAft>
              <a:buClr>
                <a:srgbClr val="FF0000"/>
              </a:buClr>
              <a:buFont typeface="Wingdings" panose="05000000000000000000" charset="0"/>
              <a:buChar char="Ø"/>
            </a:pPr>
            <a:r>
              <a:rPr lang="zh-CN" altLang="en-US" sz="1800" dirty="0">
                <a:latin typeface="方正大黑简体" panose="02010601030101010101" charset="-122"/>
                <a:ea typeface="方正大黑简体" panose="02010601030101010101" charset="-122"/>
                <a:cs typeface="方正黑体简体" panose="02010601030101010101" pitchFamily="2" charset="-122"/>
              </a:rPr>
              <a:t>生产层位：盒</a:t>
            </a:r>
            <a:r>
              <a:rPr lang="en-US" altLang="zh-CN" sz="1800" baseline="-25000" dirty="0">
                <a:latin typeface="方正大黑简体" panose="02010601030101010101" charset="-122"/>
                <a:ea typeface="方正大黑简体" panose="02010601030101010101" charset="-122"/>
                <a:cs typeface="方正黑体简体" panose="02010601030101010101" pitchFamily="2" charset="-122"/>
              </a:rPr>
              <a:t>8</a:t>
            </a:r>
            <a:r>
              <a:rPr lang="zh-CN" altLang="en-US" sz="1800" dirty="0">
                <a:latin typeface="方正大黑简体" panose="02010601030101010101" charset="-122"/>
                <a:ea typeface="方正大黑简体" panose="02010601030101010101" charset="-122"/>
                <a:cs typeface="方正黑体简体" panose="02010601030101010101" pitchFamily="2" charset="-122"/>
              </a:rPr>
              <a:t>、山</a:t>
            </a:r>
            <a:r>
              <a:rPr lang="en-US" altLang="zh-CN" sz="1800" baseline="-25000" dirty="0">
                <a:latin typeface="方正大黑简体" panose="02010601030101010101" charset="-122"/>
                <a:ea typeface="方正大黑简体" panose="02010601030101010101" charset="-122"/>
                <a:cs typeface="方正黑体简体" panose="02010601030101010101" pitchFamily="2" charset="-122"/>
              </a:rPr>
              <a:t>1</a:t>
            </a:r>
            <a:endParaRPr lang="zh-CN" altLang="en-US" sz="1800" baseline="-25000" dirty="0">
              <a:latin typeface="方正大黑简体" panose="02010601030101010101" charset="-122"/>
              <a:ea typeface="方正大黑简体" panose="02010601030101010101" charset="-122"/>
              <a:cs typeface="方正黑体简体" panose="02010601030101010101" pitchFamily="2" charset="-122"/>
            </a:endParaRPr>
          </a:p>
          <a:p>
            <a:pPr marL="342900" indent="-342900" algn="just">
              <a:lnSpc>
                <a:spcPct val="150000"/>
              </a:lnSpc>
              <a:spcBef>
                <a:spcPts val="0"/>
              </a:spcBef>
              <a:spcAft>
                <a:spcPts val="0"/>
              </a:spcAft>
              <a:buClr>
                <a:srgbClr val="FF0000"/>
              </a:buClr>
              <a:buFont typeface="Wingdings" panose="05000000000000000000" charset="0"/>
              <a:buChar char="Ø"/>
            </a:pPr>
            <a:r>
              <a:rPr lang="zh-CN" altLang="en-US" sz="1800" dirty="0">
                <a:latin typeface="方正大黑简体" panose="02010601030101010101" charset="-122"/>
                <a:ea typeface="方正大黑简体" panose="02010601030101010101" charset="-122"/>
                <a:cs typeface="方正黑体简体" panose="02010601030101010101" pitchFamily="2" charset="-122"/>
              </a:rPr>
              <a:t>气层厚度：</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4.1</a:t>
            </a:r>
            <a:r>
              <a:rPr lang="zh-CN" altLang="en-US" sz="1800" dirty="0">
                <a:latin typeface="方正大黑简体" panose="02010601030101010101" charset="-122"/>
                <a:ea typeface="方正大黑简体" panose="02010601030101010101" charset="-122"/>
                <a:cs typeface="方正黑体简体" panose="02010601030101010101" pitchFamily="2" charset="-122"/>
              </a:rPr>
              <a:t>米</a:t>
            </a:r>
          </a:p>
          <a:p>
            <a:pPr marL="342900" indent="-342900" algn="just">
              <a:lnSpc>
                <a:spcPct val="150000"/>
              </a:lnSpc>
              <a:spcBef>
                <a:spcPts val="0"/>
              </a:spcBef>
              <a:spcAft>
                <a:spcPts val="0"/>
              </a:spcAft>
              <a:buClr>
                <a:srgbClr val="FF0000"/>
              </a:buClr>
              <a:buFont typeface="Wingdings" panose="05000000000000000000" charset="0"/>
              <a:buChar char="Ø"/>
            </a:pPr>
            <a:r>
              <a:rPr lang="zh-CN" altLang="en-US" sz="1800" dirty="0">
                <a:latin typeface="方正大黑简体" panose="02010601030101010101" charset="-122"/>
                <a:ea typeface="方正大黑简体" panose="02010601030101010101" charset="-122"/>
                <a:cs typeface="方正黑体简体" panose="02010601030101010101" pitchFamily="2" charset="-122"/>
              </a:rPr>
              <a:t>静态分类：</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II</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类井</a:t>
            </a:r>
            <a:r>
              <a:rPr lang="zh-CN" altLang="en-US" sz="1800" dirty="0">
                <a:latin typeface="方正大黑简体" panose="02010601030101010101" charset="-122"/>
                <a:ea typeface="方正大黑简体" panose="02010601030101010101" charset="-122"/>
                <a:cs typeface="方正黑体简体" panose="02010601030101010101" pitchFamily="2" charset="-122"/>
              </a:rPr>
              <a:t>。</a:t>
            </a:r>
          </a:p>
        </p:txBody>
      </p:sp>
      <p:sp>
        <p:nvSpPr>
          <p:cNvPr id="6" name="文本框 12"/>
          <p:cNvSpPr txBox="1">
            <a:spLocks noChangeArrowheads="1"/>
          </p:cNvSpPr>
          <p:nvPr/>
        </p:nvSpPr>
        <p:spPr bwMode="auto">
          <a:xfrm>
            <a:off x="264795" y="2046605"/>
            <a:ext cx="4954270" cy="922020"/>
          </a:xfrm>
          <a:prstGeom prst="rect">
            <a:avLst/>
          </a:prstGeom>
          <a:noFill/>
          <a:ln w="9525">
            <a:noFill/>
            <a:miter lim="800000"/>
          </a:ln>
        </p:spPr>
        <p:txBody>
          <a:bodyPr wrap="square">
            <a:spAutoFit/>
          </a:bodyPr>
          <a:lstStyle/>
          <a:p>
            <a:pPr marL="0" indent="0" algn="just">
              <a:lnSpc>
                <a:spcPct val="150000"/>
              </a:lnSpc>
              <a:spcBef>
                <a:spcPts val="0"/>
              </a:spcBef>
              <a:spcAft>
                <a:spcPts val="0"/>
              </a:spcAft>
              <a:buClr>
                <a:srgbClr val="FF0000"/>
              </a:buClr>
              <a:buFont typeface="Wingdings" panose="05000000000000000000" charset="0"/>
              <a:buNone/>
            </a:pPr>
            <a:r>
              <a:rPr lang="en-US" altLang="zh-CN" sz="1800" dirty="0">
                <a:latin typeface="方正大黑简体" panose="02010601030101010101" charset="-122"/>
                <a:ea typeface="方正大黑简体" panose="02010601030101010101" charset="-122"/>
                <a:cs typeface="方正黑体简体" panose="02010601030101010101" pitchFamily="2" charset="-122"/>
              </a:rPr>
              <a:t>   </a:t>
            </a:r>
            <a:r>
              <a:rPr lang="zh-CN" altLang="en-US" sz="1800" dirty="0">
                <a:latin typeface="方正大黑简体" panose="02010601030101010101" charset="-122"/>
                <a:ea typeface="方正大黑简体" panose="02010601030101010101" charset="-122"/>
                <a:cs typeface="方正黑体简体" panose="02010601030101010101" pitchFamily="2" charset="-122"/>
              </a:rPr>
              <a:t>该井盒</a:t>
            </a:r>
            <a:r>
              <a:rPr lang="en-US" altLang="zh-CN" sz="1800" baseline="-25000" dirty="0">
                <a:latin typeface="方正大黑简体" panose="02010601030101010101" charset="-122"/>
                <a:ea typeface="方正大黑简体" panose="02010601030101010101" charset="-122"/>
                <a:cs typeface="方正黑体简体" panose="02010601030101010101" pitchFamily="2" charset="-122"/>
              </a:rPr>
              <a:t>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发育厚层</a:t>
            </a:r>
            <a:r>
              <a:rPr lang="zh-CN" altLang="en-US" sz="1800" dirty="0">
                <a:latin typeface="方正大黑简体" panose="02010601030101010101" charset="-122"/>
                <a:ea typeface="方正大黑简体" panose="02010601030101010101" charset="-122"/>
                <a:cs typeface="方正黑体简体" panose="02010601030101010101" pitchFamily="2" charset="-122"/>
              </a:rPr>
              <a:t>砂体，但含气性差，有效厚度薄，且有效储层展布范围小。</a:t>
            </a:r>
          </a:p>
        </p:txBody>
      </p:sp>
      <p:sp>
        <p:nvSpPr>
          <p:cNvPr id="9" name="TextBox 5"/>
          <p:cNvSpPr/>
          <p:nvPr/>
        </p:nvSpPr>
        <p:spPr bwMode="auto">
          <a:xfrm>
            <a:off x="716281" y="2864708"/>
            <a:ext cx="384048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苏48-11-63井静态参数表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5089"/>
          <a:stretch>
            <a:fillRect/>
          </a:stretch>
        </p:blipFill>
        <p:spPr>
          <a:xfrm>
            <a:off x="562828" y="2465865"/>
            <a:ext cx="8091370" cy="2471895"/>
          </a:xfrm>
          <a:prstGeom prst="rect">
            <a:avLst/>
          </a:prstGeom>
        </p:spPr>
      </p:pic>
      <p:sp>
        <p:nvSpPr>
          <p:cNvPr id="4" name="文本框 3"/>
          <p:cNvSpPr txBox="1"/>
          <p:nvPr/>
        </p:nvSpPr>
        <p:spPr>
          <a:xfrm>
            <a:off x="389654" y="656353"/>
            <a:ext cx="8480025" cy="175323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该井</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2011</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年</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9</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月投产，投产前套压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24.2</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，未投放节流器，初期日产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2017</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年实施柱塞气举，目前日产气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0.1</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17.3</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，累产气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402</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万方，生产过程中套压先快速下降后缓慢回升，反映储层物性差，地层供给有限，正常生产需要维持较高压差。</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sp>
        <p:nvSpPr>
          <p:cNvPr id="5" name="椭圆 4"/>
          <p:cNvSpPr/>
          <p:nvPr/>
        </p:nvSpPr>
        <p:spPr>
          <a:xfrm>
            <a:off x="4608513" y="3301762"/>
            <a:ext cx="472440" cy="800100"/>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035268" y="3400822"/>
            <a:ext cx="472440" cy="800100"/>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971248" y="3522742"/>
            <a:ext cx="472440" cy="800100"/>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5"/>
          <p:cNvSpPr/>
          <p:nvPr/>
        </p:nvSpPr>
        <p:spPr bwMode="auto">
          <a:xfrm>
            <a:off x="2496186" y="2098898"/>
            <a:ext cx="384048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苏48-11-63井生产曲线</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2025" y="116017"/>
            <a:ext cx="4787582" cy="507831"/>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典型</a:t>
            </a:r>
            <a:r>
              <a:rPr lang="zh-CN" altLang="en-US"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井：桃</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2-21-8C5</a:t>
            </a:r>
            <a:endPar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endParaRPr>
          </a:p>
        </p:txBody>
      </p:sp>
      <p:pic>
        <p:nvPicPr>
          <p:cNvPr id="4" name="图片 3"/>
          <p:cNvPicPr>
            <a:picLocks noChangeAspect="1"/>
          </p:cNvPicPr>
          <p:nvPr/>
        </p:nvPicPr>
        <p:blipFill>
          <a:blip r:embed="rId2"/>
          <a:stretch>
            <a:fillRect/>
          </a:stretch>
        </p:blipFill>
        <p:spPr>
          <a:xfrm>
            <a:off x="5091695" y="736600"/>
            <a:ext cx="3822499" cy="4336254"/>
          </a:xfrm>
          <a:prstGeom prst="rect">
            <a:avLst/>
          </a:prstGeom>
        </p:spPr>
      </p:pic>
      <p:graphicFrame>
        <p:nvGraphicFramePr>
          <p:cNvPr id="5" name="表格 4"/>
          <p:cNvGraphicFramePr>
            <a:graphicFrameLocks noGrp="1"/>
          </p:cNvGraphicFramePr>
          <p:nvPr/>
        </p:nvGraphicFramePr>
        <p:xfrm>
          <a:off x="264795" y="3231515"/>
          <a:ext cx="4761230" cy="1841500"/>
        </p:xfrm>
        <a:graphic>
          <a:graphicData uri="http://schemas.openxmlformats.org/drawingml/2006/table">
            <a:tbl>
              <a:tblPr>
                <a:tableStyleId>{5C22544A-7EE6-4342-B048-85BDC9FD1C3A}</a:tableStyleId>
              </a:tblPr>
              <a:tblGrid>
                <a:gridCol w="358775">
                  <a:extLst>
                    <a:ext uri="{9D8B030D-6E8A-4147-A177-3AD203B41FA5}">
                      <a16:colId xmlns:a16="http://schemas.microsoft.com/office/drawing/2014/main" val="20000"/>
                    </a:ext>
                  </a:extLst>
                </a:gridCol>
                <a:gridCol w="405130">
                  <a:extLst>
                    <a:ext uri="{9D8B030D-6E8A-4147-A177-3AD203B41FA5}">
                      <a16:colId xmlns:a16="http://schemas.microsoft.com/office/drawing/2014/main" val="20001"/>
                    </a:ext>
                  </a:extLst>
                </a:gridCol>
                <a:gridCol w="461645">
                  <a:extLst>
                    <a:ext uri="{9D8B030D-6E8A-4147-A177-3AD203B41FA5}">
                      <a16:colId xmlns:a16="http://schemas.microsoft.com/office/drawing/2014/main" val="20002"/>
                    </a:ext>
                  </a:extLst>
                </a:gridCol>
                <a:gridCol w="474345">
                  <a:extLst>
                    <a:ext uri="{9D8B030D-6E8A-4147-A177-3AD203B41FA5}">
                      <a16:colId xmlns:a16="http://schemas.microsoft.com/office/drawing/2014/main" val="20003"/>
                    </a:ext>
                  </a:extLst>
                </a:gridCol>
                <a:gridCol w="423545">
                  <a:extLst>
                    <a:ext uri="{9D8B030D-6E8A-4147-A177-3AD203B41FA5}">
                      <a16:colId xmlns:a16="http://schemas.microsoft.com/office/drawing/2014/main" val="20004"/>
                    </a:ext>
                  </a:extLst>
                </a:gridCol>
                <a:gridCol w="473710">
                  <a:extLst>
                    <a:ext uri="{9D8B030D-6E8A-4147-A177-3AD203B41FA5}">
                      <a16:colId xmlns:a16="http://schemas.microsoft.com/office/drawing/2014/main" val="20005"/>
                    </a:ext>
                  </a:extLst>
                </a:gridCol>
                <a:gridCol w="433070">
                  <a:extLst>
                    <a:ext uri="{9D8B030D-6E8A-4147-A177-3AD203B41FA5}">
                      <a16:colId xmlns:a16="http://schemas.microsoft.com/office/drawing/2014/main" val="20006"/>
                    </a:ext>
                  </a:extLst>
                </a:gridCol>
                <a:gridCol w="432435">
                  <a:extLst>
                    <a:ext uri="{9D8B030D-6E8A-4147-A177-3AD203B41FA5}">
                      <a16:colId xmlns:a16="http://schemas.microsoft.com/office/drawing/2014/main" val="20007"/>
                    </a:ext>
                  </a:extLst>
                </a:gridCol>
                <a:gridCol w="433070">
                  <a:extLst>
                    <a:ext uri="{9D8B030D-6E8A-4147-A177-3AD203B41FA5}">
                      <a16:colId xmlns:a16="http://schemas.microsoft.com/office/drawing/2014/main" val="20008"/>
                    </a:ext>
                  </a:extLst>
                </a:gridCol>
                <a:gridCol w="433070">
                  <a:extLst>
                    <a:ext uri="{9D8B030D-6E8A-4147-A177-3AD203B41FA5}">
                      <a16:colId xmlns:a16="http://schemas.microsoft.com/office/drawing/2014/main" val="20009"/>
                    </a:ext>
                  </a:extLst>
                </a:gridCol>
                <a:gridCol w="432435">
                  <a:extLst>
                    <a:ext uri="{9D8B030D-6E8A-4147-A177-3AD203B41FA5}">
                      <a16:colId xmlns:a16="http://schemas.microsoft.com/office/drawing/2014/main" val="20010"/>
                    </a:ext>
                  </a:extLst>
                </a:gridCol>
              </a:tblGrid>
              <a:tr h="701040">
                <a:tc>
                  <a:txBody>
                    <a:bodyPr/>
                    <a:lstStyle/>
                    <a:p>
                      <a:pPr algn="ctr" fontAlgn="ctr"/>
                      <a:r>
                        <a:rPr lang="zh-CN" altLang="en-US" sz="1000" b="0" u="none" strike="noStrike">
                          <a:effectLst/>
                          <a:latin typeface="+mn-ea"/>
                          <a:ea typeface="+mn-ea"/>
                        </a:rPr>
                        <a:t>层位</a:t>
                      </a:r>
                      <a:endParaRPr lang="zh-CN" altLang="en-US"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厚度</a:t>
                      </a:r>
                      <a:endParaRPr lang="en-US" altLang="zh-CN" sz="1000" b="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电阻率</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时差</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密度</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孔隙度</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渗透率</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a:effectLst/>
                          <a:latin typeface="+mn-ea"/>
                          <a:ea typeface="+mn-ea"/>
                        </a:rPr>
                        <a:t>气饱</a:t>
                      </a:r>
                      <a:endParaRPr lang="zh-CN" altLang="en-US" sz="1000" b="0" i="0" u="none" strike="noStrike">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解释</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结果</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地层</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系数</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储能</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系数</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70230">
                <a:tc rowSpan="2">
                  <a:txBody>
                    <a:bodyPr/>
                    <a:lstStyle/>
                    <a:p>
                      <a:pPr algn="ctr" fontAlgn="ctr"/>
                      <a:r>
                        <a:rPr lang="zh-CN" altLang="en-US" sz="1000" b="0" u="none" strike="noStrike" dirty="0">
                          <a:effectLst/>
                          <a:latin typeface="+mn-ea"/>
                          <a:ea typeface="+mn-ea"/>
                        </a:rPr>
                        <a:t>盒</a:t>
                      </a:r>
                      <a:r>
                        <a:rPr lang="en-US" altLang="zh-CN" sz="1000" b="0" u="none" strike="noStrike" baseline="-25000" dirty="0">
                          <a:effectLst/>
                          <a:latin typeface="+mn-ea"/>
                          <a:ea typeface="+mn-ea"/>
                        </a:rPr>
                        <a:t>8</a:t>
                      </a:r>
                      <a:r>
                        <a:rPr lang="zh-CN" altLang="en-US" sz="1000" b="0" u="none" strike="noStrike" baseline="-25000" dirty="0">
                          <a:effectLst/>
                          <a:latin typeface="+mn-ea"/>
                          <a:ea typeface="+mn-ea"/>
                        </a:rPr>
                        <a:t>下</a:t>
                      </a:r>
                      <a:endParaRPr lang="zh-CN" altLang="en-US" sz="1000" b="0" i="0" u="none" strike="noStrike" baseline="-25000"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2.6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187.1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217.2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8.41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0.44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56.5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气层</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fontAlgn="ctr"/>
                      <a:r>
                        <a:rPr lang="en-US" altLang="zh-CN" sz="1000" b="0" u="none" strike="noStrike" dirty="0">
                          <a:effectLst/>
                          <a:latin typeface="+mn-ea"/>
                          <a:ea typeface="+mn-ea"/>
                        </a:rPr>
                        <a:t>1.7</a:t>
                      </a:r>
                      <a:endParaRPr lang="en-US" altLang="zh-CN"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fontAlgn="ctr"/>
                      <a:r>
                        <a:rPr lang="en-US" altLang="zh-CN" sz="1000" b="0" u="none" strike="noStrike" dirty="0">
                          <a:effectLst/>
                          <a:latin typeface="+mn-ea"/>
                          <a:ea typeface="+mn-ea"/>
                        </a:rPr>
                        <a:t>20.16</a:t>
                      </a:r>
                      <a:endParaRPr lang="en-US" altLang="zh-CN"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0230">
                <a:tc vMerge="1">
                  <a:txBody>
                    <a:bodyPr/>
                    <a:lstStyle/>
                    <a:p>
                      <a:endParaRPr lang="zh-CN"/>
                    </a:p>
                  </a:txBody>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1.3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331.7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219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2.48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8.46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0.43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71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1000" b="0" u="none" strike="noStrike" dirty="0">
                          <a:effectLst/>
                          <a:latin typeface="+mn-ea"/>
                          <a:ea typeface="+mn-ea"/>
                        </a:rPr>
                        <a:t>气层</a:t>
                      </a:r>
                      <a:endParaRPr lang="zh-CN" altLang="en-US" sz="1000" b="0" i="0" u="none" strike="noStrike" dirty="0">
                        <a:effectLst/>
                        <a:latin typeface="+mn-ea"/>
                        <a:ea typeface="+mn-ea"/>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bl>
          </a:graphicData>
        </a:graphic>
      </p:graphicFrame>
      <p:sp>
        <p:nvSpPr>
          <p:cNvPr id="6" name="任意多边形 5"/>
          <p:cNvSpPr/>
          <p:nvPr/>
        </p:nvSpPr>
        <p:spPr>
          <a:xfrm>
            <a:off x="5433060" y="3657600"/>
            <a:ext cx="3390900" cy="99060"/>
          </a:xfrm>
          <a:custGeom>
            <a:avLst/>
            <a:gdLst>
              <a:gd name="connsiteX0" fmla="*/ 0 w 3390900"/>
              <a:gd name="connsiteY0" fmla="*/ 99060 h 99060"/>
              <a:gd name="connsiteX1" fmla="*/ 2080260 w 3390900"/>
              <a:gd name="connsiteY1" fmla="*/ 53340 h 99060"/>
              <a:gd name="connsiteX2" fmla="*/ 3390900 w 3390900"/>
              <a:gd name="connsiteY2" fmla="*/ 0 h 99060"/>
            </a:gdLst>
            <a:ahLst/>
            <a:cxnLst>
              <a:cxn ang="0">
                <a:pos x="connsiteX0" y="connsiteY0"/>
              </a:cxn>
              <a:cxn ang="0">
                <a:pos x="connsiteX1" y="connsiteY1"/>
              </a:cxn>
              <a:cxn ang="0">
                <a:pos x="connsiteX2" y="connsiteY2"/>
              </a:cxn>
            </a:cxnLst>
            <a:rect l="l" t="t" r="r" b="b"/>
            <a:pathLst>
              <a:path w="3390900" h="99060">
                <a:moveTo>
                  <a:pt x="0" y="99060"/>
                </a:moveTo>
                <a:lnTo>
                  <a:pt x="2080260" y="53340"/>
                </a:lnTo>
                <a:cubicBezTo>
                  <a:pt x="2645410" y="36830"/>
                  <a:pt x="3018155" y="18415"/>
                  <a:pt x="339090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6164580" y="3025140"/>
            <a:ext cx="2674620" cy="121920"/>
          </a:xfrm>
          <a:custGeom>
            <a:avLst/>
            <a:gdLst>
              <a:gd name="connsiteX0" fmla="*/ 1341120 w 2674620"/>
              <a:gd name="connsiteY0" fmla="*/ 0 h 121920"/>
              <a:gd name="connsiteX1" fmla="*/ 2674620 w 2674620"/>
              <a:gd name="connsiteY1" fmla="*/ 22860 h 121920"/>
              <a:gd name="connsiteX2" fmla="*/ 2674620 w 2674620"/>
              <a:gd name="connsiteY2" fmla="*/ 106680 h 121920"/>
              <a:gd name="connsiteX3" fmla="*/ 1303020 w 2674620"/>
              <a:gd name="connsiteY3" fmla="*/ 121920 h 121920"/>
              <a:gd name="connsiteX4" fmla="*/ 0 w 2674620"/>
              <a:gd name="connsiteY4" fmla="*/ 76200 h 121920"/>
              <a:gd name="connsiteX5" fmla="*/ 1341120 w 2674620"/>
              <a:gd name="connsiteY5"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620" h="121920">
                <a:moveTo>
                  <a:pt x="1341120" y="0"/>
                </a:moveTo>
                <a:lnTo>
                  <a:pt x="2674620" y="22860"/>
                </a:lnTo>
                <a:lnTo>
                  <a:pt x="2674620" y="106680"/>
                </a:lnTo>
                <a:lnTo>
                  <a:pt x="1303020" y="121920"/>
                </a:lnTo>
                <a:lnTo>
                  <a:pt x="0" y="76200"/>
                </a:lnTo>
                <a:lnTo>
                  <a:pt x="1341120" y="0"/>
                </a:lnTo>
                <a:close/>
              </a:path>
            </a:pathLst>
          </a:custGeom>
          <a:solidFill>
            <a:srgbClr val="FF0000">
              <a:alpha val="3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6012180" y="3429000"/>
            <a:ext cx="2705100" cy="76200"/>
          </a:xfrm>
          <a:custGeom>
            <a:avLst/>
            <a:gdLst>
              <a:gd name="connsiteX0" fmla="*/ 1379220 w 2705100"/>
              <a:gd name="connsiteY0" fmla="*/ 0 h 76200"/>
              <a:gd name="connsiteX1" fmla="*/ 0 w 2705100"/>
              <a:gd name="connsiteY1" fmla="*/ 68580 h 76200"/>
              <a:gd name="connsiteX2" fmla="*/ 1470660 w 2705100"/>
              <a:gd name="connsiteY2" fmla="*/ 76200 h 76200"/>
              <a:gd name="connsiteX3" fmla="*/ 2705100 w 2705100"/>
              <a:gd name="connsiteY3" fmla="*/ 15240 h 76200"/>
              <a:gd name="connsiteX4" fmla="*/ 1379220 w 2705100"/>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100" h="76200">
                <a:moveTo>
                  <a:pt x="1379220" y="0"/>
                </a:moveTo>
                <a:lnTo>
                  <a:pt x="0" y="68580"/>
                </a:lnTo>
                <a:lnTo>
                  <a:pt x="1470660" y="76200"/>
                </a:lnTo>
                <a:lnTo>
                  <a:pt x="2705100" y="15240"/>
                </a:lnTo>
                <a:lnTo>
                  <a:pt x="1379220" y="0"/>
                </a:lnTo>
                <a:close/>
              </a:path>
            </a:pathLst>
          </a:custGeom>
          <a:solidFill>
            <a:srgbClr val="FF0000">
              <a:alpha val="3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2"/>
          <p:cNvSpPr txBox="1">
            <a:spLocks noChangeArrowheads="1"/>
          </p:cNvSpPr>
          <p:nvPr/>
        </p:nvSpPr>
        <p:spPr bwMode="auto">
          <a:xfrm>
            <a:off x="1036320" y="723900"/>
            <a:ext cx="3201035" cy="1337945"/>
          </a:xfrm>
          <a:prstGeom prst="rect">
            <a:avLst/>
          </a:prstGeom>
          <a:noFill/>
          <a:ln w="9525">
            <a:noFill/>
            <a:miter lim="800000"/>
          </a:ln>
        </p:spPr>
        <p:txBody>
          <a:bodyPr wrap="square">
            <a:spAutoFit/>
          </a:bodyPr>
          <a:lstStyle/>
          <a:p>
            <a:pPr marL="342900" indent="-342900" algn="just">
              <a:lnSpc>
                <a:spcPct val="150000"/>
              </a:lnSpc>
              <a:spcBef>
                <a:spcPts val="0"/>
              </a:spcBef>
              <a:spcAft>
                <a:spcPts val="0"/>
              </a:spcAft>
              <a:buClr>
                <a:srgbClr val="FF0000"/>
              </a:buClr>
              <a:buFont typeface="Wingdings" panose="05000000000000000000" charset="0"/>
              <a:buChar char="Ø"/>
            </a:pPr>
            <a:r>
              <a:rPr lang="zh-CN" altLang="en-US" sz="1800" dirty="0">
                <a:latin typeface="方正大黑简体" panose="02010601030101010101" charset="-122"/>
                <a:ea typeface="方正大黑简体" panose="02010601030101010101" charset="-122"/>
                <a:cs typeface="方正黑体简体" panose="02010601030101010101" pitchFamily="2" charset="-122"/>
              </a:rPr>
              <a:t>生产层位：盒</a:t>
            </a:r>
            <a:r>
              <a:rPr lang="en-US" altLang="zh-CN" sz="1800" baseline="-25000" dirty="0">
                <a:latin typeface="方正大黑简体" panose="02010601030101010101" charset="-122"/>
                <a:ea typeface="方正大黑简体" panose="02010601030101010101" charset="-122"/>
                <a:cs typeface="方正黑体简体" panose="02010601030101010101" pitchFamily="2" charset="-122"/>
              </a:rPr>
              <a:t>8</a:t>
            </a:r>
            <a:endParaRPr lang="zh-CN" altLang="en-US" sz="1800" baseline="-25000" dirty="0">
              <a:latin typeface="方正大黑简体" panose="02010601030101010101" charset="-122"/>
              <a:ea typeface="方正大黑简体" panose="02010601030101010101" charset="-122"/>
              <a:cs typeface="方正黑体简体" panose="02010601030101010101" pitchFamily="2" charset="-122"/>
            </a:endParaRPr>
          </a:p>
          <a:p>
            <a:pPr marL="342900" indent="-342900" algn="just">
              <a:lnSpc>
                <a:spcPct val="150000"/>
              </a:lnSpc>
              <a:spcBef>
                <a:spcPts val="0"/>
              </a:spcBef>
              <a:spcAft>
                <a:spcPts val="0"/>
              </a:spcAft>
              <a:buClr>
                <a:srgbClr val="FF0000"/>
              </a:buClr>
              <a:buFont typeface="Wingdings" panose="05000000000000000000" charset="0"/>
              <a:buChar char="Ø"/>
            </a:pPr>
            <a:r>
              <a:rPr lang="zh-CN" altLang="en-US" sz="1800" dirty="0">
                <a:latin typeface="方正大黑简体" panose="02010601030101010101" charset="-122"/>
                <a:ea typeface="方正大黑简体" panose="02010601030101010101" charset="-122"/>
                <a:cs typeface="方正黑体简体" panose="02010601030101010101" pitchFamily="2" charset="-122"/>
              </a:rPr>
              <a:t>气层厚度：</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3.9</a:t>
            </a:r>
            <a:r>
              <a:rPr lang="zh-CN" altLang="en-US" sz="1800" dirty="0">
                <a:latin typeface="方正大黑简体" panose="02010601030101010101" charset="-122"/>
                <a:ea typeface="方正大黑简体" panose="02010601030101010101" charset="-122"/>
                <a:cs typeface="方正黑体简体" panose="02010601030101010101" pitchFamily="2" charset="-122"/>
              </a:rPr>
              <a:t>米</a:t>
            </a:r>
          </a:p>
          <a:p>
            <a:pPr marL="342900" indent="-342900" algn="just">
              <a:lnSpc>
                <a:spcPct val="150000"/>
              </a:lnSpc>
              <a:spcBef>
                <a:spcPts val="0"/>
              </a:spcBef>
              <a:spcAft>
                <a:spcPts val="0"/>
              </a:spcAft>
              <a:buClr>
                <a:srgbClr val="FF0000"/>
              </a:buClr>
              <a:buFont typeface="Wingdings" panose="05000000000000000000" charset="0"/>
              <a:buChar char="Ø"/>
            </a:pPr>
            <a:r>
              <a:rPr lang="zh-CN" altLang="en-US" sz="1800" dirty="0">
                <a:latin typeface="方正大黑简体" panose="02010601030101010101" charset="-122"/>
                <a:ea typeface="方正大黑简体" panose="02010601030101010101" charset="-122"/>
                <a:cs typeface="方正黑体简体" panose="02010601030101010101" pitchFamily="2" charset="-122"/>
              </a:rPr>
              <a:t>静态分类：</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III</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类井</a:t>
            </a:r>
            <a:r>
              <a:rPr lang="zh-CN" altLang="en-US" sz="1800" dirty="0">
                <a:latin typeface="方正大黑简体" panose="02010601030101010101" charset="-122"/>
                <a:ea typeface="方正大黑简体" panose="02010601030101010101" charset="-122"/>
                <a:cs typeface="方正黑体简体" panose="02010601030101010101" pitchFamily="2" charset="-122"/>
              </a:rPr>
              <a:t>。</a:t>
            </a:r>
          </a:p>
        </p:txBody>
      </p:sp>
      <p:sp>
        <p:nvSpPr>
          <p:cNvPr id="10" name="文本框 12"/>
          <p:cNvSpPr txBox="1">
            <a:spLocks noChangeArrowheads="1"/>
          </p:cNvSpPr>
          <p:nvPr/>
        </p:nvSpPr>
        <p:spPr bwMode="auto">
          <a:xfrm>
            <a:off x="264795" y="2046605"/>
            <a:ext cx="4761230" cy="922020"/>
          </a:xfrm>
          <a:prstGeom prst="rect">
            <a:avLst/>
          </a:prstGeom>
          <a:noFill/>
          <a:ln w="9525">
            <a:noFill/>
            <a:miter lim="800000"/>
          </a:ln>
        </p:spPr>
        <p:txBody>
          <a:bodyPr wrap="square">
            <a:spAutoFit/>
          </a:bodyPr>
          <a:lstStyle/>
          <a:p>
            <a:pPr marL="0" indent="0" algn="just">
              <a:lnSpc>
                <a:spcPct val="150000"/>
              </a:lnSpc>
              <a:spcBef>
                <a:spcPts val="0"/>
              </a:spcBef>
              <a:spcAft>
                <a:spcPts val="0"/>
              </a:spcAft>
              <a:buClr>
                <a:srgbClr val="FF0000"/>
              </a:buClr>
              <a:buFont typeface="Wingdings" panose="05000000000000000000" charset="0"/>
              <a:buNone/>
            </a:pPr>
            <a:r>
              <a:rPr lang="en-US" altLang="zh-CN" sz="1800" dirty="0">
                <a:latin typeface="方正大黑简体" panose="02010601030101010101" charset="-122"/>
                <a:ea typeface="方正大黑简体" panose="02010601030101010101" charset="-122"/>
                <a:cs typeface="方正黑体简体" panose="02010601030101010101" pitchFamily="2" charset="-122"/>
              </a:rPr>
              <a:t>    </a:t>
            </a:r>
            <a:r>
              <a:rPr lang="zh-CN" altLang="en-US" sz="1800" dirty="0">
                <a:latin typeface="方正大黑简体" panose="02010601030101010101" charset="-122"/>
                <a:ea typeface="方正大黑简体" panose="02010601030101010101" charset="-122"/>
                <a:cs typeface="方正黑体简体" panose="02010601030101010101" pitchFamily="2" charset="-122"/>
              </a:rPr>
              <a:t>该井盒</a:t>
            </a:r>
            <a:r>
              <a:rPr lang="en-US" altLang="zh-CN" sz="1800" baseline="-25000" dirty="0">
                <a:latin typeface="方正大黑简体" panose="02010601030101010101" charset="-122"/>
                <a:ea typeface="方正大黑简体" panose="02010601030101010101" charset="-122"/>
                <a:cs typeface="方正黑体简体" panose="02010601030101010101" pitchFamily="2" charset="-122"/>
              </a:rPr>
              <a:t>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发育多套</a:t>
            </a:r>
            <a:r>
              <a:rPr lang="zh-CN" altLang="en-US" sz="1800" dirty="0">
                <a:latin typeface="方正大黑简体" panose="02010601030101010101" charset="-122"/>
                <a:ea typeface="方正大黑简体" panose="02010601030101010101" charset="-122"/>
                <a:cs typeface="方正黑体简体" panose="02010601030101010101" pitchFamily="2" charset="-122"/>
              </a:rPr>
              <a:t>砂体，但含气性差，均为薄层气层，处于河道边部，展布范围小。</a:t>
            </a:r>
          </a:p>
        </p:txBody>
      </p:sp>
      <p:sp>
        <p:nvSpPr>
          <p:cNvPr id="2" name="TextBox 5"/>
          <p:cNvSpPr/>
          <p:nvPr/>
        </p:nvSpPr>
        <p:spPr bwMode="auto">
          <a:xfrm>
            <a:off x="716281" y="2864708"/>
            <a:ext cx="384048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桃2-21-8C5井静态参数表</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82588" y="2394233"/>
            <a:ext cx="8451850" cy="2550829"/>
          </a:xfrm>
          <a:prstGeom prst="rect">
            <a:avLst/>
          </a:prstGeom>
        </p:spPr>
      </p:pic>
      <p:sp>
        <p:nvSpPr>
          <p:cNvPr id="4" name="文本框 3"/>
          <p:cNvSpPr txBox="1"/>
          <p:nvPr/>
        </p:nvSpPr>
        <p:spPr>
          <a:xfrm>
            <a:off x="389654" y="764303"/>
            <a:ext cx="8480025" cy="133794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该井</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2017</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年</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9</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月投产，投产前套压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24.7</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，试气无阻流量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1.6</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天，初期日产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0.5</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2018</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年实施柱塞气举，目前日产气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0.2</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16</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，累产气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434</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万方，同样出现套压快速下降后缓慢回升，储层物性差，生产需要较高压差。</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sp>
        <p:nvSpPr>
          <p:cNvPr id="5" name="矩形 4"/>
          <p:cNvSpPr/>
          <p:nvPr/>
        </p:nvSpPr>
        <p:spPr>
          <a:xfrm>
            <a:off x="2331720" y="3375660"/>
            <a:ext cx="403860" cy="1569402"/>
          </a:xfrm>
          <a:prstGeom prst="rect">
            <a:avLst/>
          </a:prstGeom>
          <a:noFill/>
          <a:ln w="127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33060" y="3375660"/>
            <a:ext cx="472440" cy="800100"/>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200900" y="3482339"/>
            <a:ext cx="472440" cy="678021"/>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5"/>
          <p:cNvSpPr/>
          <p:nvPr/>
        </p:nvSpPr>
        <p:spPr bwMode="auto">
          <a:xfrm>
            <a:off x="2496186" y="2098898"/>
            <a:ext cx="384048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桃2-21-8C5井生产曲线</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1246" y="101321"/>
            <a:ext cx="4564653" cy="553085"/>
          </a:xfrm>
          <a:prstGeom prst="rect">
            <a:avLst/>
          </a:prstGeom>
          <a:noFill/>
        </p:spPr>
        <p:txBody>
          <a:bodyPr wrap="square" rtlCol="0">
            <a:spAutoFit/>
          </a:bodyPr>
          <a:lstStyle/>
          <a:p>
            <a:pPr algn="just">
              <a:lnSpc>
                <a:spcPct val="150000"/>
              </a:lnSpc>
            </a:pP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 </a:t>
            </a: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、井筒积液影响</a:t>
            </a:r>
          </a:p>
        </p:txBody>
      </p:sp>
      <p:sp>
        <p:nvSpPr>
          <p:cNvPr id="4" name="文本框 3"/>
          <p:cNvSpPr txBox="1"/>
          <p:nvPr/>
        </p:nvSpPr>
        <p:spPr>
          <a:xfrm>
            <a:off x="287338" y="749063"/>
            <a:ext cx="8677275" cy="922020"/>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气井在生产过程中携液困难，井筒积液，导致井底流压增大，产量降低，反映在井口就是井口套压逐渐上升、产量逐渐降低，形成高压低产现象</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pic>
        <p:nvPicPr>
          <p:cNvPr id="8" name="Picture 3" descr="图片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39" y="1971152"/>
            <a:ext cx="4373562" cy="276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a:spLocks noChangeArrowheads="1"/>
          </p:cNvSpPr>
          <p:nvPr/>
        </p:nvSpPr>
        <p:spPr bwMode="auto">
          <a:xfrm>
            <a:off x="801246" y="4719404"/>
            <a:ext cx="3097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kern="0" dirty="0">
                <a:solidFill>
                  <a:srgbClr val="0000FF"/>
                </a:solidFill>
                <a:latin typeface="华文新魏" panose="02010800040101010101" pitchFamily="2" charset="-122"/>
                <a:ea typeface="华文新魏" panose="02010800040101010101" pitchFamily="2" charset="-122"/>
              </a:rPr>
              <a:t>气井开井时积液高度变化过程</a:t>
            </a:r>
          </a:p>
        </p:txBody>
      </p:sp>
      <p:pic>
        <p:nvPicPr>
          <p:cNvPr id="2" name="图片 1"/>
          <p:cNvPicPr>
            <a:picLocks noChangeAspect="1"/>
          </p:cNvPicPr>
          <p:nvPr/>
        </p:nvPicPr>
        <p:blipFill rotWithShape="1">
          <a:blip r:embed="rId3"/>
          <a:srcRect r="66119"/>
          <a:stretch>
            <a:fillRect/>
          </a:stretch>
        </p:blipFill>
        <p:spPr>
          <a:xfrm>
            <a:off x="4877446" y="1994965"/>
            <a:ext cx="3999852" cy="1588533"/>
          </a:xfrm>
          <a:prstGeom prst="rect">
            <a:avLst/>
          </a:prstGeom>
        </p:spPr>
      </p:pic>
      <p:pic>
        <p:nvPicPr>
          <p:cNvPr id="10" name="图片 9"/>
          <p:cNvPicPr>
            <a:picLocks noChangeAspect="1"/>
          </p:cNvPicPr>
          <p:nvPr/>
        </p:nvPicPr>
        <p:blipFill rotWithShape="1">
          <a:blip r:embed="rId3"/>
          <a:srcRect l="67335"/>
          <a:stretch>
            <a:fillRect/>
          </a:stretch>
        </p:blipFill>
        <p:spPr>
          <a:xfrm>
            <a:off x="4826000" y="3568558"/>
            <a:ext cx="3886199" cy="1651217"/>
          </a:xfrm>
          <a:prstGeom prst="rect">
            <a:avLst/>
          </a:prstGeom>
        </p:spPr>
      </p:pic>
      <p:sp>
        <p:nvSpPr>
          <p:cNvPr id="11" name="TextBox 9"/>
          <p:cNvSpPr txBox="1">
            <a:spLocks noChangeArrowheads="1"/>
          </p:cNvSpPr>
          <p:nvPr/>
        </p:nvSpPr>
        <p:spPr bwMode="auto">
          <a:xfrm>
            <a:off x="5220493" y="2635243"/>
            <a:ext cx="3097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kern="0" dirty="0">
                <a:solidFill>
                  <a:srgbClr val="0000FF"/>
                </a:solidFill>
                <a:latin typeface="华文新魏" panose="02010800040101010101" pitchFamily="2" charset="-122"/>
                <a:ea typeface="华文新魏" panose="02010800040101010101" pitchFamily="2" charset="-122"/>
              </a:rPr>
              <a:t>套压不降、产量下降</a:t>
            </a:r>
          </a:p>
        </p:txBody>
      </p:sp>
      <p:sp>
        <p:nvSpPr>
          <p:cNvPr id="12" name="TextBox 9"/>
          <p:cNvSpPr txBox="1">
            <a:spLocks noChangeArrowheads="1"/>
          </p:cNvSpPr>
          <p:nvPr/>
        </p:nvSpPr>
        <p:spPr bwMode="auto">
          <a:xfrm>
            <a:off x="5754686" y="4338977"/>
            <a:ext cx="3097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kern="0" dirty="0">
                <a:solidFill>
                  <a:srgbClr val="0000FF"/>
                </a:solidFill>
                <a:latin typeface="华文新魏" panose="02010800040101010101" pitchFamily="2" charset="-122"/>
                <a:ea typeface="华文新魏" panose="02010800040101010101" pitchFamily="2" charset="-122"/>
              </a:rPr>
              <a:t>套压上升、产量下降</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2"/>
          <p:cNvSpPr txBox="1">
            <a:spLocks noChangeArrowheads="1"/>
          </p:cNvSpPr>
          <p:nvPr/>
        </p:nvSpPr>
        <p:spPr bwMode="auto">
          <a:xfrm>
            <a:off x="287338" y="804470"/>
            <a:ext cx="8677275" cy="1793875"/>
          </a:xfrm>
          <a:prstGeom prst="rect">
            <a:avLst/>
          </a:prstGeom>
          <a:noFill/>
          <a:ln w="9525">
            <a:noFill/>
            <a:miter lim="800000"/>
          </a:ln>
        </p:spPr>
        <p:txBody>
          <a:bodyPr wrap="square">
            <a:spAutoFit/>
          </a:bodyPr>
          <a:lstStyle/>
          <a:p>
            <a:pPr>
              <a:lnSpc>
                <a:spcPct val="205000"/>
              </a:lnSpc>
            </a:pPr>
            <a:r>
              <a:rPr lang="en-US" altLang="zh-CN" b="1" dirty="0">
                <a:solidFill>
                  <a:srgbClr val="000000"/>
                </a:solidFill>
                <a:latin typeface="黑体" panose="02010609060101010101" charset="-122"/>
                <a:ea typeface="黑体" panose="02010609060101010101" charset="-122"/>
              </a:rPr>
              <a:t>    </a:t>
            </a:r>
            <a:r>
              <a:rPr lang="zh-CN" altLang="en-US" dirty="0">
                <a:latin typeface="方正大黑简体" panose="02010601030101010101" charset="-122"/>
                <a:ea typeface="方正大黑简体" panose="02010601030101010101" charset="-122"/>
                <a:cs typeface="方正黑体简体" panose="02010601030101010101" pitchFamily="2" charset="-122"/>
              </a:rPr>
              <a:t>苏里格气田采用“井下节流、井间串接、井口带液计量”的集输工艺模式，气井产水积液状况判别存在一定的困难，根据气田开发总结经验及研究成果，目前形成了三种基本的气井积液判识技术：</a:t>
            </a:r>
          </a:p>
        </p:txBody>
      </p:sp>
      <p:sp>
        <p:nvSpPr>
          <p:cNvPr id="6" name="文本框 5"/>
          <p:cNvSpPr txBox="1"/>
          <p:nvPr/>
        </p:nvSpPr>
        <p:spPr>
          <a:xfrm>
            <a:off x="1697754" y="2671843"/>
            <a:ext cx="6334996" cy="193899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u"/>
            </a:pP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生产动态曲线法</a:t>
            </a:r>
            <a:endPar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endParaRPr>
          </a:p>
          <a:p>
            <a:pPr marL="285750" indent="-285750" algn="just">
              <a:lnSpc>
                <a:spcPct val="200000"/>
              </a:lnSpc>
              <a:buFont typeface="Wingdings" panose="05000000000000000000" pitchFamily="2" charset="2"/>
              <a:buChar char="u"/>
            </a:pP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临界携液流量法</a:t>
            </a:r>
            <a:endPar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endParaRPr>
          </a:p>
          <a:p>
            <a:pPr marL="285750" indent="-285750" algn="just">
              <a:lnSpc>
                <a:spcPct val="200000"/>
              </a:lnSpc>
              <a:buFont typeface="Wingdings" panose="05000000000000000000" pitchFamily="2" charset="2"/>
              <a:buChar char="u"/>
            </a:pP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动态监测法（探液面、压力测试、回声仪探液面）。</a:t>
            </a:r>
          </a:p>
        </p:txBody>
      </p:sp>
      <p:sp>
        <p:nvSpPr>
          <p:cNvPr id="2" name="文本框 1"/>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）气井积液判识方法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52804"/>
          <a:stretch>
            <a:fillRect/>
          </a:stretch>
        </p:blipFill>
        <p:spPr>
          <a:xfrm>
            <a:off x="5181600" y="959866"/>
            <a:ext cx="3657600" cy="4078860"/>
          </a:xfrm>
          <a:prstGeom prst="rect">
            <a:avLst/>
          </a:prstGeom>
        </p:spPr>
      </p:pic>
      <p:sp>
        <p:nvSpPr>
          <p:cNvPr id="4" name="文本框 12"/>
          <p:cNvSpPr txBox="1">
            <a:spLocks noChangeArrowheads="1"/>
          </p:cNvSpPr>
          <p:nvPr/>
        </p:nvSpPr>
        <p:spPr bwMode="auto">
          <a:xfrm>
            <a:off x="354013" y="856980"/>
            <a:ext cx="4827587" cy="3915046"/>
          </a:xfrm>
          <a:prstGeom prst="rect">
            <a:avLst/>
          </a:prstGeom>
          <a:noFill/>
          <a:ln w="9525">
            <a:noFill/>
            <a:miter lim="800000"/>
          </a:ln>
        </p:spPr>
        <p:txBody>
          <a:bodyPr wrap="square">
            <a:spAutoFit/>
          </a:bodyPr>
          <a:lstStyle/>
          <a:p>
            <a:pPr marL="285750" indent="-285750" algn="just">
              <a:lnSpc>
                <a:spcPct val="175000"/>
              </a:lnSpc>
              <a:buClr>
                <a:srgbClr val="FF0000"/>
              </a:buClr>
              <a:buFont typeface="Wingdings" panose="05000000000000000000" pitchFamily="2" charset="2"/>
              <a:buChar char="Ø"/>
            </a:pPr>
            <a:r>
              <a:rPr lang="zh-CN" altLang="en-US" sz="1600" dirty="0">
                <a:latin typeface="方正大黑简体" panose="02010601030101010101" charset="-122"/>
                <a:ea typeface="方正大黑简体" panose="02010601030101010101" charset="-122"/>
                <a:cs typeface="方正黑体简体" panose="02010601030101010101" pitchFamily="2" charset="-122"/>
              </a:rPr>
              <a:t>套压上升，产气量下降。开井状态下，以</a:t>
            </a:r>
            <a:r>
              <a:rPr lang="en-US" altLang="zh-CN" sz="1600" dirty="0">
                <a:latin typeface="方正大黑简体" panose="02010601030101010101" charset="-122"/>
                <a:ea typeface="方正大黑简体" panose="02010601030101010101" charset="-122"/>
                <a:cs typeface="方正黑体简体" panose="02010601030101010101" pitchFamily="2" charset="-122"/>
              </a:rPr>
              <a:t>10</a:t>
            </a:r>
            <a:r>
              <a:rPr lang="zh-CN" altLang="en-US" sz="1600" dirty="0">
                <a:latin typeface="方正大黑简体" panose="02010601030101010101" charset="-122"/>
                <a:ea typeface="方正大黑简体" panose="02010601030101010101" charset="-122"/>
                <a:cs typeface="方正黑体简体" panose="02010601030101010101" pitchFamily="2" charset="-122"/>
              </a:rPr>
              <a:t>天内套压上升大于</a:t>
            </a:r>
            <a:r>
              <a:rPr lang="en-US" altLang="zh-CN" sz="1600" dirty="0">
                <a:latin typeface="方正大黑简体" panose="02010601030101010101" charset="-122"/>
                <a:ea typeface="方正大黑简体" panose="02010601030101010101" charset="-122"/>
                <a:cs typeface="方正黑体简体" panose="02010601030101010101" pitchFamily="2" charset="-122"/>
              </a:rPr>
              <a:t>20%</a:t>
            </a:r>
            <a:r>
              <a:rPr lang="zh-CN" altLang="en-US" sz="1600" dirty="0">
                <a:latin typeface="方正大黑简体" panose="02010601030101010101" charset="-122"/>
                <a:ea typeface="方正大黑简体" panose="02010601030101010101" charset="-122"/>
                <a:cs typeface="方正黑体简体" panose="02010601030101010101" pitchFamily="2" charset="-122"/>
              </a:rPr>
              <a:t>、产气量下降大于</a:t>
            </a:r>
            <a:r>
              <a:rPr lang="en-US" altLang="zh-CN" sz="1600" dirty="0">
                <a:latin typeface="方正大黑简体" panose="02010601030101010101" charset="-122"/>
                <a:ea typeface="方正大黑简体" panose="02010601030101010101" charset="-122"/>
                <a:cs typeface="方正黑体简体" panose="02010601030101010101" pitchFamily="2" charset="-122"/>
              </a:rPr>
              <a:t>20%</a:t>
            </a:r>
            <a:r>
              <a:rPr lang="zh-CN" altLang="en-US" sz="1600" dirty="0">
                <a:latin typeface="方正大黑简体" panose="02010601030101010101" charset="-122"/>
                <a:ea typeface="方正大黑简体" panose="02010601030101010101" charset="-122"/>
                <a:cs typeface="方正黑体简体" panose="02010601030101010101" pitchFamily="2" charset="-122"/>
              </a:rPr>
              <a:t>为判断标准；</a:t>
            </a:r>
            <a:endParaRPr lang="en-US" altLang="zh-CN" sz="1600" dirty="0">
              <a:latin typeface="方正大黑简体" panose="02010601030101010101" charset="-122"/>
              <a:ea typeface="方正大黑简体" panose="02010601030101010101" charset="-122"/>
              <a:cs typeface="方正黑体简体" panose="02010601030101010101" pitchFamily="2" charset="-122"/>
            </a:endParaRPr>
          </a:p>
          <a:p>
            <a:pPr marL="285750" indent="-285750" algn="just">
              <a:lnSpc>
                <a:spcPct val="175000"/>
              </a:lnSpc>
              <a:buClr>
                <a:srgbClr val="FF0000"/>
              </a:buClr>
              <a:buFont typeface="Wingdings" panose="05000000000000000000" pitchFamily="2" charset="2"/>
              <a:buChar char="Ø"/>
            </a:pPr>
            <a:r>
              <a:rPr lang="zh-CN" altLang="en-US" sz="1600" dirty="0">
                <a:latin typeface="方正大黑简体" panose="02010601030101010101" charset="-122"/>
                <a:ea typeface="方正大黑简体" panose="02010601030101010101" charset="-122"/>
                <a:cs typeface="方正黑体简体" panose="02010601030101010101" pitchFamily="2" charset="-122"/>
              </a:rPr>
              <a:t>套压不变，产气量下降。以开井状态下，</a:t>
            </a:r>
            <a:r>
              <a:rPr lang="en-US" altLang="zh-CN" sz="1600" dirty="0">
                <a:latin typeface="方正大黑简体" panose="02010601030101010101" charset="-122"/>
                <a:ea typeface="方正大黑简体" panose="02010601030101010101" charset="-122"/>
                <a:cs typeface="方正黑体简体" panose="02010601030101010101" pitchFamily="2" charset="-122"/>
              </a:rPr>
              <a:t>10</a:t>
            </a:r>
            <a:r>
              <a:rPr lang="zh-CN" altLang="en-US" sz="1600" dirty="0">
                <a:latin typeface="方正大黑简体" panose="02010601030101010101" charset="-122"/>
                <a:ea typeface="方正大黑简体" panose="02010601030101010101" charset="-122"/>
                <a:cs typeface="方正黑体简体" panose="02010601030101010101" pitchFamily="2" charset="-122"/>
              </a:rPr>
              <a:t>天内套压不变、产气量下降大于</a:t>
            </a:r>
            <a:r>
              <a:rPr lang="en-US" altLang="zh-CN" sz="1600" dirty="0">
                <a:latin typeface="方正大黑简体" panose="02010601030101010101" charset="-122"/>
                <a:ea typeface="方正大黑简体" panose="02010601030101010101" charset="-122"/>
                <a:cs typeface="方正黑体简体" panose="02010601030101010101" pitchFamily="2" charset="-122"/>
              </a:rPr>
              <a:t>20%</a:t>
            </a:r>
            <a:r>
              <a:rPr lang="zh-CN" altLang="en-US" sz="1600" dirty="0">
                <a:latin typeface="方正大黑简体" panose="02010601030101010101" charset="-122"/>
                <a:ea typeface="方正大黑简体" panose="02010601030101010101" charset="-122"/>
                <a:cs typeface="方正黑体简体" panose="02010601030101010101" pitchFamily="2" charset="-122"/>
              </a:rPr>
              <a:t>为判断标准；</a:t>
            </a:r>
            <a:endParaRPr lang="en-US" altLang="zh-CN" sz="1600" dirty="0">
              <a:latin typeface="方正大黑简体" panose="02010601030101010101" charset="-122"/>
              <a:ea typeface="方正大黑简体" panose="02010601030101010101" charset="-122"/>
              <a:cs typeface="方正黑体简体" panose="02010601030101010101" pitchFamily="2" charset="-122"/>
            </a:endParaRPr>
          </a:p>
          <a:p>
            <a:pPr marL="285750" indent="-285750" algn="just">
              <a:lnSpc>
                <a:spcPct val="175000"/>
              </a:lnSpc>
              <a:buClr>
                <a:srgbClr val="FF0000"/>
              </a:buClr>
              <a:buFont typeface="Wingdings" panose="05000000000000000000" pitchFamily="2" charset="2"/>
              <a:buChar char="Ø"/>
            </a:pPr>
            <a:r>
              <a:rPr lang="zh-CN" altLang="en-US" sz="1600" dirty="0">
                <a:latin typeface="方正大黑简体" panose="02010601030101010101" charset="-122"/>
                <a:ea typeface="方正大黑简体" panose="02010601030101010101" charset="-122"/>
                <a:cs typeface="方正黑体简体" panose="02010601030101010101" pitchFamily="2" charset="-122"/>
              </a:rPr>
              <a:t>套压与产气量呈锯齿状周期性波动，二者呈相反变化趋势。以开井状态下，套压、产气量波动幅度超过</a:t>
            </a:r>
            <a:r>
              <a:rPr lang="en-US" altLang="zh-CN" sz="1600" dirty="0">
                <a:latin typeface="方正大黑简体" panose="02010601030101010101" charset="-122"/>
                <a:ea typeface="方正大黑简体" panose="02010601030101010101" charset="-122"/>
                <a:cs typeface="方正黑体简体" panose="02010601030101010101" pitchFamily="2" charset="-122"/>
              </a:rPr>
              <a:t>20%</a:t>
            </a:r>
            <a:r>
              <a:rPr lang="zh-CN" altLang="en-US" sz="1600" dirty="0">
                <a:latin typeface="方正大黑简体" panose="02010601030101010101" charset="-122"/>
                <a:ea typeface="方正大黑简体" panose="02010601030101010101" charset="-122"/>
                <a:cs typeface="方正黑体简体" panose="02010601030101010101" pitchFamily="2" charset="-122"/>
              </a:rPr>
              <a:t>为判断标准。</a:t>
            </a:r>
            <a:endParaRPr lang="en-US" altLang="zh-CN" sz="1600" dirty="0">
              <a:latin typeface="方正大黑简体" panose="02010601030101010101" charset="-122"/>
              <a:ea typeface="方正大黑简体" panose="02010601030101010101" charset="-122"/>
              <a:cs typeface="方正黑体简体" panose="02010601030101010101" pitchFamily="2" charset="-122"/>
            </a:endParaRPr>
          </a:p>
          <a:p>
            <a:pPr marL="285750" indent="-285750" algn="just">
              <a:lnSpc>
                <a:spcPct val="175000"/>
              </a:lnSpc>
              <a:buClr>
                <a:srgbClr val="FF0000"/>
              </a:buClr>
              <a:buFont typeface="Wingdings" panose="05000000000000000000" pitchFamily="2" charset="2"/>
              <a:buChar char="Ø"/>
            </a:pPr>
            <a:r>
              <a:rPr lang="zh-CN" altLang="en-US" sz="1600" dirty="0">
                <a:latin typeface="方正大黑简体" panose="02010601030101010101" charset="-122"/>
                <a:ea typeface="方正大黑简体" panose="02010601030101010101" charset="-122"/>
                <a:cs typeface="方正黑体简体" panose="02010601030101010101" pitchFamily="2" charset="-122"/>
              </a:rPr>
              <a:t>关井</a:t>
            </a:r>
            <a:r>
              <a:rPr lang="en-US" altLang="zh-CN" sz="1600" dirty="0">
                <a:latin typeface="方正大黑简体" panose="02010601030101010101" charset="-122"/>
                <a:ea typeface="方正大黑简体" panose="02010601030101010101" charset="-122"/>
                <a:cs typeface="方正黑体简体" panose="02010601030101010101" pitchFamily="2" charset="-122"/>
              </a:rPr>
              <a:t>48</a:t>
            </a:r>
            <a:r>
              <a:rPr lang="zh-CN" altLang="en-US" sz="1600" dirty="0">
                <a:latin typeface="方正大黑简体" panose="02010601030101010101" charset="-122"/>
                <a:ea typeface="方正大黑简体" panose="02010601030101010101" charset="-122"/>
                <a:cs typeface="方正黑体简体" panose="02010601030101010101" pitchFamily="2" charset="-122"/>
              </a:rPr>
              <a:t>小时，油套压差大于</a:t>
            </a:r>
            <a:r>
              <a:rPr lang="en-US" altLang="zh-CN" sz="1600" dirty="0">
                <a:latin typeface="方正大黑简体" panose="02010601030101010101" charset="-122"/>
                <a:ea typeface="方正大黑简体" panose="02010601030101010101" charset="-122"/>
                <a:cs typeface="方正黑体简体" panose="02010601030101010101" pitchFamily="2" charset="-122"/>
              </a:rPr>
              <a:t>3MPa</a:t>
            </a:r>
            <a:r>
              <a:rPr lang="zh-CN" altLang="en-US" sz="1600" dirty="0">
                <a:latin typeface="方正大黑简体" panose="02010601030101010101" charset="-122"/>
                <a:ea typeface="方正大黑简体" panose="02010601030101010101" charset="-122"/>
                <a:cs typeface="方正黑体简体" panose="02010601030101010101" pitchFamily="2" charset="-122"/>
              </a:rPr>
              <a:t>。</a:t>
            </a:r>
          </a:p>
        </p:txBody>
      </p:sp>
      <p:sp>
        <p:nvSpPr>
          <p:cNvPr id="5" name="文本框 4"/>
          <p:cNvSpPr txBox="1"/>
          <p:nvPr/>
        </p:nvSpPr>
        <p:spPr>
          <a:xfrm>
            <a:off x="865905" y="129938"/>
            <a:ext cx="4787582" cy="506730"/>
          </a:xfrm>
          <a:prstGeom prst="rect">
            <a:avLst/>
          </a:prstGeom>
          <a:noFill/>
        </p:spPr>
        <p:txBody>
          <a:bodyPr wrap="square" rtlCol="0">
            <a:spAutoFit/>
          </a:bodyPr>
          <a:lstStyle/>
          <a:p>
            <a:pPr marL="285750" indent="-285750" algn="just">
              <a:lnSpc>
                <a:spcPct val="150000"/>
              </a:lnSpc>
              <a:buFont typeface="Wingdings" panose="05000000000000000000" charset="0"/>
              <a:buChar char="n"/>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生产动态曲线法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5"/>
          <p:cNvGraphicFramePr>
            <a:graphicFrameLocks noGrp="1"/>
          </p:cNvGraphicFramePr>
          <p:nvPr/>
        </p:nvGraphicFramePr>
        <p:xfrm>
          <a:off x="638175" y="2136775"/>
          <a:ext cx="7993063" cy="1820626"/>
        </p:xfrm>
        <a:graphic>
          <a:graphicData uri="http://schemas.openxmlformats.org/drawingml/2006/table">
            <a:tbl>
              <a:tblPr/>
              <a:tblGrid>
                <a:gridCol w="1903413">
                  <a:extLst>
                    <a:ext uri="{9D8B030D-6E8A-4147-A177-3AD203B41FA5}">
                      <a16:colId xmlns:a16="http://schemas.microsoft.com/office/drawing/2014/main" val="20000"/>
                    </a:ext>
                  </a:extLst>
                </a:gridCol>
                <a:gridCol w="2054225">
                  <a:extLst>
                    <a:ext uri="{9D8B030D-6E8A-4147-A177-3AD203B41FA5}">
                      <a16:colId xmlns:a16="http://schemas.microsoft.com/office/drawing/2014/main" val="20001"/>
                    </a:ext>
                  </a:extLst>
                </a:gridCol>
                <a:gridCol w="1979612">
                  <a:extLst>
                    <a:ext uri="{9D8B030D-6E8A-4147-A177-3AD203B41FA5}">
                      <a16:colId xmlns:a16="http://schemas.microsoft.com/office/drawing/2014/main" val="20002"/>
                    </a:ext>
                  </a:extLst>
                </a:gridCol>
                <a:gridCol w="2055813">
                  <a:extLst>
                    <a:ext uri="{9D8B030D-6E8A-4147-A177-3AD203B41FA5}">
                      <a16:colId xmlns:a16="http://schemas.microsoft.com/office/drawing/2014/main" val="20003"/>
                    </a:ext>
                  </a:extLst>
                </a:gridCol>
              </a:tblGrid>
              <a:tr h="2913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模型</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Turner</a:t>
                      </a: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模型</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李闽模型</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王毅忠模型</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alpha val="50000"/>
                      </a:srgbClr>
                    </a:solidFill>
                  </a:tcPr>
                </a:tc>
                <a:extLst>
                  <a:ext uri="{0D108BD9-81ED-4DB2-BD59-A6C34878D82A}">
                    <a16:rowId xmlns:a16="http://schemas.microsoft.com/office/drawing/2014/main" val="10000"/>
                  </a:ext>
                </a:extLst>
              </a:tr>
              <a:tr h="2913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假设条件</a:t>
                      </a: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液滴形状</a:t>
                      </a: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圆球形</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椭球形</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球帽状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13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曳力系数</a:t>
                      </a: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(C</a:t>
                      </a:r>
                      <a:r>
                        <a:rPr kumimoji="0" lang="en-US" altLang="zh-CN" sz="1200" b="1" i="0" u="none" strike="noStrike" cap="none" normalizeH="0" baseline="-30000" dirty="0">
                          <a:ln>
                            <a:noFill/>
                          </a:ln>
                          <a:solidFill>
                            <a:schemeClr val="tx1"/>
                          </a:solidFill>
                          <a:effectLst/>
                          <a:latin typeface="黑体" panose="02010609060101010101" charset="-122"/>
                          <a:ea typeface="黑体" panose="02010609060101010101" charset="-122"/>
                          <a:cs typeface="Times New Roman" panose="02020603050405020304" pitchFamily="18" charset="0"/>
                        </a:rPr>
                        <a:t>d</a:t>
                      </a: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取值</a:t>
                      </a: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chemeClr val="tx1"/>
                          </a:solidFill>
                          <a:effectLst/>
                          <a:latin typeface="黑体" panose="02010609060101010101" charset="-122"/>
                          <a:ea typeface="黑体" panose="02010609060101010101" charset="-122"/>
                          <a:cs typeface="Times New Roman" panose="02020603050405020304" pitchFamily="18" charset="0"/>
                        </a:rPr>
                        <a:t>0.44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1.0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1.17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776">
                <a:tc>
                  <a:txBody>
                    <a:bodyPr/>
                    <a:lstStyle/>
                    <a:p>
                      <a:pPr marL="0" marR="0" lvl="0" indent="0" algn="ctr" defTabSz="914400" rtl="0" eaLnBrk="1" fontAlgn="base" latinLnBrk="0" hangingPunct="1">
                        <a:lnSpc>
                          <a:spcPct val="16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临界流速公式</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60000"/>
                        </a:lnSpc>
                        <a:spcBef>
                          <a:spcPct val="0"/>
                        </a:spcBef>
                        <a:spcAft>
                          <a:spcPct val="0"/>
                        </a:spcAft>
                        <a:buClrTx/>
                        <a:buSzTx/>
                        <a:buFontTx/>
                        <a:buNone/>
                      </a:pPr>
                      <a:endParaRPr kumimoji="0" lang="zh-CN" altLang="zh-CN" sz="1200" b="1" i="0" u="none" strike="noStrike" cap="none" normalizeH="0" baseline="0" dirty="0">
                        <a:ln>
                          <a:noFill/>
                        </a:ln>
                        <a:solidFill>
                          <a:srgbClr val="FF0066"/>
                        </a:solidFill>
                        <a:effectLst/>
                        <a:latin typeface="方正大黑简体" panose="02010601030101010101" charset="-122"/>
                        <a:ea typeface="方正大黑简体" panose="02010601030101010101"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60000"/>
                        </a:lnSpc>
                        <a:spcBef>
                          <a:spcPct val="0"/>
                        </a:spcBef>
                        <a:spcAft>
                          <a:spcPct val="0"/>
                        </a:spcAft>
                        <a:buClrTx/>
                        <a:buSzTx/>
                        <a:buFontTx/>
                        <a:buNone/>
                      </a:pPr>
                      <a:endParaRPr kumimoji="0" lang="zh-CN" altLang="zh-CN" sz="1200" b="1" i="0" u="none" strike="noStrike" cap="none" normalizeH="0" baseline="0" dirty="0">
                        <a:ln>
                          <a:noFill/>
                        </a:ln>
                        <a:solidFill>
                          <a:srgbClr val="FF0066"/>
                        </a:solidFill>
                        <a:effectLst/>
                        <a:latin typeface="方正大黑简体" panose="02010601030101010101" charset="-122"/>
                        <a:ea typeface="方正大黑简体" panose="02010601030101010101"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60000"/>
                        </a:lnSpc>
                        <a:spcBef>
                          <a:spcPct val="0"/>
                        </a:spcBef>
                        <a:spcAft>
                          <a:spcPct val="0"/>
                        </a:spcAft>
                        <a:buClrTx/>
                        <a:buSzTx/>
                        <a:buFontTx/>
                        <a:buNone/>
                      </a:pPr>
                      <a:endParaRPr kumimoji="0" lang="zh-CN" altLang="zh-CN" sz="1200" b="1" i="0" u="none" strike="noStrike" cap="none" normalizeH="0" baseline="0" dirty="0">
                        <a:ln>
                          <a:noFill/>
                        </a:ln>
                        <a:solidFill>
                          <a:srgbClr val="FF0066"/>
                        </a:solidFill>
                        <a:effectLst/>
                        <a:latin typeface="方正大黑简体" panose="02010601030101010101" charset="-122"/>
                        <a:ea typeface="方正大黑简体" panose="02010601030101010101"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950">
                <a:tc>
                  <a:txBody>
                    <a:bodyPr/>
                    <a:lstStyle/>
                    <a:p>
                      <a:pPr marL="0" marR="0" lvl="0" indent="0" algn="ctr" defTabSz="914400" rtl="0" eaLnBrk="1" fontAlgn="base" latinLnBrk="0" hangingPunct="1">
                        <a:lnSpc>
                          <a:spcPct val="160000"/>
                        </a:lnSpc>
                        <a:spcBef>
                          <a:spcPct val="0"/>
                        </a:spcBef>
                        <a:spcAft>
                          <a:spcPct val="0"/>
                        </a:spcAft>
                        <a:buClrTx/>
                        <a:buSzTx/>
                        <a:buFontTx/>
                        <a:buNone/>
                      </a:pPr>
                      <a:r>
                        <a:rPr kumimoji="0" lang="zh-CN" altLang="en-US" sz="1200" b="1"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临界流量公式</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60000"/>
                        </a:lnSpc>
                        <a:spcBef>
                          <a:spcPct val="0"/>
                        </a:spcBef>
                        <a:spcAft>
                          <a:spcPct val="0"/>
                        </a:spcAft>
                        <a:buClrTx/>
                        <a:buSzTx/>
                        <a:buFontTx/>
                        <a:buNone/>
                      </a:pPr>
                      <a:endParaRPr kumimoji="0" lang="zh-CN" altLang="zh-CN" sz="1200" b="1" i="0" u="none" strike="noStrike" cap="none" normalizeH="0" baseline="0" dirty="0">
                        <a:ln>
                          <a:noFill/>
                        </a:ln>
                        <a:solidFill>
                          <a:srgbClr val="FF0066"/>
                        </a:solidFill>
                        <a:effectLst/>
                        <a:latin typeface="方正大黑简体" panose="02010601030101010101" charset="-122"/>
                        <a:ea typeface="方正大黑简体" panose="02010601030101010101"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grpSp>
        <p:nvGrpSpPr>
          <p:cNvPr id="5" name="组合 2"/>
          <p:cNvGrpSpPr/>
          <p:nvPr/>
        </p:nvGrpSpPr>
        <p:grpSpPr bwMode="auto">
          <a:xfrm>
            <a:off x="6735763" y="3009900"/>
            <a:ext cx="1728787" cy="504825"/>
            <a:chOff x="6508750" y="2561729"/>
            <a:chExt cx="1728788" cy="504056"/>
          </a:xfrm>
        </p:grpSpPr>
        <p:graphicFrame>
          <p:nvGraphicFramePr>
            <p:cNvPr id="6" name="Object 99"/>
            <p:cNvGraphicFramePr>
              <a:graphicFrameLocks noChangeAspect="1"/>
            </p:cNvGraphicFramePr>
            <p:nvPr/>
          </p:nvGraphicFramePr>
          <p:xfrm>
            <a:off x="6508750" y="2582416"/>
            <a:ext cx="1728788" cy="431800"/>
          </p:xfrm>
          <a:graphic>
            <a:graphicData uri="http://schemas.openxmlformats.org/presentationml/2006/ole">
              <mc:AlternateContent xmlns:mc="http://schemas.openxmlformats.org/markup-compatibility/2006">
                <mc:Choice xmlns:v="urn:schemas-microsoft-com:vml" Requires="v">
                  <p:oleObj spid="_x0000_s4358" name="公式" r:id="rId3" imgW="1574800" imgH="508000" progId="Equation.3">
                    <p:embed/>
                  </p:oleObj>
                </mc:Choice>
                <mc:Fallback>
                  <p:oleObj name="公式" r:id="rId3" imgW="1574800" imgH="508000" progId="Equation.3">
                    <p:embed/>
                    <p:pic>
                      <p:nvPicPr>
                        <p:cNvPr id="0" name="Object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2582416"/>
                          <a:ext cx="172878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椭圆 4"/>
            <p:cNvSpPr>
              <a:spLocks noChangeArrowheads="1"/>
            </p:cNvSpPr>
            <p:nvPr/>
          </p:nvSpPr>
          <p:spPr bwMode="auto">
            <a:xfrm>
              <a:off x="6834998" y="2561729"/>
              <a:ext cx="318657" cy="504056"/>
            </a:xfrm>
            <a:prstGeom prst="ellipse">
              <a:avLst/>
            </a:prstGeom>
            <a:noFill/>
            <a:ln w="28575">
              <a:solidFill>
                <a:srgbClr val="FF0000"/>
              </a:solidFill>
              <a:miter lim="800000"/>
            </a:ln>
          </p:spPr>
          <p:txBody>
            <a:bodyPr wrap="none" anchor="ctr"/>
            <a:lstStyle/>
            <a:p>
              <a:pPr algn="ctr"/>
              <a:endParaRPr lang="zh-CN" altLang="en-US" sz="1600" b="1">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grpSp>
      <p:grpSp>
        <p:nvGrpSpPr>
          <p:cNvPr id="8" name="组合 5"/>
          <p:cNvGrpSpPr/>
          <p:nvPr/>
        </p:nvGrpSpPr>
        <p:grpSpPr bwMode="auto">
          <a:xfrm>
            <a:off x="4760913" y="2990850"/>
            <a:ext cx="1646237" cy="523875"/>
            <a:chOff x="4533900" y="2561729"/>
            <a:chExt cx="1646238" cy="523925"/>
          </a:xfrm>
        </p:grpSpPr>
        <p:graphicFrame>
          <p:nvGraphicFramePr>
            <p:cNvPr id="9" name="Object 100"/>
            <p:cNvGraphicFramePr>
              <a:graphicFrameLocks noChangeAspect="1"/>
            </p:cNvGraphicFramePr>
            <p:nvPr/>
          </p:nvGraphicFramePr>
          <p:xfrm>
            <a:off x="4533900" y="2582416"/>
            <a:ext cx="1646238" cy="503238"/>
          </p:xfrm>
          <a:graphic>
            <a:graphicData uri="http://schemas.openxmlformats.org/presentationml/2006/ole">
              <mc:AlternateContent xmlns:mc="http://schemas.openxmlformats.org/markup-compatibility/2006">
                <mc:Choice xmlns:v="urn:schemas-microsoft-com:vml" Requires="v">
                  <p:oleObj spid="_x0000_s4359" name="公式" r:id="rId5" imgW="1574800" imgH="533400" progId="Equation.3">
                    <p:embed/>
                  </p:oleObj>
                </mc:Choice>
                <mc:Fallback>
                  <p:oleObj name="公式" r:id="rId5" imgW="1574800" imgH="533400" progId="Equation.3">
                    <p:embed/>
                    <p:pic>
                      <p:nvPicPr>
                        <p:cNvPr id="0" name="Object 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900" y="2582416"/>
                          <a:ext cx="16462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椭圆 7"/>
            <p:cNvSpPr>
              <a:spLocks noChangeArrowheads="1"/>
            </p:cNvSpPr>
            <p:nvPr/>
          </p:nvSpPr>
          <p:spPr bwMode="auto">
            <a:xfrm>
              <a:off x="4830556" y="2561729"/>
              <a:ext cx="318657" cy="504056"/>
            </a:xfrm>
            <a:prstGeom prst="ellipse">
              <a:avLst/>
            </a:prstGeom>
            <a:noFill/>
            <a:ln w="28575">
              <a:solidFill>
                <a:srgbClr val="FF0000"/>
              </a:solidFill>
              <a:miter lim="800000"/>
            </a:ln>
          </p:spPr>
          <p:txBody>
            <a:bodyPr wrap="none" anchor="ctr"/>
            <a:lstStyle/>
            <a:p>
              <a:pPr algn="ctr"/>
              <a:endParaRPr lang="zh-CN" altLang="en-US" sz="1600" b="1">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grpSp>
      <p:grpSp>
        <p:nvGrpSpPr>
          <p:cNvPr id="11" name="组合 8"/>
          <p:cNvGrpSpPr/>
          <p:nvPr/>
        </p:nvGrpSpPr>
        <p:grpSpPr bwMode="auto">
          <a:xfrm>
            <a:off x="2688939" y="3009900"/>
            <a:ext cx="1841500" cy="517525"/>
            <a:chOff x="2501177" y="2561729"/>
            <a:chExt cx="1841500" cy="517942"/>
          </a:xfrm>
        </p:grpSpPr>
        <p:graphicFrame>
          <p:nvGraphicFramePr>
            <p:cNvPr id="12" name="Object 101"/>
            <p:cNvGraphicFramePr>
              <a:graphicFrameLocks noChangeAspect="1"/>
            </p:cNvGraphicFramePr>
            <p:nvPr/>
          </p:nvGraphicFramePr>
          <p:xfrm>
            <a:off x="2501177" y="2589134"/>
            <a:ext cx="1841500" cy="490537"/>
          </p:xfrm>
          <a:graphic>
            <a:graphicData uri="http://schemas.openxmlformats.org/presentationml/2006/ole">
              <mc:AlternateContent xmlns:mc="http://schemas.openxmlformats.org/markup-compatibility/2006">
                <mc:Choice xmlns:v="urn:schemas-microsoft-com:vml" Requires="v">
                  <p:oleObj spid="_x0000_s4360" name="公式" r:id="rId7" imgW="1676400" imgH="520700" progId="Equation.3">
                    <p:embed/>
                  </p:oleObj>
                </mc:Choice>
                <mc:Fallback>
                  <p:oleObj name="公式" r:id="rId7" imgW="1676400" imgH="520700" progId="Equation.3">
                    <p:embed/>
                    <p:pic>
                      <p:nvPicPr>
                        <p:cNvPr id="0" name="Object 1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1177" y="2589134"/>
                          <a:ext cx="18415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椭圆 10"/>
            <p:cNvSpPr>
              <a:spLocks noChangeArrowheads="1"/>
            </p:cNvSpPr>
            <p:nvPr/>
          </p:nvSpPr>
          <p:spPr bwMode="auto">
            <a:xfrm>
              <a:off x="2887366" y="2561729"/>
              <a:ext cx="318657" cy="504056"/>
            </a:xfrm>
            <a:prstGeom prst="ellipse">
              <a:avLst/>
            </a:prstGeom>
            <a:noFill/>
            <a:ln w="28575">
              <a:solidFill>
                <a:srgbClr val="FF0000"/>
              </a:solidFill>
              <a:miter lim="800000"/>
            </a:ln>
          </p:spPr>
          <p:txBody>
            <a:bodyPr wrap="none" anchor="ctr"/>
            <a:lstStyle/>
            <a:p>
              <a:pPr algn="ctr"/>
              <a:endParaRPr lang="zh-CN" altLang="en-US" sz="1600" b="1">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grpSp>
      <p:sp>
        <p:nvSpPr>
          <p:cNvPr id="14" name="TextBox 17"/>
          <p:cNvSpPr txBox="1">
            <a:spLocks noChangeArrowheads="1"/>
          </p:cNvSpPr>
          <p:nvPr/>
        </p:nvSpPr>
        <p:spPr bwMode="auto">
          <a:xfrm>
            <a:off x="2441575" y="1808956"/>
            <a:ext cx="4217988" cy="307777"/>
          </a:xfrm>
          <a:prstGeom prst="rect">
            <a:avLst/>
          </a:prstGeom>
          <a:noFill/>
          <a:ln w="9525">
            <a:noFill/>
            <a:miter lim="800000"/>
          </a:ln>
        </p:spPr>
        <p:txBody>
          <a:bodyPr>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不同模型临界流速计算公式对比</a:t>
            </a:r>
          </a:p>
        </p:txBody>
      </p:sp>
      <p:sp>
        <p:nvSpPr>
          <p:cNvPr id="15" name="文本框 12"/>
          <p:cNvSpPr txBox="1">
            <a:spLocks noChangeArrowheads="1"/>
          </p:cNvSpPr>
          <p:nvPr/>
        </p:nvSpPr>
        <p:spPr bwMode="auto">
          <a:xfrm>
            <a:off x="287337" y="697790"/>
            <a:ext cx="8677275" cy="1200329"/>
          </a:xfrm>
          <a:prstGeom prst="rect">
            <a:avLst/>
          </a:prstGeom>
          <a:noFill/>
          <a:ln w="9525">
            <a:noFill/>
            <a:miter lim="800000"/>
          </a:ln>
        </p:spPr>
        <p:txBody>
          <a:bodyPr wrap="square">
            <a:spAutoFit/>
          </a:bodyPr>
          <a:lstStyle/>
          <a:p>
            <a:pPr>
              <a:lnSpc>
                <a:spcPct val="150000"/>
              </a:lnSpc>
            </a:pPr>
            <a:r>
              <a:rPr lang="en-US" altLang="zh-CN" sz="1600" b="1" dirty="0">
                <a:solidFill>
                  <a:srgbClr val="000000"/>
                </a:solidFill>
                <a:latin typeface="黑体" panose="02010609060101010101" charset="-122"/>
                <a:ea typeface="黑体" panose="02010609060101010101" charset="-122"/>
              </a:rPr>
              <a:t>    </a:t>
            </a:r>
            <a:r>
              <a:rPr lang="zh-CN" altLang="en-US" sz="1600" dirty="0">
                <a:latin typeface="方正大黑简体" panose="02010601030101010101" charset="-122"/>
                <a:ea typeface="方正大黑简体" panose="02010601030101010101" charset="-122"/>
                <a:cs typeface="方正黑体简体" panose="02010601030101010101" pitchFamily="2" charset="-122"/>
              </a:rPr>
              <a:t>苏里格气田气井生产中后期普遍产水，当气井产量低于临界携液流量后，气井将积液，因此可以通过对比产量与临界携液流量的关系判断气井是否积液。对不同模型的临界流速进行研究发现，不同临界流速公式表达式形式完全相同，仅公式的系数不同。</a:t>
            </a:r>
          </a:p>
        </p:txBody>
      </p:sp>
      <p:graphicFrame>
        <p:nvGraphicFramePr>
          <p:cNvPr id="16" name="Object 102"/>
          <p:cNvGraphicFramePr>
            <a:graphicFrameLocks noChangeAspect="1"/>
          </p:cNvGraphicFramePr>
          <p:nvPr/>
        </p:nvGraphicFramePr>
        <p:xfrm>
          <a:off x="4633913" y="3495675"/>
          <a:ext cx="1425575" cy="469900"/>
        </p:xfrm>
        <a:graphic>
          <a:graphicData uri="http://schemas.openxmlformats.org/presentationml/2006/ole">
            <mc:AlternateContent xmlns:mc="http://schemas.openxmlformats.org/markup-compatibility/2006">
              <mc:Choice xmlns:v="urn:schemas-microsoft-com:vml" Requires="v">
                <p:oleObj spid="_x0000_s4361" name="Equation" r:id="rId9" imgW="1244600" imgH="419100" progId="">
                  <p:embed/>
                </p:oleObj>
              </mc:Choice>
              <mc:Fallback>
                <p:oleObj name="Equation" r:id="rId9" imgW="1244600" imgH="419100" progId="">
                  <p:embed/>
                  <p:pic>
                    <p:nvPicPr>
                      <p:cNvPr id="0" name="Object 1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3913" y="3495675"/>
                        <a:ext cx="14255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853"/>
          <p:cNvSpPr txBox="1">
            <a:spLocks noChangeArrowheads="1"/>
          </p:cNvSpPr>
          <p:nvPr/>
        </p:nvSpPr>
        <p:spPr bwMode="auto">
          <a:xfrm>
            <a:off x="1052513" y="3937000"/>
            <a:ext cx="8167687" cy="455613"/>
          </a:xfrm>
          <a:prstGeom prst="rect">
            <a:avLst/>
          </a:prstGeom>
          <a:noFill/>
          <a:ln w="9525">
            <a:noFill/>
            <a:miter lim="800000"/>
          </a:ln>
        </p:spPr>
        <p:txBody>
          <a:bodyPr>
            <a:spAutoFit/>
          </a:bodyPr>
          <a:lstStyle/>
          <a:p>
            <a:pPr algn="just">
              <a:lnSpc>
                <a:spcPct val="150000"/>
              </a:lnSpc>
            </a:pPr>
            <a:r>
              <a:rPr lang="zh-CN" altLang="en-US" b="1">
                <a:solidFill>
                  <a:srgbClr val="000000"/>
                </a:solidFill>
                <a:ea typeface="黑体" panose="02010609060101010101" charset="-122"/>
              </a:rPr>
              <a:t>定义</a:t>
            </a:r>
            <a:r>
              <a:rPr lang="en-US" altLang="zh-CN" b="1">
                <a:solidFill>
                  <a:srgbClr val="FF0000"/>
                </a:solidFill>
                <a:ea typeface="黑体" panose="02010609060101010101" charset="-122"/>
              </a:rPr>
              <a:t>K</a:t>
            </a:r>
            <a:r>
              <a:rPr lang="zh-CN" altLang="en-US" b="1">
                <a:solidFill>
                  <a:srgbClr val="000000"/>
                </a:solidFill>
                <a:ea typeface="黑体" panose="02010609060101010101" charset="-122"/>
              </a:rPr>
              <a:t>为</a:t>
            </a:r>
            <a:r>
              <a:rPr lang="zh-CN" altLang="en-US" b="1">
                <a:solidFill>
                  <a:srgbClr val="FF0000"/>
                </a:solidFill>
                <a:ea typeface="黑体" panose="02010609060101010101" charset="-122"/>
              </a:rPr>
              <a:t>临界流速系数</a:t>
            </a:r>
            <a:r>
              <a:rPr lang="zh-CN" altLang="en-US" b="1">
                <a:solidFill>
                  <a:srgbClr val="000000"/>
                </a:solidFill>
                <a:ea typeface="黑体" panose="02010609060101010101" charset="-122"/>
              </a:rPr>
              <a:t>，所以临界流速公式可以表征为：</a:t>
            </a:r>
          </a:p>
        </p:txBody>
      </p:sp>
      <p:grpSp>
        <p:nvGrpSpPr>
          <p:cNvPr id="18" name="组合 15"/>
          <p:cNvGrpSpPr/>
          <p:nvPr/>
        </p:nvGrpSpPr>
        <p:grpSpPr bwMode="auto">
          <a:xfrm>
            <a:off x="1546224" y="4479416"/>
            <a:ext cx="2540000" cy="590550"/>
            <a:chOff x="2844800" y="2438400"/>
            <a:chExt cx="3405188" cy="747713"/>
          </a:xfrm>
        </p:grpSpPr>
        <p:graphicFrame>
          <p:nvGraphicFramePr>
            <p:cNvPr id="19" name="Object 103"/>
            <p:cNvGraphicFramePr>
              <a:graphicFrameLocks noChangeAspect="1"/>
            </p:cNvGraphicFramePr>
            <p:nvPr/>
          </p:nvGraphicFramePr>
          <p:xfrm>
            <a:off x="2844800" y="2438400"/>
            <a:ext cx="3405188" cy="747713"/>
          </p:xfrm>
          <a:graphic>
            <a:graphicData uri="http://schemas.openxmlformats.org/presentationml/2006/ole">
              <mc:AlternateContent xmlns:mc="http://schemas.openxmlformats.org/markup-compatibility/2006">
                <mc:Choice xmlns:v="urn:schemas-microsoft-com:vml" Requires="v">
                  <p:oleObj spid="_x0000_s4362" name="公式" r:id="rId11" imgW="1739900" imgH="520700" progId="Equation.3">
                    <p:embed/>
                  </p:oleObj>
                </mc:Choice>
                <mc:Fallback>
                  <p:oleObj name="公式" r:id="rId11" imgW="1739900" imgH="520700" progId="Equation.3">
                    <p:embed/>
                    <p:pic>
                      <p:nvPicPr>
                        <p:cNvPr id="0" name="Object 1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4800" y="2438400"/>
                          <a:ext cx="3405188"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椭圆 19"/>
            <p:cNvSpPr/>
            <p:nvPr/>
          </p:nvSpPr>
          <p:spPr>
            <a:xfrm>
              <a:off x="3559889" y="2514779"/>
              <a:ext cx="332006" cy="542695"/>
            </a:xfrm>
            <a:prstGeom prst="ellipse">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FFFFFF"/>
                </a:solidFill>
              </a:endParaRPr>
            </a:p>
          </p:txBody>
        </p:sp>
      </p:grpSp>
      <p:graphicFrame>
        <p:nvGraphicFramePr>
          <p:cNvPr id="21" name="Object 104"/>
          <p:cNvGraphicFramePr>
            <a:graphicFrameLocks noChangeAspect="1"/>
          </p:cNvGraphicFramePr>
          <p:nvPr/>
        </p:nvGraphicFramePr>
        <p:xfrm>
          <a:off x="4872831" y="4395022"/>
          <a:ext cx="3068637" cy="722313"/>
        </p:xfrm>
        <a:graphic>
          <a:graphicData uri="http://schemas.openxmlformats.org/presentationml/2006/ole">
            <mc:AlternateContent xmlns:mc="http://schemas.openxmlformats.org/markup-compatibility/2006">
              <mc:Choice xmlns:v="urn:schemas-microsoft-com:vml" Requires="v">
                <p:oleObj spid="_x0000_s4363" name="Equation" r:id="rId13" imgW="2209800" imgH="774700" progId="">
                  <p:embed/>
                </p:oleObj>
              </mc:Choice>
              <mc:Fallback>
                <p:oleObj name="Equation" r:id="rId13" imgW="2209800" imgH="774700" progId="">
                  <p:embed/>
                  <p:pic>
                    <p:nvPicPr>
                      <p:cNvPr id="0" name="Object 10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2831" y="4395022"/>
                        <a:ext cx="3068637"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下箭头 22"/>
          <p:cNvSpPr/>
          <p:nvPr/>
        </p:nvSpPr>
        <p:spPr>
          <a:xfrm rot="16200000">
            <a:off x="4292434" y="4530920"/>
            <a:ext cx="476011" cy="504434"/>
          </a:xfrm>
          <a:prstGeom prst="downArrow">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23"/>
          <p:cNvSpPr txBox="1"/>
          <p:nvPr/>
        </p:nvSpPr>
        <p:spPr>
          <a:xfrm>
            <a:off x="877446" y="90526"/>
            <a:ext cx="4564653" cy="506730"/>
          </a:xfrm>
          <a:prstGeom prst="rect">
            <a:avLst/>
          </a:prstGeom>
          <a:noFill/>
        </p:spPr>
        <p:txBody>
          <a:bodyPr wrap="square" rtlCol="0">
            <a:spAutoFit/>
          </a:bodyPr>
          <a:lstStyle/>
          <a:p>
            <a:pPr marL="285750" indent="-285750" algn="just">
              <a:lnSpc>
                <a:spcPct val="150000"/>
              </a:lnSpc>
              <a:buFont typeface="Wingdings" panose="05000000000000000000" charset="0"/>
              <a:buChar char="n"/>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临界携液流量法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75552"/>
          <a:stretch>
            <a:fillRect/>
          </a:stretch>
        </p:blipFill>
        <p:spPr>
          <a:xfrm>
            <a:off x="1847850" y="2025635"/>
            <a:ext cx="4976812" cy="762340"/>
          </a:xfrm>
          <a:prstGeom prst="rect">
            <a:avLst/>
          </a:prstGeom>
        </p:spPr>
      </p:pic>
      <p:sp>
        <p:nvSpPr>
          <p:cNvPr id="3" name="文本框 12"/>
          <p:cNvSpPr txBox="1">
            <a:spLocks noChangeArrowheads="1"/>
          </p:cNvSpPr>
          <p:nvPr/>
        </p:nvSpPr>
        <p:spPr bwMode="auto">
          <a:xfrm>
            <a:off x="287337" y="697790"/>
            <a:ext cx="8677275" cy="1384995"/>
          </a:xfrm>
          <a:prstGeom prst="rect">
            <a:avLst/>
          </a:prstGeom>
          <a:noFill/>
          <a:ln w="9525">
            <a:noFill/>
            <a:miter lim="800000"/>
          </a:ln>
        </p:spPr>
        <p:txBody>
          <a:bodyPr wrap="square">
            <a:spAutoFit/>
          </a:bodyPr>
          <a:lstStyle/>
          <a:p>
            <a:pPr>
              <a:lnSpc>
                <a:spcPct val="150000"/>
              </a:lnSpc>
            </a:pPr>
            <a:r>
              <a:rPr lang="en-US" altLang="zh-CN" sz="2000" b="1" dirty="0">
                <a:solidFill>
                  <a:srgbClr val="000000"/>
                </a:solidFill>
                <a:latin typeface="黑体" panose="02010609060101010101" charset="-122"/>
                <a:ea typeface="黑体" panose="02010609060101010101" charset="-122"/>
              </a:rPr>
              <a:t>    </a:t>
            </a:r>
            <a:r>
              <a:rPr lang="zh-CN" altLang="en-US" dirty="0">
                <a:latin typeface="方正大黑简体" panose="02010601030101010101" charset="-122"/>
                <a:ea typeface="方正大黑简体" panose="02010601030101010101" charset="-122"/>
                <a:cs typeface="方正黑体简体" panose="02010601030101010101" pitchFamily="2" charset="-122"/>
              </a:rPr>
              <a:t>对于同一气田，液滴密度、表面张力是相同的，当油管直径一定时，气井的临界携液流量决定于系数</a:t>
            </a:r>
            <a:r>
              <a:rPr lang="en-US" altLang="zh-CN" dirty="0">
                <a:latin typeface="方正大黑简体" panose="02010601030101010101" charset="-122"/>
                <a:ea typeface="方正大黑简体" panose="02010601030101010101" charset="-122"/>
                <a:cs typeface="方正黑体简体" panose="02010601030101010101" pitchFamily="2" charset="-122"/>
              </a:rPr>
              <a:t>K</a:t>
            </a:r>
            <a:r>
              <a:rPr lang="zh-CN" altLang="en-US" dirty="0">
                <a:latin typeface="方正大黑简体" panose="02010601030101010101" charset="-122"/>
                <a:ea typeface="方正大黑简体" panose="02010601030101010101" charset="-122"/>
                <a:cs typeface="方正黑体简体" panose="02010601030101010101" pitchFamily="2" charset="-122"/>
              </a:rPr>
              <a:t>，因此可以通过统计产水井的临界携液流量反推出</a:t>
            </a:r>
            <a:r>
              <a:rPr lang="en-US" altLang="zh-CN" dirty="0">
                <a:latin typeface="方正大黑简体" panose="02010601030101010101" charset="-122"/>
                <a:ea typeface="方正大黑简体" panose="02010601030101010101" charset="-122"/>
                <a:cs typeface="方正黑体简体" panose="02010601030101010101" pitchFamily="2" charset="-122"/>
              </a:rPr>
              <a:t>K</a:t>
            </a:r>
            <a:r>
              <a:rPr lang="zh-CN" altLang="en-US" dirty="0">
                <a:latin typeface="方正大黑简体" panose="02010601030101010101" charset="-122"/>
                <a:ea typeface="方正大黑简体" panose="02010601030101010101" charset="-122"/>
                <a:cs typeface="方正黑体简体" panose="02010601030101010101" pitchFamily="2" charset="-122"/>
              </a:rPr>
              <a:t>值，进而得到气田气井临界携液流量的计算公式。</a:t>
            </a:r>
          </a:p>
        </p:txBody>
      </p:sp>
      <p:pic>
        <p:nvPicPr>
          <p:cNvPr id="4" name="图片 3"/>
          <p:cNvPicPr>
            <a:picLocks noChangeAspect="1"/>
          </p:cNvPicPr>
          <p:nvPr/>
        </p:nvPicPr>
        <p:blipFill rotWithShape="1">
          <a:blip r:embed="rId3"/>
          <a:srcRect l="14093" t="79785"/>
          <a:stretch>
            <a:fillRect/>
          </a:stretch>
        </p:blipFill>
        <p:spPr>
          <a:xfrm>
            <a:off x="304800" y="4223442"/>
            <a:ext cx="4693237" cy="654926"/>
          </a:xfrm>
          <a:prstGeom prst="rect">
            <a:avLst/>
          </a:prstGeom>
        </p:spPr>
      </p:pic>
      <p:pic>
        <p:nvPicPr>
          <p:cNvPr id="5" name="Picture 22"/>
          <p:cNvPicPr>
            <a:picLocks noChangeAspect="1" noChangeArrowheads="1"/>
          </p:cNvPicPr>
          <p:nvPr/>
        </p:nvPicPr>
        <p:blipFill>
          <a:blip r:embed="rId4"/>
          <a:srcRect/>
          <a:stretch>
            <a:fillRect/>
          </a:stretch>
        </p:blipFill>
        <p:spPr bwMode="auto">
          <a:xfrm>
            <a:off x="4847430" y="3006432"/>
            <a:ext cx="3954463" cy="2137068"/>
          </a:xfrm>
          <a:prstGeom prst="rect">
            <a:avLst/>
          </a:prstGeom>
          <a:noFill/>
          <a:ln w="9525">
            <a:noFill/>
            <a:miter lim="800000"/>
            <a:headEnd/>
            <a:tailEnd/>
          </a:ln>
        </p:spPr>
      </p:pic>
      <p:grpSp>
        <p:nvGrpSpPr>
          <p:cNvPr id="6" name="组合 3"/>
          <p:cNvGrpSpPr/>
          <p:nvPr/>
        </p:nvGrpSpPr>
        <p:grpSpPr bwMode="auto">
          <a:xfrm>
            <a:off x="5429250" y="4119284"/>
            <a:ext cx="3181350" cy="285750"/>
            <a:chOff x="676401" y="3721782"/>
            <a:chExt cx="3708000" cy="279406"/>
          </a:xfrm>
        </p:grpSpPr>
        <p:cxnSp>
          <p:nvCxnSpPr>
            <p:cNvPr id="7" name="直接连接符 6"/>
            <p:cNvCxnSpPr/>
            <p:nvPr/>
          </p:nvCxnSpPr>
          <p:spPr bwMode="auto">
            <a:xfrm>
              <a:off x="676401" y="3721782"/>
              <a:ext cx="3708000"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bwMode="auto">
            <a:xfrm>
              <a:off x="683573" y="4001188"/>
              <a:ext cx="3672139"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9" name="文本框 12"/>
          <p:cNvSpPr txBox="1">
            <a:spLocks noChangeArrowheads="1"/>
          </p:cNvSpPr>
          <p:nvPr/>
        </p:nvSpPr>
        <p:spPr bwMode="auto">
          <a:xfrm>
            <a:off x="288925" y="2781914"/>
            <a:ext cx="4473575" cy="1340175"/>
          </a:xfrm>
          <a:prstGeom prst="rect">
            <a:avLst/>
          </a:prstGeom>
          <a:noFill/>
          <a:ln w="9525">
            <a:noFill/>
            <a:miter lim="800000"/>
          </a:ln>
        </p:spPr>
        <p:txBody>
          <a:bodyPr wrap="square">
            <a:spAutoFit/>
          </a:bodyPr>
          <a:lstStyle/>
          <a:p>
            <a:pPr algn="just">
              <a:lnSpc>
                <a:spcPct val="150000"/>
              </a:lnSpc>
            </a:pPr>
            <a:r>
              <a:rPr lang="en-US" altLang="zh-CN" sz="2000" b="1" dirty="0">
                <a:solidFill>
                  <a:srgbClr val="000000"/>
                </a:solidFill>
                <a:latin typeface="黑体" panose="02010609060101010101" charset="-122"/>
                <a:ea typeface="黑体" panose="02010609060101010101" charset="-122"/>
              </a:rPr>
              <a:t>    </a:t>
            </a:r>
            <a:r>
              <a:rPr lang="zh-CN" altLang="en-US" dirty="0">
                <a:latin typeface="方正大黑简体" panose="02010601030101010101" charset="-122"/>
                <a:ea typeface="方正大黑简体" panose="02010601030101010101" charset="-122"/>
                <a:cs typeface="方正黑体简体" panose="02010601030101010101" pitchFamily="2" charset="-122"/>
              </a:rPr>
              <a:t>通过计算，</a:t>
            </a:r>
            <a:r>
              <a:rPr lang="en-US" altLang="zh-CN" dirty="0">
                <a:latin typeface="方正大黑简体" panose="02010601030101010101" charset="-122"/>
                <a:ea typeface="方正大黑简体" panose="02010601030101010101" charset="-122"/>
                <a:cs typeface="方正黑体简体" panose="02010601030101010101" pitchFamily="2" charset="-122"/>
              </a:rPr>
              <a:t>80%</a:t>
            </a:r>
            <a:r>
              <a:rPr lang="zh-CN" altLang="en-US" dirty="0">
                <a:latin typeface="方正大黑简体" panose="02010601030101010101" charset="-122"/>
                <a:ea typeface="方正大黑简体" panose="02010601030101010101" charset="-122"/>
                <a:cs typeface="方正黑体简体" panose="02010601030101010101" pitchFamily="2" charset="-122"/>
              </a:rPr>
              <a:t>以上气井</a:t>
            </a:r>
            <a:r>
              <a:rPr lang="en-US" altLang="zh-CN" dirty="0">
                <a:latin typeface="方正大黑简体" panose="02010601030101010101" charset="-122"/>
                <a:ea typeface="方正大黑简体" panose="02010601030101010101" charset="-122"/>
                <a:cs typeface="方正黑体简体" panose="02010601030101010101" pitchFamily="2" charset="-122"/>
              </a:rPr>
              <a:t>K</a:t>
            </a:r>
            <a:r>
              <a:rPr lang="zh-CN" altLang="en-US" dirty="0">
                <a:latin typeface="方正大黑简体" panose="02010601030101010101" charset="-122"/>
                <a:ea typeface="方正大黑简体" panose="02010601030101010101" charset="-122"/>
                <a:cs typeface="方正黑体简体" panose="02010601030101010101" pitchFamily="2" charset="-122"/>
              </a:rPr>
              <a:t>值介于</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0.4</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0.6</a:t>
            </a:r>
            <a:r>
              <a:rPr lang="zh-CN" altLang="en-US" dirty="0">
                <a:latin typeface="方正大黑简体" panose="02010601030101010101" charset="-122"/>
                <a:ea typeface="方正大黑简体" panose="02010601030101010101" charset="-122"/>
                <a:cs typeface="方正黑体简体" panose="02010601030101010101" pitchFamily="2" charset="-122"/>
              </a:rPr>
              <a:t>之间，建议</a:t>
            </a:r>
            <a:r>
              <a:rPr lang="en-US" altLang="zh-CN" dirty="0">
                <a:latin typeface="方正大黑简体" panose="02010601030101010101" charset="-122"/>
                <a:ea typeface="方正大黑简体" panose="02010601030101010101" charset="-122"/>
                <a:cs typeface="方正黑体简体" panose="02010601030101010101" pitchFamily="2" charset="-122"/>
              </a:rPr>
              <a:t>K</a:t>
            </a:r>
            <a:r>
              <a:rPr lang="zh-CN" altLang="en-US" dirty="0">
                <a:latin typeface="方正大黑简体" panose="02010601030101010101" charset="-122"/>
                <a:ea typeface="方正大黑简体" panose="02010601030101010101" charset="-122"/>
                <a:cs typeface="方正黑体简体" panose="02010601030101010101" pitchFamily="2" charset="-122"/>
              </a:rPr>
              <a:t>值取</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0.5</a:t>
            </a:r>
            <a:r>
              <a:rPr lang="zh-CN" altLang="en-US" dirty="0">
                <a:latin typeface="方正大黑简体" panose="02010601030101010101" charset="-122"/>
                <a:ea typeface="方正大黑简体" panose="02010601030101010101" charset="-122"/>
                <a:cs typeface="方正黑体简体" panose="02010601030101010101" pitchFamily="2" charset="-122"/>
              </a:rPr>
              <a:t>。最终得到产水井临界携液流量计算公式：</a:t>
            </a:r>
          </a:p>
        </p:txBody>
      </p:sp>
      <p:sp>
        <p:nvSpPr>
          <p:cNvPr id="10" name="TextBox 17"/>
          <p:cNvSpPr txBox="1">
            <a:spLocks noChangeArrowheads="1"/>
          </p:cNvSpPr>
          <p:nvPr/>
        </p:nvSpPr>
        <p:spPr bwMode="auto">
          <a:xfrm>
            <a:off x="5419725" y="2762365"/>
            <a:ext cx="3181350"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不同流压下的</a:t>
            </a:r>
            <a:r>
              <a:rPr lang="en-US" altLang="zh-CN" sz="1400" kern="0" dirty="0">
                <a:solidFill>
                  <a:srgbClr val="0000FF"/>
                </a:solidFill>
                <a:latin typeface="华文新魏" panose="02010800040101010101" pitchFamily="2" charset="-122"/>
                <a:ea typeface="华文新魏" panose="02010800040101010101" pitchFamily="2" charset="-122"/>
              </a:rPr>
              <a:t>K</a:t>
            </a:r>
            <a:r>
              <a:rPr lang="zh-CN" altLang="en-US" sz="1400" kern="0" dirty="0">
                <a:solidFill>
                  <a:srgbClr val="0000FF"/>
                </a:solidFill>
                <a:latin typeface="华文新魏" panose="02010800040101010101" pitchFamily="2" charset="-122"/>
                <a:ea typeface="华文新魏" panose="02010800040101010101" pitchFamily="2" charset="-122"/>
              </a:rPr>
              <a:t>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rrowheads="1"/>
          </p:cNvPicPr>
          <p:nvPr/>
        </p:nvPicPr>
        <p:blipFill>
          <a:blip r:embed="rId2"/>
          <a:srcRect/>
          <a:stretch>
            <a:fillRect/>
          </a:stretch>
        </p:blipFill>
        <p:spPr bwMode="auto">
          <a:xfrm>
            <a:off x="5448300" y="1038225"/>
            <a:ext cx="3417888" cy="1778794"/>
          </a:xfrm>
          <a:prstGeom prst="rect">
            <a:avLst/>
          </a:prstGeom>
          <a:noFill/>
          <a:ln w="9525">
            <a:solidFill>
              <a:schemeClr val="bg1">
                <a:lumMod val="75000"/>
              </a:schemeClr>
            </a:solidFill>
            <a:miter lim="800000"/>
            <a:headEnd/>
            <a:tailEnd/>
          </a:ln>
        </p:spPr>
      </p:pic>
      <p:sp>
        <p:nvSpPr>
          <p:cNvPr id="4" name="Rectangle 3446"/>
          <p:cNvSpPr>
            <a:spLocks noChangeArrowheads="1"/>
          </p:cNvSpPr>
          <p:nvPr/>
        </p:nvSpPr>
        <p:spPr bwMode="auto">
          <a:xfrm>
            <a:off x="5486399" y="2852242"/>
            <a:ext cx="3352801"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不同流压下临界携液流量结果表</a:t>
            </a:r>
          </a:p>
        </p:txBody>
      </p:sp>
      <p:graphicFrame>
        <p:nvGraphicFramePr>
          <p:cNvPr id="5" name="表格 4"/>
          <p:cNvGraphicFramePr>
            <a:graphicFrameLocks noGrp="1"/>
          </p:cNvGraphicFramePr>
          <p:nvPr/>
        </p:nvGraphicFramePr>
        <p:xfrm>
          <a:off x="5448300" y="3162302"/>
          <a:ext cx="3417888" cy="1895474"/>
        </p:xfrm>
        <a:graphic>
          <a:graphicData uri="http://schemas.openxmlformats.org/drawingml/2006/table">
            <a:tbl>
              <a:tblPr firstRow="1" firstCol="1" bandRow="1"/>
              <a:tblGrid>
                <a:gridCol w="1248822">
                  <a:extLst>
                    <a:ext uri="{9D8B030D-6E8A-4147-A177-3AD203B41FA5}">
                      <a16:colId xmlns:a16="http://schemas.microsoft.com/office/drawing/2014/main" val="20000"/>
                    </a:ext>
                  </a:extLst>
                </a:gridCol>
                <a:gridCol w="920244">
                  <a:extLst>
                    <a:ext uri="{9D8B030D-6E8A-4147-A177-3AD203B41FA5}">
                      <a16:colId xmlns:a16="http://schemas.microsoft.com/office/drawing/2014/main" val="20001"/>
                    </a:ext>
                  </a:extLst>
                </a:gridCol>
                <a:gridCol w="1248822">
                  <a:extLst>
                    <a:ext uri="{9D8B030D-6E8A-4147-A177-3AD203B41FA5}">
                      <a16:colId xmlns:a16="http://schemas.microsoft.com/office/drawing/2014/main" val="20002"/>
                    </a:ext>
                  </a:extLst>
                </a:gridCol>
              </a:tblGrid>
              <a:tr h="574539">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zh-CN" sz="1200" b="0" kern="0" dirty="0">
                          <a:solidFill>
                            <a:srgbClr val="000000"/>
                          </a:solidFill>
                          <a:effectLst/>
                          <a:latin typeface="黑体" panose="02010609060101010101" charset="-122"/>
                          <a:ea typeface="黑体" panose="02010609060101010101" charset="-122"/>
                          <a:cs typeface="宋体" panose="02010600030101010101" pitchFamily="2" charset="-122"/>
                        </a:rPr>
                        <a:t>流压</a:t>
                      </a:r>
                      <a:endParaRPr lang="zh-CN" sz="1200" b="0" kern="100" dirty="0">
                        <a:effectLst/>
                        <a:latin typeface="黑体" panose="02010609060101010101" charset="-122"/>
                        <a:ea typeface="黑体" panose="02010609060101010101" charset="-122"/>
                        <a:cs typeface="Times New Roman" panose="02020603050405020304" pitchFamily="18" charset="0"/>
                      </a:endParaRPr>
                    </a:p>
                    <a:p>
                      <a:pPr algn="ctr">
                        <a:lnSpc>
                          <a:spcPts val="2000"/>
                        </a:lnSpc>
                        <a:spcAft>
                          <a:spcPts val="0"/>
                        </a:spcAft>
                      </a:pPr>
                      <a:r>
                        <a:rPr lang="zh-CN" altLang="en-US" sz="1200" b="0" kern="0" dirty="0">
                          <a:solidFill>
                            <a:srgbClr val="000000"/>
                          </a:solidFill>
                          <a:effectLst/>
                          <a:latin typeface="黑体" panose="02010609060101010101" charset="-122"/>
                          <a:ea typeface="黑体" panose="02010609060101010101" charset="-122"/>
                          <a:cs typeface="宋体" panose="02010600030101010101" pitchFamily="2" charset="-122"/>
                        </a:rPr>
                        <a:t>（</a:t>
                      </a:r>
                      <a:r>
                        <a:rPr lang="en-US" altLang="zh-CN" sz="1200" b="0" kern="0" dirty="0">
                          <a:solidFill>
                            <a:srgbClr val="000000"/>
                          </a:solidFill>
                          <a:effectLst/>
                          <a:latin typeface="黑体" panose="02010609060101010101" charset="-122"/>
                          <a:ea typeface="黑体" panose="02010609060101010101" charset="-122"/>
                          <a:cs typeface="宋体" panose="02010600030101010101" pitchFamily="2" charset="-122"/>
                        </a:rPr>
                        <a:t>MPa</a:t>
                      </a:r>
                      <a:r>
                        <a:rPr lang="zh-CN" altLang="en-US" sz="1200" b="0" kern="0" dirty="0">
                          <a:solidFill>
                            <a:srgbClr val="000000"/>
                          </a:solidFill>
                          <a:effectLst/>
                          <a:latin typeface="黑体" panose="02010609060101010101" charset="-122"/>
                          <a:ea typeface="黑体" panose="02010609060101010101" charset="-122"/>
                          <a:cs typeface="宋体" panose="02010600030101010101" pitchFamily="2" charset="-122"/>
                        </a:rPr>
                        <a:t>）</a:t>
                      </a:r>
                      <a:endParaRPr lang="zh-CN" sz="1200" b="0" kern="100" dirty="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zh-CN" sz="1200" b="0" kern="0" dirty="0">
                          <a:solidFill>
                            <a:srgbClr val="000000"/>
                          </a:solidFill>
                          <a:effectLst/>
                          <a:latin typeface="黑体" panose="02010609060101010101" charset="-122"/>
                          <a:ea typeface="黑体" panose="02010609060101010101" charset="-122"/>
                          <a:cs typeface="宋体" panose="02010600030101010101" pitchFamily="2" charset="-122"/>
                        </a:rPr>
                        <a:t>套压</a:t>
                      </a:r>
                      <a:endParaRPr lang="en-US" altLang="zh-CN" sz="1200" b="0" kern="0" dirty="0">
                        <a:solidFill>
                          <a:srgbClr val="000000"/>
                        </a:solidFill>
                        <a:effectLst/>
                        <a:latin typeface="黑体" panose="02010609060101010101" charset="-122"/>
                        <a:ea typeface="黑体" panose="02010609060101010101" charset="-122"/>
                        <a:cs typeface="宋体" panose="02010600030101010101" pitchFamily="2" charset="-122"/>
                      </a:endParaRPr>
                    </a:p>
                    <a:p>
                      <a:pPr algn="ctr">
                        <a:lnSpc>
                          <a:spcPts val="2000"/>
                        </a:lnSpc>
                        <a:spcAft>
                          <a:spcPts val="0"/>
                        </a:spcAft>
                      </a:pPr>
                      <a:r>
                        <a:rPr lang="zh-CN" altLang="en-US" sz="1200" b="0" kern="0" dirty="0">
                          <a:solidFill>
                            <a:srgbClr val="000000"/>
                          </a:solidFill>
                          <a:effectLst/>
                          <a:latin typeface="黑体" panose="02010609060101010101" charset="-122"/>
                          <a:ea typeface="黑体" panose="02010609060101010101" charset="-122"/>
                          <a:cs typeface="宋体" panose="02010600030101010101" pitchFamily="2" charset="-122"/>
                        </a:rPr>
                        <a:t>（</a:t>
                      </a:r>
                      <a:r>
                        <a:rPr lang="en-US" altLang="zh-CN" sz="1200" b="0" kern="0" dirty="0">
                          <a:solidFill>
                            <a:srgbClr val="000000"/>
                          </a:solidFill>
                          <a:effectLst/>
                          <a:latin typeface="黑体" panose="02010609060101010101" charset="-122"/>
                          <a:ea typeface="黑体" panose="02010609060101010101" charset="-122"/>
                          <a:cs typeface="宋体" panose="02010600030101010101" pitchFamily="2" charset="-122"/>
                        </a:rPr>
                        <a:t>MPa</a:t>
                      </a:r>
                      <a:r>
                        <a:rPr lang="zh-CN" altLang="en-US" sz="1200" b="0" kern="0" dirty="0">
                          <a:solidFill>
                            <a:srgbClr val="000000"/>
                          </a:solidFill>
                          <a:effectLst/>
                          <a:latin typeface="黑体" panose="02010609060101010101" charset="-122"/>
                          <a:ea typeface="黑体" panose="02010609060101010101" charset="-122"/>
                          <a:cs typeface="宋体" panose="02010600030101010101" pitchFamily="2" charset="-122"/>
                        </a:rPr>
                        <a:t>）</a:t>
                      </a:r>
                      <a:endParaRPr lang="zh-CN" sz="1200" b="0" kern="100" dirty="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zh-CN" sz="1200" b="0" kern="0" dirty="0">
                          <a:solidFill>
                            <a:srgbClr val="000000"/>
                          </a:solidFill>
                          <a:effectLst/>
                          <a:latin typeface="黑体" panose="02010609060101010101" charset="-122"/>
                          <a:ea typeface="黑体" panose="02010609060101010101" charset="-122"/>
                          <a:cs typeface="宋体" panose="02010600030101010101" pitchFamily="2" charset="-122"/>
                        </a:rPr>
                        <a:t>临界携液流量</a:t>
                      </a:r>
                      <a:r>
                        <a:rPr lang="zh-CN" altLang="en-US" sz="1200" b="0" kern="0" dirty="0">
                          <a:solidFill>
                            <a:srgbClr val="000000"/>
                          </a:solidFill>
                          <a:effectLst/>
                          <a:latin typeface="黑体" panose="02010609060101010101" charset="-122"/>
                          <a:ea typeface="黑体" panose="02010609060101010101" charset="-122"/>
                          <a:cs typeface="宋体" panose="02010600030101010101" pitchFamily="2" charset="-122"/>
                        </a:rPr>
                        <a:t>（</a:t>
                      </a:r>
                      <a:r>
                        <a:rPr lang="en-US" sz="1200" b="0" kern="0" dirty="0">
                          <a:solidFill>
                            <a:srgbClr val="000000"/>
                          </a:solidFill>
                          <a:effectLst/>
                          <a:latin typeface="黑体" panose="02010609060101010101" charset="-122"/>
                          <a:ea typeface="黑体" panose="02010609060101010101" charset="-122"/>
                          <a:cs typeface="宋体" panose="02010600030101010101" pitchFamily="2" charset="-122"/>
                        </a:rPr>
                        <a:t>10</a:t>
                      </a:r>
                      <a:r>
                        <a:rPr lang="en-US" sz="1200" b="0" kern="0" baseline="30000" dirty="0">
                          <a:solidFill>
                            <a:srgbClr val="000000"/>
                          </a:solidFill>
                          <a:effectLst/>
                          <a:latin typeface="黑体" panose="02010609060101010101" charset="-122"/>
                          <a:ea typeface="黑体" panose="02010609060101010101" charset="-122"/>
                          <a:cs typeface="宋体" panose="02010600030101010101" pitchFamily="2" charset="-122"/>
                        </a:rPr>
                        <a:t>4</a:t>
                      </a:r>
                      <a:r>
                        <a:rPr lang="en-US" sz="1200" b="0" kern="0" dirty="0">
                          <a:solidFill>
                            <a:srgbClr val="000000"/>
                          </a:solidFill>
                          <a:effectLst/>
                          <a:latin typeface="黑体" panose="02010609060101010101" charset="-122"/>
                          <a:ea typeface="黑体" panose="02010609060101010101" charset="-122"/>
                          <a:cs typeface="宋体" panose="02010600030101010101" pitchFamily="2" charset="-122"/>
                        </a:rPr>
                        <a:t>m</a:t>
                      </a:r>
                      <a:r>
                        <a:rPr lang="en-US" sz="1200" b="0" kern="0" baseline="30000" dirty="0">
                          <a:solidFill>
                            <a:srgbClr val="000000"/>
                          </a:solidFill>
                          <a:effectLst/>
                          <a:latin typeface="黑体" panose="02010609060101010101" charset="-122"/>
                          <a:ea typeface="黑体" panose="02010609060101010101" charset="-122"/>
                          <a:cs typeface="宋体" panose="02010600030101010101" pitchFamily="2" charset="-122"/>
                        </a:rPr>
                        <a:t>3</a:t>
                      </a:r>
                      <a:r>
                        <a:rPr lang="en-US" sz="1200" b="0" kern="0" dirty="0">
                          <a:solidFill>
                            <a:srgbClr val="000000"/>
                          </a:solidFill>
                          <a:effectLst/>
                          <a:latin typeface="黑体" panose="02010609060101010101" charset="-122"/>
                          <a:ea typeface="黑体" panose="02010609060101010101" charset="-122"/>
                          <a:cs typeface="宋体" panose="02010600030101010101" pitchFamily="2" charset="-122"/>
                        </a:rPr>
                        <a:t>/d)</a:t>
                      </a: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0"/>
                  </a:ext>
                </a:extLst>
              </a:tr>
              <a:tr h="264187">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&gt;20</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&gt;15</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rgbClr val="000000"/>
                          </a:solidFill>
                          <a:effectLst/>
                          <a:latin typeface="黑体" panose="02010609060101010101" charset="-122"/>
                          <a:ea typeface="黑体" panose="02010609060101010101" charset="-122"/>
                          <a:cs typeface="宋体" panose="02010600030101010101" pitchFamily="2" charset="-122"/>
                        </a:rPr>
                        <a:t>0.6</a:t>
                      </a:r>
                      <a:endParaRPr lang="zh-CN" sz="1200" b="0" kern="100" dirty="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4187">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rgbClr val="FF0000"/>
                          </a:solidFill>
                          <a:effectLst/>
                          <a:latin typeface="黑体" panose="02010609060101010101" charset="-122"/>
                          <a:ea typeface="黑体" panose="02010609060101010101" charset="-122"/>
                          <a:cs typeface="宋体" panose="02010600030101010101" pitchFamily="2" charset="-122"/>
                        </a:rPr>
                        <a:t>15-20</a:t>
                      </a:r>
                      <a:endParaRPr lang="zh-CN" sz="1200" b="0" kern="100" dirty="0">
                        <a:solidFill>
                          <a:srgbClr val="FF0000"/>
                        </a:solidFill>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rgbClr val="FF0000"/>
                          </a:solidFill>
                          <a:effectLst/>
                          <a:latin typeface="黑体" panose="02010609060101010101" charset="-122"/>
                          <a:ea typeface="黑体" panose="02010609060101010101" charset="-122"/>
                          <a:cs typeface="宋体" panose="02010600030101010101" pitchFamily="2" charset="-122"/>
                        </a:rPr>
                        <a:t>10-15</a:t>
                      </a:r>
                      <a:endParaRPr lang="zh-CN" sz="1200" b="0" kern="100" dirty="0">
                        <a:solidFill>
                          <a:srgbClr val="FF0000"/>
                        </a:solidFill>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rgbClr val="FF0000"/>
                          </a:solidFill>
                          <a:effectLst/>
                          <a:latin typeface="黑体" panose="02010609060101010101" charset="-122"/>
                          <a:ea typeface="黑体" panose="02010609060101010101" charset="-122"/>
                          <a:cs typeface="宋体" panose="02010600030101010101" pitchFamily="2" charset="-122"/>
                        </a:rPr>
                        <a:t>0.5</a:t>
                      </a:r>
                      <a:endParaRPr lang="zh-CN" sz="1200" b="0" kern="100" dirty="0">
                        <a:solidFill>
                          <a:srgbClr val="FF0000"/>
                        </a:solidFill>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4187">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chemeClr val="tx1"/>
                          </a:solidFill>
                          <a:effectLst/>
                          <a:latin typeface="黑体" panose="02010609060101010101" charset="-122"/>
                          <a:ea typeface="黑体" panose="02010609060101010101" charset="-122"/>
                          <a:cs typeface="宋体" panose="02010600030101010101" pitchFamily="2" charset="-122"/>
                        </a:rPr>
                        <a:t>10-15</a:t>
                      </a:r>
                      <a:endParaRPr lang="zh-CN" sz="1200" b="0" kern="100" dirty="0">
                        <a:solidFill>
                          <a:schemeClr val="tx1"/>
                        </a:solidFill>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chemeClr val="tx1"/>
                          </a:solidFill>
                          <a:effectLst/>
                          <a:latin typeface="黑体" panose="02010609060101010101" charset="-122"/>
                          <a:ea typeface="黑体" panose="02010609060101010101" charset="-122"/>
                          <a:cs typeface="宋体" panose="02010600030101010101" pitchFamily="2" charset="-122"/>
                        </a:rPr>
                        <a:t>7-10</a:t>
                      </a:r>
                      <a:endParaRPr lang="zh-CN" sz="1200" b="0" kern="100" dirty="0">
                        <a:solidFill>
                          <a:schemeClr val="tx1"/>
                        </a:solidFill>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chemeClr val="tx1"/>
                          </a:solidFill>
                          <a:effectLst/>
                          <a:latin typeface="黑体" panose="02010609060101010101" charset="-122"/>
                          <a:ea typeface="黑体" panose="02010609060101010101" charset="-122"/>
                          <a:cs typeface="宋体" panose="02010600030101010101" pitchFamily="2" charset="-122"/>
                        </a:rPr>
                        <a:t>0.4</a:t>
                      </a:r>
                      <a:endParaRPr lang="zh-CN" sz="1200" b="0" kern="100" dirty="0">
                        <a:solidFill>
                          <a:schemeClr val="tx1"/>
                        </a:solidFill>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4187">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5-10</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3-6</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0.3</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4187">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&lt;5</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a:solidFill>
                            <a:srgbClr val="000000"/>
                          </a:solidFill>
                          <a:effectLst/>
                          <a:latin typeface="黑体" panose="02010609060101010101" charset="-122"/>
                          <a:ea typeface="黑体" panose="02010609060101010101" charset="-122"/>
                          <a:cs typeface="宋体" panose="02010600030101010101" pitchFamily="2" charset="-122"/>
                        </a:rPr>
                        <a:t>2-4</a:t>
                      </a:r>
                      <a:endParaRPr lang="zh-CN" sz="12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defRPr>
                      </a:lvl9pPr>
                    </a:lstStyle>
                    <a:p>
                      <a:pPr algn="ctr">
                        <a:lnSpc>
                          <a:spcPts val="2000"/>
                        </a:lnSpc>
                        <a:spcAft>
                          <a:spcPts val="0"/>
                        </a:spcAft>
                      </a:pPr>
                      <a:r>
                        <a:rPr lang="en-US" sz="1200" b="0" kern="0" dirty="0">
                          <a:solidFill>
                            <a:srgbClr val="000000"/>
                          </a:solidFill>
                          <a:effectLst/>
                          <a:latin typeface="黑体" panose="02010609060101010101" charset="-122"/>
                          <a:ea typeface="黑体" panose="02010609060101010101" charset="-122"/>
                          <a:cs typeface="宋体" panose="02010600030101010101" pitchFamily="2" charset="-122"/>
                        </a:rPr>
                        <a:t>0.2</a:t>
                      </a:r>
                      <a:endParaRPr lang="zh-CN" sz="1200" b="0" kern="100" dirty="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6" name="Text Box 853"/>
          <p:cNvSpPr txBox="1">
            <a:spLocks noChangeArrowheads="1"/>
          </p:cNvSpPr>
          <p:nvPr/>
        </p:nvSpPr>
        <p:spPr bwMode="auto">
          <a:xfrm>
            <a:off x="287335" y="759362"/>
            <a:ext cx="5027615" cy="1754326"/>
          </a:xfrm>
          <a:prstGeom prst="rect">
            <a:avLst/>
          </a:prstGeom>
          <a:noFill/>
          <a:ln w="9525">
            <a:noFill/>
            <a:miter lim="800000"/>
          </a:ln>
        </p:spPr>
        <p:txBody>
          <a:bodyPr wrap="square">
            <a:spAutoFit/>
          </a:bodyPr>
          <a:lstStyle/>
          <a:p>
            <a:pPr indent="457200"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根据气井实际积液情况进行对比，实际产量低于计算临界携液流量的气井大多数积液，判断结果与实际较为符合，因此通过计算临界携液流量可判断目前气井的积液状况。</a:t>
            </a:r>
          </a:p>
        </p:txBody>
      </p:sp>
      <p:sp>
        <p:nvSpPr>
          <p:cNvPr id="7" name="Rectangle 3446"/>
          <p:cNvSpPr>
            <a:spLocks noChangeArrowheads="1"/>
          </p:cNvSpPr>
          <p:nvPr/>
        </p:nvSpPr>
        <p:spPr bwMode="auto">
          <a:xfrm>
            <a:off x="5505449" y="692942"/>
            <a:ext cx="3314702"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计算结果对比验证图</a:t>
            </a:r>
          </a:p>
        </p:txBody>
      </p:sp>
      <p:graphicFrame>
        <p:nvGraphicFramePr>
          <p:cNvPr id="8" name="表格 7"/>
          <p:cNvGraphicFramePr>
            <a:graphicFrameLocks noGrp="1"/>
          </p:cNvGraphicFramePr>
          <p:nvPr/>
        </p:nvGraphicFramePr>
        <p:xfrm>
          <a:off x="287335" y="2849955"/>
          <a:ext cx="5095880" cy="2207820"/>
        </p:xfrm>
        <a:graphic>
          <a:graphicData uri="http://schemas.openxmlformats.org/drawingml/2006/table">
            <a:tbl>
              <a:tblPr>
                <a:tableStyleId>{5C22544A-7EE6-4342-B048-85BDC9FD1C3A}</a:tableStyleId>
              </a:tblPr>
              <a:tblGrid>
                <a:gridCol w="712240">
                  <a:extLst>
                    <a:ext uri="{9D8B030D-6E8A-4147-A177-3AD203B41FA5}">
                      <a16:colId xmlns:a16="http://schemas.microsoft.com/office/drawing/2014/main" val="20000"/>
                    </a:ext>
                  </a:extLst>
                </a:gridCol>
                <a:gridCol w="519425">
                  <a:extLst>
                    <a:ext uri="{9D8B030D-6E8A-4147-A177-3AD203B41FA5}">
                      <a16:colId xmlns:a16="http://schemas.microsoft.com/office/drawing/2014/main" val="20001"/>
                    </a:ext>
                  </a:extLst>
                </a:gridCol>
                <a:gridCol w="466961">
                  <a:extLst>
                    <a:ext uri="{9D8B030D-6E8A-4147-A177-3AD203B41FA5}">
                      <a16:colId xmlns:a16="http://schemas.microsoft.com/office/drawing/2014/main" val="20002"/>
                    </a:ext>
                  </a:extLst>
                </a:gridCol>
                <a:gridCol w="566209">
                  <a:extLst>
                    <a:ext uri="{9D8B030D-6E8A-4147-A177-3AD203B41FA5}">
                      <a16:colId xmlns:a16="http://schemas.microsoft.com/office/drawing/2014/main" val="20003"/>
                    </a:ext>
                  </a:extLst>
                </a:gridCol>
                <a:gridCol w="566209">
                  <a:extLst>
                    <a:ext uri="{9D8B030D-6E8A-4147-A177-3AD203B41FA5}">
                      <a16:colId xmlns:a16="http://schemas.microsoft.com/office/drawing/2014/main" val="20004"/>
                    </a:ext>
                  </a:extLst>
                </a:gridCol>
                <a:gridCol w="566209">
                  <a:extLst>
                    <a:ext uri="{9D8B030D-6E8A-4147-A177-3AD203B41FA5}">
                      <a16:colId xmlns:a16="http://schemas.microsoft.com/office/drawing/2014/main" val="20005"/>
                    </a:ext>
                  </a:extLst>
                </a:gridCol>
                <a:gridCol w="566209">
                  <a:extLst>
                    <a:ext uri="{9D8B030D-6E8A-4147-A177-3AD203B41FA5}">
                      <a16:colId xmlns:a16="http://schemas.microsoft.com/office/drawing/2014/main" val="20006"/>
                    </a:ext>
                  </a:extLst>
                </a:gridCol>
                <a:gridCol w="566209">
                  <a:extLst>
                    <a:ext uri="{9D8B030D-6E8A-4147-A177-3AD203B41FA5}">
                      <a16:colId xmlns:a16="http://schemas.microsoft.com/office/drawing/2014/main" val="20007"/>
                    </a:ext>
                  </a:extLst>
                </a:gridCol>
                <a:gridCol w="566209">
                  <a:extLst>
                    <a:ext uri="{9D8B030D-6E8A-4147-A177-3AD203B41FA5}">
                      <a16:colId xmlns:a16="http://schemas.microsoft.com/office/drawing/2014/main" val="20008"/>
                    </a:ext>
                  </a:extLst>
                </a:gridCol>
              </a:tblGrid>
              <a:tr h="272447">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井号</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套压</a:t>
                      </a:r>
                      <a:endParaRPr lang="en-US" altLang="zh-CN" sz="800" u="none" strike="noStrike" kern="1200" dirty="0">
                        <a:solidFill>
                          <a:schemeClr val="dk1"/>
                        </a:solidFill>
                        <a:effectLst/>
                        <a:latin typeface="Arial" panose="020B0604020202020204" pitchFamily="34" charset="0"/>
                        <a:ea typeface="+mn-ea"/>
                        <a:cs typeface="Arial" panose="020B0604020202020204" pitchFamily="34" charset="0"/>
                      </a:endParaRPr>
                    </a:p>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MPa</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marR="0" indent="0" algn="ctr" defTabSz="685800" rtl="0" eaLnBrk="1" fontAlgn="ctr" latinLnBrk="0" hangingPunct="1">
                        <a:lnSpc>
                          <a:spcPct val="100000"/>
                        </a:lnSpc>
                        <a:spcBef>
                          <a:spcPts val="0"/>
                        </a:spcBef>
                        <a:spcAft>
                          <a:spcPts val="0"/>
                        </a:spcAft>
                        <a:buClrTx/>
                        <a:buSzTx/>
                        <a:buFontTx/>
                        <a:buNone/>
                        <a:defRPr/>
                      </a:pP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流压（</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MPa</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marR="0" indent="0" algn="ctr" defTabSz="685800" rtl="0" eaLnBrk="1" fontAlgn="ctr" latinLnBrk="0" hangingPunct="1">
                        <a:lnSpc>
                          <a:spcPct val="100000"/>
                        </a:lnSpc>
                        <a:spcBef>
                          <a:spcPts val="0"/>
                        </a:spcBef>
                        <a:spcAft>
                          <a:spcPts val="0"/>
                        </a:spcAft>
                        <a:buClrTx/>
                        <a:buSzTx/>
                        <a:buFontTx/>
                        <a:buNone/>
                        <a:defRPr/>
                      </a:pP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日产气量（万方</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天）</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sz="800" u="none" strike="noStrike" kern="1200" dirty="0">
                          <a:solidFill>
                            <a:schemeClr val="dk1"/>
                          </a:solidFill>
                          <a:effectLst/>
                          <a:latin typeface="Arial" panose="020B0604020202020204" pitchFamily="34" charset="0"/>
                          <a:ea typeface="+mn-ea"/>
                          <a:cs typeface="Arial" panose="020B0604020202020204" pitchFamily="34" charset="0"/>
                        </a:rPr>
                        <a:t>Tuner</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模型（万方</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天）</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李闽模型（万方</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天）</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王毅忠模型（万方</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天）</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新方法</a:t>
                      </a:r>
                      <a:endParaRPr lang="en-US" altLang="zh-CN" sz="800" u="none" strike="noStrike" kern="1200" dirty="0">
                        <a:solidFill>
                          <a:schemeClr val="dk1"/>
                        </a:solidFill>
                        <a:effectLst/>
                        <a:latin typeface="Arial" panose="020B0604020202020204" pitchFamily="34" charset="0"/>
                        <a:ea typeface="+mn-ea"/>
                        <a:cs typeface="Arial" panose="020B0604020202020204" pitchFamily="34" charset="0"/>
                      </a:endParaRPr>
                    </a:p>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（万方</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天）</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实际液面位置（</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m</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0"/>
                  </a:ext>
                </a:extLst>
              </a:tr>
              <a:tr h="175943">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48-15-68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10.91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16.22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0.74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3.29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1.24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1.12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1"/>
                  </a:ext>
                </a:extLst>
              </a:tr>
              <a:tr h="175943">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48-15-86</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10.06</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13.7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65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0.46</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3.04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1.15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1.04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2"/>
                  </a:ext>
                </a:extLst>
              </a:tr>
              <a:tr h="175943">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48-21-73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8.49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10.91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0.41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2.71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1.02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0.92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3"/>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48-9-43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3.93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11.14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0.41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2.73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1.04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0.93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1497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4"/>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48-14-76</a:t>
                      </a:r>
                      <a:r>
                        <a:rPr lang="en-US" sz="800" u="none" strike="noStrike" kern="1200">
                          <a:solidFill>
                            <a:schemeClr val="dk1"/>
                          </a:solidFill>
                          <a:effectLst/>
                          <a:latin typeface="Arial" panose="020B0604020202020204" pitchFamily="34" charset="0"/>
                          <a:ea typeface="+mn-ea"/>
                          <a:cs typeface="Arial" panose="020B0604020202020204" pitchFamily="34" charset="0"/>
                        </a:rPr>
                        <a:t>C2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9.34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12.19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0.48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0.43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2.86</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1.08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0.98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5"/>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48-20-68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9.75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9.82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0.18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0.39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2.57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0.97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0.87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2500</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6"/>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48-15-82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4.93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5.85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0.78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0.75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0.67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7"/>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48-13-79</a:t>
                      </a:r>
                      <a:r>
                        <a:rPr lang="en-US" sz="800" u="none" strike="noStrike" kern="1200">
                          <a:solidFill>
                            <a:schemeClr val="dk1"/>
                          </a:solidFill>
                          <a:effectLst/>
                          <a:latin typeface="Arial" panose="020B0604020202020204" pitchFamily="34" charset="0"/>
                          <a:ea typeface="+mn-ea"/>
                          <a:cs typeface="Arial" panose="020B0604020202020204" pitchFamily="34" charset="0"/>
                        </a:rPr>
                        <a:t>C1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8.02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8.79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0.28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0.37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2.42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0.92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0.83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1950</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8"/>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48-15-82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5.88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0.75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0.75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0.67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09"/>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48-14-64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6.47</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7.79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0.14</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0.35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2.28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0.86</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0.78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2500</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10"/>
                  </a:ext>
                </a:extLst>
              </a:tr>
              <a:tr h="1759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48-15-82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2.88</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5.51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0.83</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0.29</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1.91</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0.72</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0.65</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a:t>
                      </a:r>
                    </a:p>
                  </a:txBody>
                  <a:tcPr marL="6900" marR="6900" marT="6900"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
        <p:nvSpPr>
          <p:cNvPr id="9" name="Rectangle 3446"/>
          <p:cNvSpPr>
            <a:spLocks noChangeArrowheads="1"/>
          </p:cNvSpPr>
          <p:nvPr/>
        </p:nvSpPr>
        <p:spPr bwMode="auto">
          <a:xfrm>
            <a:off x="925512" y="2523128"/>
            <a:ext cx="3755232"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多方法计算临界携液流量结果对比统计表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6405" y="0"/>
            <a:ext cx="3537585" cy="645160"/>
          </a:xfrm>
          <a:prstGeom prst="rect">
            <a:avLst/>
          </a:prstGeom>
          <a:noFill/>
        </p:spPr>
        <p:txBody>
          <a:bodyPr wrap="square" rtlCol="0">
            <a:spAutoFit/>
          </a:bodyPr>
          <a:lstStyle/>
          <a:p>
            <a:pPr algn="l">
              <a:lnSpc>
                <a:spcPct val="150000"/>
              </a:lnSpc>
            </a:pPr>
            <a:r>
              <a:rPr lang="en-US" altLang="zh-CN"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、研究目标及主要内容</a:t>
            </a:r>
          </a:p>
        </p:txBody>
      </p:sp>
      <p:sp>
        <p:nvSpPr>
          <p:cNvPr id="11" name="文本框 10"/>
          <p:cNvSpPr txBox="1"/>
          <p:nvPr/>
        </p:nvSpPr>
        <p:spPr>
          <a:xfrm>
            <a:off x="233363" y="702607"/>
            <a:ext cx="8677275" cy="922020"/>
          </a:xfrm>
          <a:prstGeom prst="rect">
            <a:avLst/>
          </a:prstGeom>
          <a:noFill/>
        </p:spPr>
        <p:txBody>
          <a:bodyPr wrap="square" rtlCol="0">
            <a:spAutoFit/>
          </a:bodyPr>
          <a:lstStyle/>
          <a:p>
            <a:pPr algn="just">
              <a:lnSpc>
                <a:spcPct val="150000"/>
              </a:lnSpc>
            </a:pPr>
            <a:r>
              <a:rPr lang="zh-CN" altLang="en-US" sz="18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    </a:t>
            </a:r>
            <a:r>
              <a:rPr lang="en-US" altLang="zh-CN"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明确高压低产气井产生原因，评价其生产潜力，制定高压低产气井开发技术对策，发挥其生产潜力。</a:t>
            </a:r>
          </a:p>
        </p:txBody>
      </p:sp>
      <p:sp>
        <p:nvSpPr>
          <p:cNvPr id="2" name="文本框 1"/>
          <p:cNvSpPr txBox="1"/>
          <p:nvPr/>
        </p:nvSpPr>
        <p:spPr>
          <a:xfrm>
            <a:off x="233363" y="1593512"/>
            <a:ext cx="8677275" cy="3553460"/>
          </a:xfrm>
          <a:prstGeom prst="rect">
            <a:avLst/>
          </a:prstGeom>
          <a:noFill/>
        </p:spPr>
        <p:txBody>
          <a:bodyPr wrap="square" rtlCol="0">
            <a:spAutoFit/>
          </a:bodyPr>
          <a:lstStyle/>
          <a:p>
            <a:pPr algn="just">
              <a:lnSpc>
                <a:spcPct val="150000"/>
              </a:lnSpc>
            </a:pPr>
            <a:r>
              <a:rPr lang="en-US" altLang="zh-CN"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      </a:t>
            </a:r>
            <a:r>
              <a:rPr lang="zh-CN" altLang="en-US"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①</a:t>
            </a:r>
            <a:r>
              <a:rPr lang="en-US" altLang="zh-CN"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高压低产井原因分析及分类。</a:t>
            </a:r>
          </a:p>
          <a:p>
            <a:pPr algn="just">
              <a:lnSpc>
                <a:spcPct val="150000"/>
              </a:lnSpc>
            </a:pPr>
            <a:r>
              <a:rPr lang="en-US" altLang="zh-CN" sz="16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      在收集研究区气井静态、动态资料的基础上，综合井投产后的产量、套压、产水等因素筛选出高压低产井。从静动态两个方面分析产生高压低产气井的主要原因。</a:t>
            </a:r>
          </a:p>
          <a:p>
            <a:pPr algn="just">
              <a:lnSpc>
                <a:spcPct val="150000"/>
              </a:lnSpc>
            </a:pPr>
            <a:r>
              <a:rPr lang="en-US" altLang="zh-CN"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      </a:t>
            </a:r>
            <a:r>
              <a:rPr lang="zh-CN" altLang="en-US"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②高压低产井生产潜力评价。</a:t>
            </a:r>
          </a:p>
          <a:p>
            <a:pPr algn="just">
              <a:lnSpc>
                <a:spcPct val="150000"/>
              </a:lnSpc>
            </a:pPr>
            <a:r>
              <a:rPr lang="en-US" altLang="zh-CN" sz="16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      </a:t>
            </a:r>
            <a:r>
              <a:rPr lang="zh-CN" altLang="en-US" sz="16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从气井的静态地质储量、试井产能潜力和前期生产展现的动态储量等方面对比分析，落实高压气井的生产潜力。</a:t>
            </a:r>
          </a:p>
          <a:p>
            <a:pPr algn="just">
              <a:lnSpc>
                <a:spcPct val="150000"/>
              </a:lnSpc>
            </a:pPr>
            <a:r>
              <a:rPr lang="en-US" altLang="zh-CN"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      </a:t>
            </a:r>
            <a:r>
              <a:rPr lang="zh-CN" altLang="en-US" sz="1800" b="1" noProof="0" dirty="0">
                <a:ln>
                  <a:noFill/>
                </a:ln>
                <a:solidFill>
                  <a:srgbClr val="FF0000"/>
                </a:solidFill>
                <a:effectLst/>
                <a:uLnTx/>
                <a:uFillTx/>
                <a:latin typeface="微软雅黑" panose="020B0503020204020204" charset="-122"/>
                <a:ea typeface="微软雅黑" panose="020B0503020204020204" charset="-122"/>
                <a:cs typeface="等线" panose="02010600030101010101" charset="-122"/>
                <a:sym typeface="+mn-ea"/>
              </a:rPr>
              <a:t>③高压低产井措施效果适应性分析及开发技术对策。</a:t>
            </a:r>
          </a:p>
          <a:p>
            <a:pPr algn="just">
              <a:lnSpc>
                <a:spcPct val="150000"/>
              </a:lnSpc>
            </a:pPr>
            <a:r>
              <a:rPr lang="en-US" altLang="zh-CN" sz="16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      </a:t>
            </a:r>
            <a:r>
              <a:rPr lang="zh-CN" altLang="en-US" sz="16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对高压低产井中已完成的工艺措施及其增产效果、效益进行对比分析，评价各类工艺措施对不同类型高压低产井的适应性。</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53"/>
          <p:cNvSpPr txBox="1">
            <a:spLocks noChangeArrowheads="1"/>
          </p:cNvSpPr>
          <p:nvPr/>
        </p:nvSpPr>
        <p:spPr bwMode="auto">
          <a:xfrm>
            <a:off x="302420" y="1411197"/>
            <a:ext cx="4306094" cy="1754326"/>
          </a:xfrm>
          <a:prstGeom prst="rect">
            <a:avLst/>
          </a:prstGeom>
          <a:noFill/>
          <a:ln w="9525">
            <a:noFill/>
            <a:miter lim="800000"/>
          </a:ln>
        </p:spPr>
        <p:txBody>
          <a:bodyPr wrap="square">
            <a:spAutoFit/>
          </a:bodyPr>
          <a:lstStyle/>
          <a:p>
            <a:pPr indent="457200"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测试曲线存在拐点表明井筒积液，根据拐点位置确定气液界面深度。压力梯度大于</a:t>
            </a:r>
            <a:r>
              <a:rPr lang="en-US" altLang="zh-CN" dirty="0">
                <a:latin typeface="方正大黑简体" panose="02010601030101010101" charset="-122"/>
                <a:ea typeface="方正大黑简体" panose="02010601030101010101" charset="-122"/>
                <a:cs typeface="方正黑体简体" panose="02010601030101010101" pitchFamily="2" charset="-122"/>
              </a:rPr>
              <a:t>0.1MPa/100m</a:t>
            </a:r>
            <a:r>
              <a:rPr lang="zh-CN" altLang="en-US" dirty="0">
                <a:latin typeface="方正大黑简体" panose="02010601030101010101" charset="-122"/>
                <a:ea typeface="方正大黑简体" panose="02010601030101010101" charset="-122"/>
                <a:cs typeface="方正黑体简体" panose="02010601030101010101" pitchFamily="2" charset="-122"/>
              </a:rPr>
              <a:t>表明测试流体为气液混相，压力梯度越大，液相含量越高。</a:t>
            </a:r>
          </a:p>
        </p:txBody>
      </p:sp>
      <p:sp>
        <p:nvSpPr>
          <p:cNvPr id="4" name="Text Box 853"/>
          <p:cNvSpPr txBox="1">
            <a:spLocks noChangeArrowheads="1"/>
          </p:cNvSpPr>
          <p:nvPr/>
        </p:nvSpPr>
        <p:spPr bwMode="auto">
          <a:xfrm>
            <a:off x="302421" y="3675787"/>
            <a:ext cx="4306094" cy="1338828"/>
          </a:xfrm>
          <a:prstGeom prst="rect">
            <a:avLst/>
          </a:prstGeom>
          <a:noFill/>
          <a:ln w="9525">
            <a:noFill/>
            <a:miter lim="800000"/>
          </a:ln>
        </p:spPr>
        <p:txBody>
          <a:bodyPr wrap="square">
            <a:spAutoFit/>
          </a:bodyPr>
          <a:lstStyle/>
          <a:p>
            <a:pPr indent="457200"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利用声波遇油管接箍和液面要发生反射的原理，对接收到的回声波进行分析，进而获得液面深度。</a:t>
            </a:r>
          </a:p>
        </p:txBody>
      </p:sp>
      <p:sp>
        <p:nvSpPr>
          <p:cNvPr id="5" name="Text Box 853"/>
          <p:cNvSpPr txBox="1">
            <a:spLocks noChangeArrowheads="1"/>
          </p:cNvSpPr>
          <p:nvPr/>
        </p:nvSpPr>
        <p:spPr bwMode="auto">
          <a:xfrm>
            <a:off x="302419" y="3179624"/>
            <a:ext cx="5027615" cy="463012"/>
          </a:xfrm>
          <a:prstGeom prst="rect">
            <a:avLst/>
          </a:prstGeom>
          <a:noFill/>
          <a:ln w="9525">
            <a:noFill/>
            <a:miter lim="800000"/>
          </a:ln>
        </p:spPr>
        <p:txBody>
          <a:bodyPr wrap="square">
            <a:spAutoFit/>
          </a:bodyPr>
          <a:lstStyle/>
          <a:p>
            <a:pPr marL="285750" indent="-285750" algn="just">
              <a:lnSpc>
                <a:spcPct val="150000"/>
              </a:lnSpc>
              <a:buClr>
                <a:srgbClr val="FF0000"/>
              </a:buClr>
              <a:buFont typeface="Wingdings" panose="05000000000000000000" pitchFamily="2" charset="2"/>
              <a:buChar char="Ø"/>
            </a:pP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rPr>
              <a:t>回声仪探液面法</a:t>
            </a:r>
          </a:p>
        </p:txBody>
      </p:sp>
      <p:sp>
        <p:nvSpPr>
          <p:cNvPr id="6" name="Text Box 853"/>
          <p:cNvSpPr txBox="1">
            <a:spLocks noChangeArrowheads="1"/>
          </p:cNvSpPr>
          <p:nvPr/>
        </p:nvSpPr>
        <p:spPr bwMode="auto">
          <a:xfrm>
            <a:off x="302419" y="816822"/>
            <a:ext cx="5027615" cy="463012"/>
          </a:xfrm>
          <a:prstGeom prst="rect">
            <a:avLst/>
          </a:prstGeom>
          <a:noFill/>
          <a:ln w="9525">
            <a:noFill/>
            <a:miter lim="800000"/>
          </a:ln>
        </p:spPr>
        <p:txBody>
          <a:bodyPr wrap="square">
            <a:spAutoFit/>
          </a:bodyPr>
          <a:lstStyle/>
          <a:p>
            <a:pPr marL="285750" indent="-285750" algn="just">
              <a:lnSpc>
                <a:spcPct val="150000"/>
              </a:lnSpc>
              <a:buClr>
                <a:srgbClr val="FF0000"/>
              </a:buClr>
              <a:buFont typeface="Wingdings" panose="05000000000000000000" pitchFamily="2" charset="2"/>
              <a:buChar char="Ø"/>
            </a:pP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rPr>
              <a:t>压力计探液面法</a:t>
            </a:r>
          </a:p>
        </p:txBody>
      </p:sp>
      <p:sp>
        <p:nvSpPr>
          <p:cNvPr id="7" name="Text Box 853"/>
          <p:cNvSpPr txBox="1">
            <a:spLocks noChangeArrowheads="1"/>
          </p:cNvSpPr>
          <p:nvPr/>
        </p:nvSpPr>
        <p:spPr bwMode="auto">
          <a:xfrm>
            <a:off x="915035" y="89535"/>
            <a:ext cx="4014470" cy="506730"/>
          </a:xfrm>
          <a:prstGeom prst="rect">
            <a:avLst/>
          </a:prstGeom>
          <a:noFill/>
          <a:ln w="9525">
            <a:noFill/>
            <a:miter lim="800000"/>
          </a:ln>
        </p:spPr>
        <p:txBody>
          <a:bodyPr wrap="square">
            <a:spAutoFit/>
          </a:bodyPr>
          <a:lstStyle/>
          <a:p>
            <a:pPr marL="285750" indent="-285750" algn="just">
              <a:lnSpc>
                <a:spcPct val="150000"/>
              </a:lnSpc>
              <a:buClr>
                <a:srgbClr val="FF0000"/>
              </a:buClr>
              <a:buFont typeface="Wingdings" panose="05000000000000000000" charset="0"/>
              <a:buChar char="n"/>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动态监测法</a:t>
            </a:r>
          </a:p>
        </p:txBody>
      </p:sp>
      <p:pic>
        <p:nvPicPr>
          <p:cNvPr id="8" name="图片 7"/>
          <p:cNvPicPr>
            <a:picLocks noChangeAspect="1"/>
          </p:cNvPicPr>
          <p:nvPr/>
        </p:nvPicPr>
        <p:blipFill>
          <a:blip r:embed="rId2"/>
          <a:stretch>
            <a:fillRect/>
          </a:stretch>
        </p:blipFill>
        <p:spPr>
          <a:xfrm>
            <a:off x="4710908" y="1293935"/>
            <a:ext cx="4115163" cy="2011240"/>
          </a:xfrm>
          <a:prstGeom prst="rect">
            <a:avLst/>
          </a:prstGeom>
        </p:spPr>
      </p:pic>
      <p:pic>
        <p:nvPicPr>
          <p:cNvPr id="11266" name="Picture 2" descr="1-26H2T液(20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908" y="3543300"/>
            <a:ext cx="4114924" cy="14713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7338" y="2766060"/>
            <a:ext cx="4309467" cy="2277703"/>
          </a:xfrm>
          <a:prstGeom prst="rect">
            <a:avLst/>
          </a:prstGeom>
        </p:spPr>
      </p:pic>
      <p:pic>
        <p:nvPicPr>
          <p:cNvPr id="5" name="图片 4"/>
          <p:cNvPicPr>
            <a:picLocks noChangeAspect="1"/>
          </p:cNvPicPr>
          <p:nvPr/>
        </p:nvPicPr>
        <p:blipFill>
          <a:blip r:embed="rId3"/>
          <a:stretch>
            <a:fillRect/>
          </a:stretch>
        </p:blipFill>
        <p:spPr>
          <a:xfrm>
            <a:off x="4655146" y="2766060"/>
            <a:ext cx="4309467" cy="2277704"/>
          </a:xfrm>
          <a:prstGeom prst="rect">
            <a:avLst/>
          </a:prstGeom>
        </p:spPr>
      </p:pic>
      <p:sp>
        <p:nvSpPr>
          <p:cNvPr id="6" name="Rectangle 3446"/>
          <p:cNvSpPr>
            <a:spLocks noChangeArrowheads="1"/>
          </p:cNvSpPr>
          <p:nvPr/>
        </p:nvSpPr>
        <p:spPr bwMode="auto">
          <a:xfrm>
            <a:off x="564455" y="2458283"/>
            <a:ext cx="3755232"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西区积液气井生产拉齐曲线</a:t>
            </a:r>
          </a:p>
        </p:txBody>
      </p:sp>
      <p:sp>
        <p:nvSpPr>
          <p:cNvPr id="7" name="Rectangle 3446"/>
          <p:cNvSpPr>
            <a:spLocks noChangeArrowheads="1"/>
          </p:cNvSpPr>
          <p:nvPr/>
        </p:nvSpPr>
        <p:spPr bwMode="auto">
          <a:xfrm>
            <a:off x="4932263" y="2458283"/>
            <a:ext cx="3755232"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中区积液气井生产拉齐曲线</a:t>
            </a:r>
          </a:p>
        </p:txBody>
      </p:sp>
      <p:sp>
        <p:nvSpPr>
          <p:cNvPr id="8" name="文本框 12"/>
          <p:cNvSpPr txBox="1">
            <a:spLocks noChangeArrowheads="1"/>
          </p:cNvSpPr>
          <p:nvPr/>
        </p:nvSpPr>
        <p:spPr bwMode="auto">
          <a:xfrm>
            <a:off x="287337" y="756845"/>
            <a:ext cx="8677275" cy="1555750"/>
          </a:xfrm>
          <a:prstGeom prst="rect">
            <a:avLst/>
          </a:prstGeom>
          <a:noFill/>
          <a:ln w="9525">
            <a:noFill/>
            <a:miter lim="800000"/>
          </a:ln>
        </p:spPr>
        <p:txBody>
          <a:bodyPr wrap="square">
            <a:spAutoFit/>
          </a:bodyPr>
          <a:lstStyle/>
          <a:p>
            <a:pPr algn="just">
              <a:lnSpc>
                <a:spcPct val="170000"/>
              </a:lnSpc>
            </a:pPr>
            <a:r>
              <a:rPr lang="en-US" altLang="zh-CN" sz="2000" b="1" dirty="0">
                <a:solidFill>
                  <a:srgbClr val="000000"/>
                </a:solidFill>
                <a:latin typeface="黑体" panose="02010609060101010101" charset="-122"/>
                <a:ea typeface="黑体" panose="02010609060101010101" charset="-122"/>
              </a:rPr>
              <a:t>    </a:t>
            </a:r>
            <a:r>
              <a:rPr lang="zh-CN" altLang="en-US" dirty="0">
                <a:latin typeface="方正大黑简体" panose="02010601030101010101" charset="-122"/>
                <a:ea typeface="方正大黑简体" panose="02010601030101010101" charset="-122"/>
                <a:cs typeface="方正黑体简体" panose="02010601030101010101" pitchFamily="2" charset="-122"/>
              </a:rPr>
              <a:t>综合各项方法判识积液气井</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457</a:t>
            </a:r>
            <a:r>
              <a:rPr lang="zh-CN" altLang="en-US" dirty="0">
                <a:latin typeface="方正大黑简体" panose="02010601030101010101" charset="-122"/>
                <a:ea typeface="方正大黑简体" panose="02010601030101010101" charset="-122"/>
                <a:cs typeface="方正黑体简体" panose="02010601030101010101" pitchFamily="2" charset="-122"/>
              </a:rPr>
              <a:t>口，占比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80</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，该类气井在生产约</a:t>
            </a:r>
            <a:r>
              <a:rPr lang="en-US" altLang="zh-CN" dirty="0">
                <a:latin typeface="方正大黑简体" panose="02010601030101010101" charset="-122"/>
                <a:ea typeface="方正大黑简体" panose="02010601030101010101" charset="-122"/>
                <a:cs typeface="方正黑体简体" panose="02010601030101010101" pitchFamily="2" charset="-122"/>
              </a:rPr>
              <a:t>200</a:t>
            </a:r>
            <a:r>
              <a:rPr lang="zh-CN" altLang="en-US" dirty="0">
                <a:latin typeface="方正大黑简体" panose="02010601030101010101" charset="-122"/>
                <a:ea typeface="方正大黑简体" panose="02010601030101010101" charset="-122"/>
                <a:cs typeface="方正黑体简体" panose="02010601030101010101" pitchFamily="2" charset="-122"/>
              </a:rPr>
              <a:t>天左右表现出积液特征（套压长期稳定在</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15</a:t>
            </a:r>
            <a:r>
              <a:rPr lang="en-US" altLang="zh-CN" dirty="0">
                <a:latin typeface="方正大黑简体" panose="02010601030101010101" charset="-122"/>
                <a:ea typeface="方正大黑简体" panose="02010601030101010101" charset="-122"/>
                <a:cs typeface="方正黑体简体" panose="02010601030101010101" pitchFamily="2" charset="-122"/>
              </a:rPr>
              <a:t>MPa</a:t>
            </a:r>
            <a:r>
              <a:rPr lang="zh-CN" altLang="en-US" dirty="0">
                <a:latin typeface="方正大黑简体" panose="02010601030101010101" charset="-122"/>
                <a:ea typeface="方正大黑简体" panose="02010601030101010101" charset="-122"/>
                <a:cs typeface="方正黑体简体" panose="02010601030101010101" pitchFamily="2" charset="-122"/>
              </a:rPr>
              <a:t>左右，产量保持快速递减），实际测试中区平均液面位置</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1530</a:t>
            </a:r>
            <a:r>
              <a:rPr lang="zh-CN" altLang="en-US" dirty="0">
                <a:latin typeface="方正大黑简体" panose="02010601030101010101" charset="-122"/>
                <a:ea typeface="方正大黑简体" panose="02010601030101010101" charset="-122"/>
                <a:cs typeface="方正黑体简体" panose="02010601030101010101" pitchFamily="2" charset="-122"/>
              </a:rPr>
              <a:t>米、西区</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1250</a:t>
            </a:r>
            <a:r>
              <a:rPr lang="zh-CN" altLang="en-US" dirty="0">
                <a:latin typeface="方正大黑简体" panose="02010601030101010101" charset="-122"/>
                <a:ea typeface="方正大黑简体" panose="02010601030101010101" charset="-122"/>
                <a:cs typeface="方正黑体简体" panose="02010601030101010101" pitchFamily="2" charset="-122"/>
              </a:rPr>
              <a:t>米，西区积液特征较中区更为明显。</a:t>
            </a:r>
          </a:p>
        </p:txBody>
      </p:sp>
      <p:cxnSp>
        <p:nvCxnSpPr>
          <p:cNvPr id="17" name="直接箭头连接符 16"/>
          <p:cNvCxnSpPr/>
          <p:nvPr/>
        </p:nvCxnSpPr>
        <p:spPr>
          <a:xfrm>
            <a:off x="946150" y="3387725"/>
            <a:ext cx="0" cy="1363980"/>
          </a:xfrm>
          <a:prstGeom prst="straightConnector1">
            <a:avLst/>
          </a:prstGeom>
          <a:ln w="127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352037" y="3387725"/>
            <a:ext cx="0" cy="1363980"/>
          </a:xfrm>
          <a:prstGeom prst="straightConnector1">
            <a:avLst/>
          </a:prstGeom>
          <a:ln w="127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446"/>
          <p:cNvSpPr>
            <a:spLocks noChangeArrowheads="1"/>
          </p:cNvSpPr>
          <p:nvPr/>
        </p:nvSpPr>
        <p:spPr bwMode="auto">
          <a:xfrm>
            <a:off x="625415" y="2927122"/>
            <a:ext cx="601405" cy="400110"/>
          </a:xfrm>
          <a:prstGeom prst="rect">
            <a:avLst/>
          </a:prstGeom>
          <a:noFill/>
          <a:ln w="9525">
            <a:noFill/>
            <a:miter lim="800000"/>
          </a:ln>
        </p:spPr>
        <p:txBody>
          <a:bodyPr wrap="square">
            <a:spAutoFit/>
          </a:bodyPr>
          <a:lstStyle/>
          <a:p>
            <a:pPr algn="ctr"/>
            <a:r>
              <a:rPr lang="en-US" altLang="zh-CN" sz="1000" kern="0" dirty="0">
                <a:solidFill>
                  <a:srgbClr val="0000FF"/>
                </a:solidFill>
                <a:latin typeface="华文新魏" panose="02010800040101010101" pitchFamily="2" charset="-122"/>
                <a:ea typeface="华文新魏" panose="02010800040101010101" pitchFamily="2" charset="-122"/>
              </a:rPr>
              <a:t>0.028</a:t>
            </a:r>
          </a:p>
          <a:p>
            <a:pPr algn="ctr"/>
            <a:r>
              <a:rPr lang="en-US" altLang="zh-CN" sz="1000" kern="0" dirty="0">
                <a:solidFill>
                  <a:srgbClr val="0000FF"/>
                </a:solidFill>
                <a:latin typeface="华文新魏" panose="02010800040101010101" pitchFamily="2" charset="-122"/>
                <a:ea typeface="华文新魏" panose="02010800040101010101" pitchFamily="2" charset="-122"/>
              </a:rPr>
              <a:t>MPa/d</a:t>
            </a:r>
            <a:endParaRPr lang="zh-CN" altLang="en-US" sz="1000" kern="0" dirty="0">
              <a:solidFill>
                <a:srgbClr val="0000FF"/>
              </a:solidFill>
              <a:latin typeface="华文新魏" panose="02010800040101010101" pitchFamily="2" charset="-122"/>
              <a:ea typeface="华文新魏" panose="02010800040101010101" pitchFamily="2" charset="-122"/>
            </a:endParaRPr>
          </a:p>
        </p:txBody>
      </p:sp>
      <p:sp>
        <p:nvSpPr>
          <p:cNvPr id="20" name="Rectangle 3446"/>
          <p:cNvSpPr>
            <a:spLocks noChangeArrowheads="1"/>
          </p:cNvSpPr>
          <p:nvPr/>
        </p:nvSpPr>
        <p:spPr bwMode="auto">
          <a:xfrm>
            <a:off x="4962743" y="2902674"/>
            <a:ext cx="601405" cy="400110"/>
          </a:xfrm>
          <a:prstGeom prst="rect">
            <a:avLst/>
          </a:prstGeom>
          <a:noFill/>
          <a:ln w="9525">
            <a:noFill/>
            <a:miter lim="800000"/>
          </a:ln>
        </p:spPr>
        <p:txBody>
          <a:bodyPr wrap="square">
            <a:spAutoFit/>
          </a:bodyPr>
          <a:lstStyle/>
          <a:p>
            <a:pPr algn="ctr"/>
            <a:r>
              <a:rPr lang="en-US" altLang="zh-CN" sz="1000" kern="0" dirty="0">
                <a:solidFill>
                  <a:srgbClr val="0000FF"/>
                </a:solidFill>
                <a:latin typeface="华文新魏" panose="02010800040101010101" pitchFamily="2" charset="-122"/>
                <a:ea typeface="华文新魏" panose="02010800040101010101" pitchFamily="2" charset="-122"/>
              </a:rPr>
              <a:t>0.037</a:t>
            </a:r>
          </a:p>
          <a:p>
            <a:pPr algn="ctr"/>
            <a:r>
              <a:rPr lang="en-US" altLang="zh-CN" sz="1000" kern="0" dirty="0">
                <a:solidFill>
                  <a:srgbClr val="0000FF"/>
                </a:solidFill>
                <a:latin typeface="华文新魏" panose="02010800040101010101" pitchFamily="2" charset="-122"/>
                <a:ea typeface="华文新魏" panose="02010800040101010101" pitchFamily="2" charset="-122"/>
              </a:rPr>
              <a:t>MPa/d</a:t>
            </a:r>
            <a:endParaRPr lang="zh-CN" altLang="en-US" sz="1000" kern="0" dirty="0">
              <a:solidFill>
                <a:srgbClr val="0000FF"/>
              </a:solidFill>
              <a:latin typeface="华文新魏" panose="02010800040101010101" pitchFamily="2" charset="-122"/>
              <a:ea typeface="华文新魏" panose="02010800040101010101" pitchFamily="2" charset="-122"/>
            </a:endParaRPr>
          </a:p>
        </p:txBody>
      </p:sp>
      <p:sp>
        <p:nvSpPr>
          <p:cNvPr id="21" name="Rectangle 3446"/>
          <p:cNvSpPr>
            <a:spLocks noChangeArrowheads="1"/>
          </p:cNvSpPr>
          <p:nvPr/>
        </p:nvSpPr>
        <p:spPr bwMode="auto">
          <a:xfrm>
            <a:off x="2024993" y="3310835"/>
            <a:ext cx="1027153" cy="276999"/>
          </a:xfrm>
          <a:prstGeom prst="rect">
            <a:avLst/>
          </a:prstGeom>
          <a:noFill/>
          <a:ln w="9525">
            <a:noFill/>
            <a:miter lim="800000"/>
          </a:ln>
        </p:spPr>
        <p:txBody>
          <a:bodyPr wrap="square">
            <a:spAutoFit/>
          </a:bodyPr>
          <a:lstStyle/>
          <a:p>
            <a:pPr algn="ctr"/>
            <a:r>
              <a:rPr lang="en-US" altLang="zh-CN" sz="1200" kern="0" dirty="0">
                <a:solidFill>
                  <a:srgbClr val="FF0000"/>
                </a:solidFill>
                <a:latin typeface="华文新魏" panose="02010800040101010101" pitchFamily="2" charset="-122"/>
                <a:ea typeface="华文新魏" panose="02010800040101010101" pitchFamily="2" charset="-122"/>
              </a:rPr>
              <a:t>0.001MPa/d</a:t>
            </a:r>
            <a:endParaRPr lang="zh-CN" altLang="en-US" sz="1200" kern="0" dirty="0">
              <a:solidFill>
                <a:srgbClr val="FF0000"/>
              </a:solidFill>
              <a:latin typeface="华文新魏" panose="02010800040101010101" pitchFamily="2" charset="-122"/>
              <a:ea typeface="华文新魏" panose="02010800040101010101" pitchFamily="2" charset="-122"/>
            </a:endParaRPr>
          </a:p>
        </p:txBody>
      </p:sp>
      <p:sp>
        <p:nvSpPr>
          <p:cNvPr id="22" name="Rectangle 3446"/>
          <p:cNvSpPr>
            <a:spLocks noChangeArrowheads="1"/>
          </p:cNvSpPr>
          <p:nvPr/>
        </p:nvSpPr>
        <p:spPr bwMode="auto">
          <a:xfrm>
            <a:off x="6393181" y="3439188"/>
            <a:ext cx="1116666" cy="276999"/>
          </a:xfrm>
          <a:prstGeom prst="rect">
            <a:avLst/>
          </a:prstGeom>
          <a:noFill/>
          <a:ln w="9525">
            <a:noFill/>
            <a:miter lim="800000"/>
          </a:ln>
        </p:spPr>
        <p:txBody>
          <a:bodyPr wrap="square">
            <a:spAutoFit/>
          </a:bodyPr>
          <a:lstStyle/>
          <a:p>
            <a:pPr algn="ctr"/>
            <a:r>
              <a:rPr lang="en-US" altLang="zh-CN" sz="1200" kern="0" dirty="0">
                <a:solidFill>
                  <a:srgbClr val="FF0000"/>
                </a:solidFill>
                <a:latin typeface="华文新魏" panose="02010800040101010101" pitchFamily="2" charset="-122"/>
                <a:ea typeface="华文新魏" panose="02010800040101010101" pitchFamily="2" charset="-122"/>
              </a:rPr>
              <a:t>0.002MPa/d</a:t>
            </a:r>
            <a:endParaRPr lang="zh-CN" altLang="en-US" sz="1200" kern="0" dirty="0">
              <a:solidFill>
                <a:srgbClr val="FF0000"/>
              </a:solidFill>
              <a:latin typeface="华文新魏" panose="02010800040101010101" pitchFamily="2" charset="-122"/>
              <a:ea typeface="华文新魏" panose="02010800040101010101" pitchFamily="2" charset="-122"/>
            </a:endParaRPr>
          </a:p>
        </p:txBody>
      </p:sp>
      <p:sp>
        <p:nvSpPr>
          <p:cNvPr id="23" name="Rectangle 3446"/>
          <p:cNvSpPr>
            <a:spLocks noChangeArrowheads="1"/>
          </p:cNvSpPr>
          <p:nvPr/>
        </p:nvSpPr>
        <p:spPr bwMode="auto">
          <a:xfrm>
            <a:off x="597772" y="3769999"/>
            <a:ext cx="319208" cy="830997"/>
          </a:xfrm>
          <a:prstGeom prst="rect">
            <a:avLst/>
          </a:prstGeom>
          <a:noFill/>
          <a:ln w="9525">
            <a:noFill/>
            <a:miter lim="800000"/>
          </a:ln>
        </p:spPr>
        <p:txBody>
          <a:bodyPr wrap="square">
            <a:spAutoFit/>
          </a:bodyPr>
          <a:lstStyle/>
          <a:p>
            <a:pPr algn="ctr"/>
            <a:r>
              <a:rPr lang="zh-CN" altLang="en-US" sz="1200" kern="0" dirty="0">
                <a:solidFill>
                  <a:srgbClr val="0000FF"/>
                </a:solidFill>
                <a:latin typeface="华文新魏" panose="02010800040101010101" pitchFamily="2" charset="-122"/>
                <a:ea typeface="华文新魏" panose="02010800040101010101" pitchFamily="2" charset="-122"/>
              </a:rPr>
              <a:t>正常生产</a:t>
            </a:r>
          </a:p>
        </p:txBody>
      </p:sp>
      <p:sp>
        <p:nvSpPr>
          <p:cNvPr id="24" name="Rectangle 3446"/>
          <p:cNvSpPr>
            <a:spLocks noChangeArrowheads="1"/>
          </p:cNvSpPr>
          <p:nvPr/>
        </p:nvSpPr>
        <p:spPr bwMode="auto">
          <a:xfrm>
            <a:off x="4999482" y="3741164"/>
            <a:ext cx="319208" cy="830997"/>
          </a:xfrm>
          <a:prstGeom prst="rect">
            <a:avLst/>
          </a:prstGeom>
          <a:noFill/>
          <a:ln w="9525">
            <a:noFill/>
            <a:miter lim="800000"/>
          </a:ln>
        </p:spPr>
        <p:txBody>
          <a:bodyPr wrap="square">
            <a:spAutoFit/>
          </a:bodyPr>
          <a:lstStyle/>
          <a:p>
            <a:pPr algn="ctr"/>
            <a:r>
              <a:rPr lang="zh-CN" altLang="en-US" sz="1200" kern="0" dirty="0">
                <a:solidFill>
                  <a:srgbClr val="0000FF"/>
                </a:solidFill>
                <a:latin typeface="华文新魏" panose="02010800040101010101" pitchFamily="2" charset="-122"/>
                <a:ea typeface="华文新魏" panose="02010800040101010101" pitchFamily="2" charset="-122"/>
              </a:rPr>
              <a:t>正常生产</a:t>
            </a:r>
          </a:p>
        </p:txBody>
      </p:sp>
      <p:sp>
        <p:nvSpPr>
          <p:cNvPr id="25" name="Rectangle 3446"/>
          <p:cNvSpPr>
            <a:spLocks noChangeArrowheads="1"/>
          </p:cNvSpPr>
          <p:nvPr/>
        </p:nvSpPr>
        <p:spPr bwMode="auto">
          <a:xfrm>
            <a:off x="6015581" y="4437562"/>
            <a:ext cx="1794780" cy="276999"/>
          </a:xfrm>
          <a:prstGeom prst="rect">
            <a:avLst/>
          </a:prstGeom>
          <a:noFill/>
          <a:ln w="9525">
            <a:noFill/>
            <a:miter lim="800000"/>
          </a:ln>
        </p:spPr>
        <p:txBody>
          <a:bodyPr wrap="square">
            <a:spAutoFit/>
          </a:bodyPr>
          <a:lstStyle/>
          <a:p>
            <a:pPr algn="ctr"/>
            <a:r>
              <a:rPr lang="zh-CN" altLang="en-US" sz="1200" kern="0" dirty="0">
                <a:solidFill>
                  <a:srgbClr val="FF0000"/>
                </a:solidFill>
                <a:latin typeface="华文新魏" panose="02010800040101010101" pitchFamily="2" charset="-122"/>
                <a:ea typeface="华文新魏" panose="02010800040101010101" pitchFamily="2" charset="-122"/>
              </a:rPr>
              <a:t>逐渐积液阶段</a:t>
            </a:r>
          </a:p>
        </p:txBody>
      </p:sp>
      <p:sp>
        <p:nvSpPr>
          <p:cNvPr id="26" name="Rectangle 3446"/>
          <p:cNvSpPr>
            <a:spLocks noChangeArrowheads="1"/>
          </p:cNvSpPr>
          <p:nvPr/>
        </p:nvSpPr>
        <p:spPr bwMode="auto">
          <a:xfrm>
            <a:off x="1643042" y="4462496"/>
            <a:ext cx="1794780" cy="276999"/>
          </a:xfrm>
          <a:prstGeom prst="rect">
            <a:avLst/>
          </a:prstGeom>
          <a:noFill/>
          <a:ln w="9525">
            <a:noFill/>
            <a:miter lim="800000"/>
          </a:ln>
        </p:spPr>
        <p:txBody>
          <a:bodyPr wrap="square">
            <a:spAutoFit/>
          </a:bodyPr>
          <a:lstStyle/>
          <a:p>
            <a:pPr algn="ctr"/>
            <a:r>
              <a:rPr lang="zh-CN" altLang="en-US" sz="1200" kern="0" dirty="0">
                <a:solidFill>
                  <a:srgbClr val="FF0000"/>
                </a:solidFill>
                <a:latin typeface="华文新魏" panose="02010800040101010101" pitchFamily="2" charset="-122"/>
                <a:ea typeface="华文新魏" panose="02010800040101010101" pitchFamily="2" charset="-122"/>
              </a:rPr>
              <a:t>逐渐积液阶段</a:t>
            </a:r>
          </a:p>
        </p:txBody>
      </p:sp>
      <p:sp>
        <p:nvSpPr>
          <p:cNvPr id="3" name="文本框 2"/>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）积液井识别结果及生产动态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29735" y="131843"/>
            <a:ext cx="4787582" cy="506730"/>
          </a:xfrm>
          <a:prstGeom prst="rect">
            <a:avLst/>
          </a:prstGeom>
          <a:noFill/>
        </p:spPr>
        <p:txBody>
          <a:bodyPr wrap="square" rtlCol="0">
            <a:spAutoFit/>
          </a:bodyPr>
          <a:lstStyle/>
          <a:p>
            <a:pPr algn="just">
              <a:lnSpc>
                <a:spcPct val="150000"/>
              </a:lnSpc>
            </a:pPr>
            <a:r>
              <a:rPr lang="zh-CN" altLang="en-US"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典型井：苏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47-52-58</a:t>
            </a:r>
            <a:endPar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endParaRPr>
          </a:p>
        </p:txBody>
      </p:sp>
      <p:pic>
        <p:nvPicPr>
          <p:cNvPr id="2" name="图片 1"/>
          <p:cNvPicPr>
            <a:picLocks noChangeAspect="1"/>
          </p:cNvPicPr>
          <p:nvPr/>
        </p:nvPicPr>
        <p:blipFill>
          <a:blip r:embed="rId2"/>
          <a:stretch>
            <a:fillRect/>
          </a:stretch>
        </p:blipFill>
        <p:spPr>
          <a:xfrm>
            <a:off x="465772" y="2500313"/>
            <a:ext cx="8381047" cy="2531932"/>
          </a:xfrm>
          <a:prstGeom prst="rect">
            <a:avLst/>
          </a:prstGeom>
        </p:spPr>
      </p:pic>
      <p:pic>
        <p:nvPicPr>
          <p:cNvPr id="5" name="图片 4"/>
          <p:cNvPicPr>
            <a:picLocks noChangeAspect="1"/>
          </p:cNvPicPr>
          <p:nvPr/>
        </p:nvPicPr>
        <p:blipFill>
          <a:blip r:embed="rId3"/>
          <a:stretch>
            <a:fillRect/>
          </a:stretch>
        </p:blipFill>
        <p:spPr>
          <a:xfrm>
            <a:off x="1029735" y="2767555"/>
            <a:ext cx="1432863" cy="751898"/>
          </a:xfrm>
          <a:prstGeom prst="rect">
            <a:avLst/>
          </a:prstGeom>
        </p:spPr>
      </p:pic>
      <p:pic>
        <p:nvPicPr>
          <p:cNvPr id="12290" name="Picture 2" descr="苏47-52-58油管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9510" y="2763301"/>
            <a:ext cx="1113569" cy="73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4608513" y="2763302"/>
            <a:ext cx="1494960" cy="756152"/>
          </a:xfrm>
          <a:prstGeom prst="rect">
            <a:avLst/>
          </a:prstGeom>
        </p:spPr>
      </p:pic>
      <p:cxnSp>
        <p:nvCxnSpPr>
          <p:cNvPr id="8" name="直接箭头连接符 7"/>
          <p:cNvCxnSpPr/>
          <p:nvPr/>
        </p:nvCxnSpPr>
        <p:spPr>
          <a:xfrm flipH="1">
            <a:off x="920978" y="3315522"/>
            <a:ext cx="552587" cy="34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2775404" y="3348414"/>
            <a:ext cx="552587" cy="34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066447" y="3354992"/>
            <a:ext cx="705784" cy="466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3446"/>
          <p:cNvSpPr>
            <a:spLocks noChangeArrowheads="1"/>
          </p:cNvSpPr>
          <p:nvPr/>
        </p:nvSpPr>
        <p:spPr bwMode="auto">
          <a:xfrm>
            <a:off x="1101426" y="3102708"/>
            <a:ext cx="1527482" cy="246221"/>
          </a:xfrm>
          <a:prstGeom prst="rect">
            <a:avLst/>
          </a:prstGeom>
          <a:noFill/>
          <a:ln w="9525">
            <a:noFill/>
            <a:miter lim="800000"/>
          </a:ln>
        </p:spPr>
        <p:txBody>
          <a:bodyPr wrap="square">
            <a:spAutoFit/>
          </a:bodyPr>
          <a:lstStyle/>
          <a:p>
            <a:pPr algn="ctr"/>
            <a:r>
              <a:rPr lang="zh-CN" altLang="en-US" sz="1000" kern="0" dirty="0">
                <a:solidFill>
                  <a:srgbClr val="0000FF"/>
                </a:solidFill>
                <a:latin typeface="华文新魏" panose="02010800040101010101" pitchFamily="2" charset="-122"/>
                <a:ea typeface="华文新魏" panose="02010800040101010101" pitchFamily="2" charset="-122"/>
              </a:rPr>
              <a:t>投产前地层压力测试</a:t>
            </a:r>
          </a:p>
        </p:txBody>
      </p:sp>
      <p:sp>
        <p:nvSpPr>
          <p:cNvPr id="14" name="Rectangle 3446"/>
          <p:cNvSpPr>
            <a:spLocks noChangeArrowheads="1"/>
          </p:cNvSpPr>
          <p:nvPr/>
        </p:nvSpPr>
        <p:spPr bwMode="auto">
          <a:xfrm>
            <a:off x="3187202" y="3037290"/>
            <a:ext cx="998184" cy="246221"/>
          </a:xfrm>
          <a:prstGeom prst="rect">
            <a:avLst/>
          </a:prstGeom>
          <a:noFill/>
          <a:ln w="9525">
            <a:noFill/>
            <a:miter lim="800000"/>
          </a:ln>
        </p:spPr>
        <p:txBody>
          <a:bodyPr wrap="square">
            <a:spAutoFit/>
          </a:bodyPr>
          <a:lstStyle/>
          <a:p>
            <a:pPr algn="ctr"/>
            <a:r>
              <a:rPr lang="zh-CN" altLang="en-US" sz="1000" kern="0" dirty="0">
                <a:solidFill>
                  <a:srgbClr val="FF0000"/>
                </a:solidFill>
                <a:latin typeface="华文新魏" panose="02010800040101010101" pitchFamily="2" charset="-122"/>
                <a:ea typeface="华文新魏" panose="02010800040101010101" pitchFamily="2" charset="-122"/>
              </a:rPr>
              <a:t>回声仪探液面</a:t>
            </a:r>
          </a:p>
        </p:txBody>
      </p:sp>
      <p:sp>
        <p:nvSpPr>
          <p:cNvPr id="15" name="Rectangle 3446"/>
          <p:cNvSpPr>
            <a:spLocks noChangeArrowheads="1"/>
          </p:cNvSpPr>
          <p:nvPr/>
        </p:nvSpPr>
        <p:spPr bwMode="auto">
          <a:xfrm>
            <a:off x="4743681" y="3486561"/>
            <a:ext cx="998184" cy="246221"/>
          </a:xfrm>
          <a:prstGeom prst="rect">
            <a:avLst/>
          </a:prstGeom>
          <a:noFill/>
          <a:ln w="9525">
            <a:noFill/>
            <a:miter lim="800000"/>
          </a:ln>
        </p:spPr>
        <p:txBody>
          <a:bodyPr wrap="square">
            <a:spAutoFit/>
          </a:bodyPr>
          <a:lstStyle/>
          <a:p>
            <a:pPr algn="ctr"/>
            <a:r>
              <a:rPr lang="zh-CN" altLang="en-US" sz="1000" kern="0" dirty="0">
                <a:solidFill>
                  <a:srgbClr val="0000FF"/>
                </a:solidFill>
                <a:latin typeface="华文新魏" panose="02010800040101010101" pitchFamily="2" charset="-122"/>
                <a:ea typeface="华文新魏" panose="02010800040101010101" pitchFamily="2" charset="-122"/>
              </a:rPr>
              <a:t>压力计探液面</a:t>
            </a:r>
          </a:p>
        </p:txBody>
      </p:sp>
      <p:sp>
        <p:nvSpPr>
          <p:cNvPr id="17" name="文本框 16"/>
          <p:cNvSpPr txBox="1"/>
          <p:nvPr/>
        </p:nvSpPr>
        <p:spPr>
          <a:xfrm>
            <a:off x="287338" y="770881"/>
            <a:ext cx="8677275" cy="133794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该井</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2015</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年</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12</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月无节流器投产，投产前套压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25.1</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，初期日产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0.8</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2017</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年回声仪探得液面位置</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710</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米，</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2018</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年压力计探得液面位置</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820</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米，气井长期处于严重积液状态，目前日产气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0.1</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23.2</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，累产气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923</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sp>
        <p:nvSpPr>
          <p:cNvPr id="9" name="TextBox 5"/>
          <p:cNvSpPr/>
          <p:nvPr/>
        </p:nvSpPr>
        <p:spPr bwMode="auto">
          <a:xfrm>
            <a:off x="2496186" y="2098898"/>
            <a:ext cx="384048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苏47-52-58井生产曲线</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34788" y="2556448"/>
            <a:ext cx="8347449" cy="2503232"/>
          </a:xfrm>
          <a:prstGeom prst="rect">
            <a:avLst/>
          </a:prstGeom>
        </p:spPr>
      </p:pic>
      <p:cxnSp>
        <p:nvCxnSpPr>
          <p:cNvPr id="5" name="直接箭头连接符 4"/>
          <p:cNvCxnSpPr/>
          <p:nvPr/>
        </p:nvCxnSpPr>
        <p:spPr>
          <a:xfrm>
            <a:off x="5753100" y="3825240"/>
            <a:ext cx="0"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3446"/>
          <p:cNvSpPr>
            <a:spLocks noChangeArrowheads="1"/>
          </p:cNvSpPr>
          <p:nvPr/>
        </p:nvSpPr>
        <p:spPr bwMode="auto">
          <a:xfrm>
            <a:off x="5239523" y="4450080"/>
            <a:ext cx="1027153" cy="461665"/>
          </a:xfrm>
          <a:prstGeom prst="rect">
            <a:avLst/>
          </a:prstGeom>
          <a:noFill/>
          <a:ln w="9525">
            <a:noFill/>
            <a:miter lim="800000"/>
          </a:ln>
        </p:spPr>
        <p:txBody>
          <a:bodyPr wrap="square">
            <a:spAutoFit/>
          </a:bodyPr>
          <a:lstStyle/>
          <a:p>
            <a:pPr algn="ctr"/>
            <a:r>
              <a:rPr lang="en-US" altLang="zh-CN" sz="1200" kern="0" dirty="0">
                <a:solidFill>
                  <a:srgbClr val="0000FF"/>
                </a:solidFill>
                <a:latin typeface="华文新魏" panose="02010800040101010101" pitchFamily="2" charset="-122"/>
                <a:ea typeface="华文新魏" panose="02010800040101010101" pitchFamily="2" charset="-122"/>
              </a:rPr>
              <a:t>2017</a:t>
            </a:r>
            <a:r>
              <a:rPr lang="zh-CN" altLang="en-US" sz="1200" kern="0" dirty="0">
                <a:solidFill>
                  <a:srgbClr val="0000FF"/>
                </a:solidFill>
                <a:latin typeface="华文新魏" panose="02010800040101010101" pitchFamily="2" charset="-122"/>
                <a:ea typeface="华文新魏" panose="02010800040101010101" pitchFamily="2" charset="-122"/>
              </a:rPr>
              <a:t>年</a:t>
            </a:r>
            <a:r>
              <a:rPr lang="en-US" altLang="zh-CN" sz="1200" kern="0" dirty="0">
                <a:solidFill>
                  <a:srgbClr val="0000FF"/>
                </a:solidFill>
                <a:latin typeface="华文新魏" panose="02010800040101010101" pitchFamily="2" charset="-122"/>
                <a:ea typeface="华文新魏" panose="02010800040101010101" pitchFamily="2" charset="-122"/>
              </a:rPr>
              <a:t>7</a:t>
            </a:r>
            <a:r>
              <a:rPr lang="zh-CN" altLang="en-US" sz="1200" kern="0" dirty="0">
                <a:solidFill>
                  <a:srgbClr val="0000FF"/>
                </a:solidFill>
                <a:latin typeface="华文新魏" panose="02010800040101010101" pitchFamily="2" charset="-122"/>
                <a:ea typeface="华文新魏" panose="02010800040101010101" pitchFamily="2" charset="-122"/>
              </a:rPr>
              <a:t>月</a:t>
            </a:r>
            <a:endParaRPr lang="en-US" altLang="zh-CN" sz="1200" kern="0" dirty="0">
              <a:solidFill>
                <a:srgbClr val="0000FF"/>
              </a:solidFill>
              <a:latin typeface="华文新魏" panose="02010800040101010101" pitchFamily="2" charset="-122"/>
              <a:ea typeface="华文新魏" panose="02010800040101010101" pitchFamily="2" charset="-122"/>
            </a:endParaRPr>
          </a:p>
          <a:p>
            <a:pPr algn="ctr"/>
            <a:r>
              <a:rPr lang="en-US" altLang="zh-CN" sz="1200" kern="0" dirty="0">
                <a:solidFill>
                  <a:srgbClr val="0000FF"/>
                </a:solidFill>
                <a:latin typeface="华文新魏" panose="02010800040101010101" pitchFamily="2" charset="-122"/>
                <a:ea typeface="华文新魏" panose="02010800040101010101" pitchFamily="2" charset="-122"/>
              </a:rPr>
              <a:t>0.13</a:t>
            </a:r>
            <a:r>
              <a:rPr lang="zh-CN" altLang="en-US" sz="1200" kern="0" dirty="0">
                <a:solidFill>
                  <a:srgbClr val="0000FF"/>
                </a:solidFill>
                <a:latin typeface="华文新魏" panose="02010800040101010101" pitchFamily="2" charset="-122"/>
                <a:ea typeface="华文新魏" panose="02010800040101010101" pitchFamily="2" charset="-122"/>
              </a:rPr>
              <a:t>万方</a:t>
            </a:r>
            <a:r>
              <a:rPr lang="en-US" altLang="zh-CN" sz="1200" kern="0" dirty="0">
                <a:solidFill>
                  <a:srgbClr val="0000FF"/>
                </a:solidFill>
                <a:latin typeface="华文新魏" panose="02010800040101010101" pitchFamily="2" charset="-122"/>
                <a:ea typeface="华文新魏" panose="02010800040101010101" pitchFamily="2" charset="-122"/>
              </a:rPr>
              <a:t>/</a:t>
            </a:r>
            <a:r>
              <a:rPr lang="zh-CN" altLang="en-US" sz="1200" kern="0" dirty="0">
                <a:solidFill>
                  <a:srgbClr val="0000FF"/>
                </a:solidFill>
                <a:latin typeface="华文新魏" panose="02010800040101010101" pitchFamily="2" charset="-122"/>
                <a:ea typeface="华文新魏" panose="02010800040101010101" pitchFamily="2" charset="-122"/>
              </a:rPr>
              <a:t>天</a:t>
            </a:r>
          </a:p>
        </p:txBody>
      </p:sp>
      <p:cxnSp>
        <p:nvCxnSpPr>
          <p:cNvPr id="7" name="直接箭头连接符 6"/>
          <p:cNvCxnSpPr/>
          <p:nvPr/>
        </p:nvCxnSpPr>
        <p:spPr>
          <a:xfrm>
            <a:off x="6827520" y="3844290"/>
            <a:ext cx="0"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3446"/>
          <p:cNvSpPr>
            <a:spLocks noChangeArrowheads="1"/>
          </p:cNvSpPr>
          <p:nvPr/>
        </p:nvSpPr>
        <p:spPr bwMode="auto">
          <a:xfrm>
            <a:off x="6290309" y="4450079"/>
            <a:ext cx="1027153" cy="461665"/>
          </a:xfrm>
          <a:prstGeom prst="rect">
            <a:avLst/>
          </a:prstGeom>
          <a:noFill/>
          <a:ln w="9525">
            <a:noFill/>
            <a:miter lim="800000"/>
          </a:ln>
        </p:spPr>
        <p:txBody>
          <a:bodyPr wrap="square">
            <a:spAutoFit/>
          </a:bodyPr>
          <a:lstStyle/>
          <a:p>
            <a:pPr algn="ctr"/>
            <a:r>
              <a:rPr lang="en-US" altLang="zh-CN" sz="1200" kern="0" dirty="0">
                <a:solidFill>
                  <a:srgbClr val="0000FF"/>
                </a:solidFill>
                <a:latin typeface="华文新魏" panose="02010800040101010101" pitchFamily="2" charset="-122"/>
                <a:ea typeface="华文新魏" panose="02010800040101010101" pitchFamily="2" charset="-122"/>
              </a:rPr>
              <a:t>2019</a:t>
            </a:r>
            <a:r>
              <a:rPr lang="zh-CN" altLang="en-US" sz="1200" kern="0" dirty="0">
                <a:solidFill>
                  <a:srgbClr val="0000FF"/>
                </a:solidFill>
                <a:latin typeface="华文新魏" panose="02010800040101010101" pitchFamily="2" charset="-122"/>
                <a:ea typeface="华文新魏" panose="02010800040101010101" pitchFamily="2" charset="-122"/>
              </a:rPr>
              <a:t>年</a:t>
            </a:r>
            <a:r>
              <a:rPr lang="en-US" altLang="zh-CN" sz="1200" kern="0" dirty="0">
                <a:solidFill>
                  <a:srgbClr val="0000FF"/>
                </a:solidFill>
                <a:latin typeface="华文新魏" panose="02010800040101010101" pitchFamily="2" charset="-122"/>
                <a:ea typeface="华文新魏" panose="02010800040101010101" pitchFamily="2" charset="-122"/>
              </a:rPr>
              <a:t>8</a:t>
            </a:r>
            <a:r>
              <a:rPr lang="zh-CN" altLang="en-US" sz="1200" kern="0" dirty="0">
                <a:solidFill>
                  <a:srgbClr val="0000FF"/>
                </a:solidFill>
                <a:latin typeface="华文新魏" panose="02010800040101010101" pitchFamily="2" charset="-122"/>
                <a:ea typeface="华文新魏" panose="02010800040101010101" pitchFamily="2" charset="-122"/>
              </a:rPr>
              <a:t>月</a:t>
            </a:r>
            <a:endParaRPr lang="en-US" altLang="zh-CN" sz="1200" kern="0" dirty="0">
              <a:solidFill>
                <a:srgbClr val="0000FF"/>
              </a:solidFill>
              <a:latin typeface="华文新魏" panose="02010800040101010101" pitchFamily="2" charset="-122"/>
              <a:ea typeface="华文新魏" panose="02010800040101010101" pitchFamily="2" charset="-122"/>
            </a:endParaRPr>
          </a:p>
          <a:p>
            <a:pPr algn="ctr"/>
            <a:r>
              <a:rPr lang="en-US" altLang="zh-CN" sz="1200" kern="0" dirty="0">
                <a:solidFill>
                  <a:srgbClr val="0000FF"/>
                </a:solidFill>
                <a:latin typeface="华文新魏" panose="02010800040101010101" pitchFamily="2" charset="-122"/>
                <a:ea typeface="华文新魏" panose="02010800040101010101" pitchFamily="2" charset="-122"/>
              </a:rPr>
              <a:t>0.17</a:t>
            </a:r>
            <a:r>
              <a:rPr lang="zh-CN" altLang="en-US" sz="1200" kern="0" dirty="0">
                <a:solidFill>
                  <a:srgbClr val="0000FF"/>
                </a:solidFill>
                <a:latin typeface="华文新魏" panose="02010800040101010101" pitchFamily="2" charset="-122"/>
                <a:ea typeface="华文新魏" panose="02010800040101010101" pitchFamily="2" charset="-122"/>
              </a:rPr>
              <a:t>万方</a:t>
            </a:r>
            <a:r>
              <a:rPr lang="en-US" altLang="zh-CN" sz="1200" kern="0" dirty="0">
                <a:solidFill>
                  <a:srgbClr val="0000FF"/>
                </a:solidFill>
                <a:latin typeface="华文新魏" panose="02010800040101010101" pitchFamily="2" charset="-122"/>
                <a:ea typeface="华文新魏" panose="02010800040101010101" pitchFamily="2" charset="-122"/>
              </a:rPr>
              <a:t>/</a:t>
            </a:r>
            <a:r>
              <a:rPr lang="zh-CN" altLang="en-US" sz="1200" kern="0" dirty="0">
                <a:solidFill>
                  <a:srgbClr val="0000FF"/>
                </a:solidFill>
                <a:latin typeface="华文新魏" panose="02010800040101010101" pitchFamily="2" charset="-122"/>
                <a:ea typeface="华文新魏" panose="02010800040101010101" pitchFamily="2" charset="-122"/>
              </a:rPr>
              <a:t>天</a:t>
            </a:r>
          </a:p>
        </p:txBody>
      </p:sp>
      <p:cxnSp>
        <p:nvCxnSpPr>
          <p:cNvPr id="9" name="直接箭头连接符 8"/>
          <p:cNvCxnSpPr/>
          <p:nvPr/>
        </p:nvCxnSpPr>
        <p:spPr>
          <a:xfrm>
            <a:off x="7513320" y="3844290"/>
            <a:ext cx="0"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3446"/>
          <p:cNvSpPr>
            <a:spLocks noChangeArrowheads="1"/>
          </p:cNvSpPr>
          <p:nvPr/>
        </p:nvSpPr>
        <p:spPr bwMode="auto">
          <a:xfrm>
            <a:off x="7413487" y="4382749"/>
            <a:ext cx="1027153" cy="461665"/>
          </a:xfrm>
          <a:prstGeom prst="rect">
            <a:avLst/>
          </a:prstGeom>
          <a:noFill/>
          <a:ln w="9525">
            <a:noFill/>
            <a:miter lim="800000"/>
          </a:ln>
        </p:spPr>
        <p:txBody>
          <a:bodyPr wrap="square">
            <a:spAutoFit/>
          </a:bodyPr>
          <a:lstStyle/>
          <a:p>
            <a:pPr algn="ctr"/>
            <a:r>
              <a:rPr lang="en-US" altLang="zh-CN" sz="1200" kern="0" dirty="0">
                <a:solidFill>
                  <a:srgbClr val="0000FF"/>
                </a:solidFill>
                <a:latin typeface="华文新魏" panose="02010800040101010101" pitchFamily="2" charset="-122"/>
                <a:ea typeface="华文新魏" panose="02010800040101010101" pitchFamily="2" charset="-122"/>
              </a:rPr>
              <a:t>2020</a:t>
            </a:r>
            <a:r>
              <a:rPr lang="zh-CN" altLang="en-US" sz="1200" kern="0" dirty="0">
                <a:solidFill>
                  <a:srgbClr val="0000FF"/>
                </a:solidFill>
                <a:latin typeface="华文新魏" panose="02010800040101010101" pitchFamily="2" charset="-122"/>
                <a:ea typeface="华文新魏" panose="02010800040101010101" pitchFamily="2" charset="-122"/>
              </a:rPr>
              <a:t>年</a:t>
            </a:r>
            <a:r>
              <a:rPr lang="en-US" altLang="zh-CN" sz="1200" kern="0" dirty="0">
                <a:solidFill>
                  <a:srgbClr val="0000FF"/>
                </a:solidFill>
                <a:latin typeface="华文新魏" panose="02010800040101010101" pitchFamily="2" charset="-122"/>
                <a:ea typeface="华文新魏" panose="02010800040101010101" pitchFamily="2" charset="-122"/>
              </a:rPr>
              <a:t>8</a:t>
            </a:r>
            <a:r>
              <a:rPr lang="zh-CN" altLang="en-US" sz="1200" kern="0" dirty="0">
                <a:solidFill>
                  <a:srgbClr val="0000FF"/>
                </a:solidFill>
                <a:latin typeface="华文新魏" panose="02010800040101010101" pitchFamily="2" charset="-122"/>
                <a:ea typeface="华文新魏" panose="02010800040101010101" pitchFamily="2" charset="-122"/>
              </a:rPr>
              <a:t>月</a:t>
            </a:r>
            <a:endParaRPr lang="en-US" altLang="zh-CN" sz="1200" kern="0" dirty="0">
              <a:solidFill>
                <a:srgbClr val="0000FF"/>
              </a:solidFill>
              <a:latin typeface="华文新魏" panose="02010800040101010101" pitchFamily="2" charset="-122"/>
              <a:ea typeface="华文新魏" panose="02010800040101010101" pitchFamily="2" charset="-122"/>
            </a:endParaRPr>
          </a:p>
          <a:p>
            <a:pPr algn="ctr"/>
            <a:r>
              <a:rPr lang="en-US" altLang="zh-CN" sz="1200" kern="0" dirty="0">
                <a:solidFill>
                  <a:srgbClr val="0000FF"/>
                </a:solidFill>
                <a:latin typeface="华文新魏" panose="02010800040101010101" pitchFamily="2" charset="-122"/>
                <a:ea typeface="华文新魏" panose="02010800040101010101" pitchFamily="2" charset="-122"/>
              </a:rPr>
              <a:t>0.07</a:t>
            </a:r>
            <a:r>
              <a:rPr lang="zh-CN" altLang="en-US" sz="1200" kern="0" dirty="0">
                <a:solidFill>
                  <a:srgbClr val="0000FF"/>
                </a:solidFill>
                <a:latin typeface="华文新魏" panose="02010800040101010101" pitchFamily="2" charset="-122"/>
                <a:ea typeface="华文新魏" panose="02010800040101010101" pitchFamily="2" charset="-122"/>
              </a:rPr>
              <a:t>万方</a:t>
            </a:r>
            <a:r>
              <a:rPr lang="en-US" altLang="zh-CN" sz="1200" kern="0" dirty="0">
                <a:solidFill>
                  <a:srgbClr val="0000FF"/>
                </a:solidFill>
                <a:latin typeface="华文新魏" panose="02010800040101010101" pitchFamily="2" charset="-122"/>
                <a:ea typeface="华文新魏" panose="02010800040101010101" pitchFamily="2" charset="-122"/>
              </a:rPr>
              <a:t>/</a:t>
            </a:r>
            <a:r>
              <a:rPr lang="zh-CN" altLang="en-US" sz="1200" kern="0" dirty="0">
                <a:solidFill>
                  <a:srgbClr val="0000FF"/>
                </a:solidFill>
                <a:latin typeface="华文新魏" panose="02010800040101010101" pitchFamily="2" charset="-122"/>
                <a:ea typeface="华文新魏" panose="02010800040101010101" pitchFamily="2" charset="-122"/>
              </a:rPr>
              <a:t>天</a:t>
            </a:r>
          </a:p>
        </p:txBody>
      </p:sp>
      <p:pic>
        <p:nvPicPr>
          <p:cNvPr id="11" name="图片 10"/>
          <p:cNvPicPr>
            <a:picLocks noChangeAspect="1"/>
          </p:cNvPicPr>
          <p:nvPr/>
        </p:nvPicPr>
        <p:blipFill>
          <a:blip r:embed="rId3"/>
          <a:stretch>
            <a:fillRect/>
          </a:stretch>
        </p:blipFill>
        <p:spPr>
          <a:xfrm>
            <a:off x="7018859" y="2792827"/>
            <a:ext cx="1588118" cy="902905"/>
          </a:xfrm>
          <a:prstGeom prst="rect">
            <a:avLst/>
          </a:prstGeom>
        </p:spPr>
      </p:pic>
      <p:cxnSp>
        <p:nvCxnSpPr>
          <p:cNvPr id="12" name="直接箭头连接符 11"/>
          <p:cNvCxnSpPr/>
          <p:nvPr/>
        </p:nvCxnSpPr>
        <p:spPr>
          <a:xfrm flipH="1">
            <a:off x="7364732" y="3520440"/>
            <a:ext cx="48756"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3446"/>
          <p:cNvSpPr>
            <a:spLocks noChangeArrowheads="1"/>
          </p:cNvSpPr>
          <p:nvPr/>
        </p:nvSpPr>
        <p:spPr bwMode="auto">
          <a:xfrm>
            <a:off x="7317462" y="2941231"/>
            <a:ext cx="790218" cy="246221"/>
          </a:xfrm>
          <a:prstGeom prst="rect">
            <a:avLst/>
          </a:prstGeom>
          <a:noFill/>
          <a:ln w="9525">
            <a:noFill/>
            <a:miter lim="800000"/>
          </a:ln>
        </p:spPr>
        <p:txBody>
          <a:bodyPr wrap="square">
            <a:spAutoFit/>
          </a:bodyPr>
          <a:lstStyle/>
          <a:p>
            <a:pPr algn="ctr"/>
            <a:r>
              <a:rPr lang="zh-CN" altLang="en-US" sz="1000" kern="0" dirty="0">
                <a:solidFill>
                  <a:srgbClr val="FF0000"/>
                </a:solidFill>
                <a:latin typeface="华文新魏" panose="02010800040101010101" pitchFamily="2" charset="-122"/>
                <a:ea typeface="华文新魏" panose="02010800040101010101" pitchFamily="2" charset="-122"/>
              </a:rPr>
              <a:t>气液混相</a:t>
            </a:r>
          </a:p>
        </p:txBody>
      </p:sp>
      <p:sp>
        <p:nvSpPr>
          <p:cNvPr id="16" name="文本框 15"/>
          <p:cNvSpPr txBox="1"/>
          <p:nvPr/>
        </p:nvSpPr>
        <p:spPr>
          <a:xfrm>
            <a:off x="287338" y="674361"/>
            <a:ext cx="8677275" cy="1753235"/>
          </a:xfrm>
          <a:prstGeom prst="rect">
            <a:avLst/>
          </a:prstGeom>
          <a:noFill/>
        </p:spPr>
        <p:txBody>
          <a:bodyPr wrap="square" rtlCol="0">
            <a:spAutoFit/>
          </a:bodyPr>
          <a:lstStyle/>
          <a:p>
            <a:pPr algn="just">
              <a:lnSpc>
                <a:spcPct val="150000"/>
              </a:lnSpc>
            </a:pP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   该井</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2008</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年</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12</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月投产，静态</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II</a:t>
            </a:r>
            <a:r>
              <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rPr>
              <a:t>类井，投产前套压</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25.5</a:t>
            </a:r>
            <a:r>
              <a:rPr lang="en-US" altLang="zh-CN" sz="1800"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，初期日产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1.5</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2017</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年开始套压呈锯齿状波动，多次气液计量显示间歇性产气特征，日产气量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0.15</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天，远低于计算临界携液流量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0.43</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11.5</a:t>
            </a: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且持续上涨，累产气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2291</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万方，判断该井处于生产后期、产量递减难以携液导致井筒逐渐积液。</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pic>
        <p:nvPicPr>
          <p:cNvPr id="17" name="图片 16"/>
          <p:cNvPicPr>
            <a:picLocks noChangeAspect="1"/>
          </p:cNvPicPr>
          <p:nvPr/>
        </p:nvPicPr>
        <p:blipFill>
          <a:blip r:embed="rId4"/>
          <a:stretch>
            <a:fillRect/>
          </a:stretch>
        </p:blipFill>
        <p:spPr>
          <a:xfrm>
            <a:off x="4668932" y="2792828"/>
            <a:ext cx="1387548" cy="902904"/>
          </a:xfrm>
          <a:prstGeom prst="rect">
            <a:avLst/>
          </a:prstGeom>
        </p:spPr>
      </p:pic>
      <p:cxnSp>
        <p:nvCxnSpPr>
          <p:cNvPr id="18" name="直接箭头连接符 17"/>
          <p:cNvCxnSpPr/>
          <p:nvPr/>
        </p:nvCxnSpPr>
        <p:spPr>
          <a:xfrm>
            <a:off x="5948957" y="3562350"/>
            <a:ext cx="854928" cy="501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29735" y="131843"/>
            <a:ext cx="4787582" cy="506730"/>
          </a:xfrm>
          <a:prstGeom prst="rect">
            <a:avLst/>
          </a:prstGeom>
          <a:noFill/>
        </p:spPr>
        <p:txBody>
          <a:bodyPr wrap="square" rtlCol="0">
            <a:spAutoFit/>
          </a:bodyPr>
          <a:lstStyle/>
          <a:p>
            <a:pPr algn="just">
              <a:lnSpc>
                <a:spcPct val="150000"/>
              </a:lnSpc>
            </a:pPr>
            <a:r>
              <a:rPr lang="zh-CN" altLang="en-US"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典型井：苏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14-02-25</a:t>
            </a:r>
          </a:p>
        </p:txBody>
      </p:sp>
      <p:sp>
        <p:nvSpPr>
          <p:cNvPr id="2" name="TextBox 5"/>
          <p:cNvSpPr/>
          <p:nvPr/>
        </p:nvSpPr>
        <p:spPr bwMode="auto">
          <a:xfrm>
            <a:off x="2496186" y="2293208"/>
            <a:ext cx="3840480" cy="367030"/>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400" kern="0" dirty="0">
                <a:solidFill>
                  <a:srgbClr val="0000FF"/>
                </a:solidFill>
                <a:latin typeface="华文新魏" panose="02010800040101010101" pitchFamily="2" charset="-122"/>
                <a:ea typeface="华文新魏" panose="02010800040101010101" pitchFamily="2" charset="-122"/>
                <a:sym typeface="+mn-ea"/>
              </a:rPr>
              <a:t>苏14-02-25井生产曲线</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descr="蓝色面巾纸"/>
          <p:cNvGraphicFramePr>
            <a:graphicFrameLocks noChangeAspect="1"/>
          </p:cNvGraphicFramePr>
          <p:nvPr/>
        </p:nvGraphicFramePr>
        <p:xfrm>
          <a:off x="2385060" y="2958465"/>
          <a:ext cx="2707640" cy="466090"/>
        </p:xfrm>
        <a:graphic>
          <a:graphicData uri="http://schemas.openxmlformats.org/presentationml/2006/ole">
            <mc:AlternateContent xmlns:mc="http://schemas.openxmlformats.org/markup-compatibility/2006">
              <mc:Choice xmlns:v="urn:schemas-microsoft-com:vml" Requires="v">
                <p:oleObj spid="_x0000_s13496" name="公式" r:id="rId3" imgW="1854200" imgH="533400" progId="Equation.3">
                  <p:embed/>
                </p:oleObj>
              </mc:Choice>
              <mc:Fallback>
                <p:oleObj name="公式" r:id="rId3" imgW="1854200" imgH="533400" progId="Equation.3">
                  <p:embed/>
                  <p:pic>
                    <p:nvPicPr>
                      <p:cNvPr id="0" name="Object 8" descr="蓝色面巾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5060" y="2958465"/>
                        <a:ext cx="2707640" cy="466090"/>
                      </a:xfrm>
                      <a:prstGeom prst="rect">
                        <a:avLst/>
                      </a:prstGeom>
                      <a:blipFill dpi="0" rotWithShape="0">
                        <a:blip r:embed="rId5"/>
                        <a:srcRect/>
                        <a:tile tx="0" ty="0" sx="100000" sy="100000" flip="none" algn="tl"/>
                      </a:blipFill>
                      <a:ln w="9525">
                        <a:solidFill>
                          <a:srgbClr val="FF3300"/>
                        </a:solidFill>
                        <a:miter lim="800000"/>
                        <a:headEnd/>
                        <a:tailEnd/>
                      </a:ln>
                    </p:spPr>
                  </p:pic>
                </p:oleObj>
              </mc:Fallback>
            </mc:AlternateContent>
          </a:graphicData>
        </a:graphic>
      </p:graphicFrame>
      <p:sp>
        <p:nvSpPr>
          <p:cNvPr id="4" name="Text Box 5"/>
          <p:cNvSpPr txBox="1">
            <a:spLocks noChangeArrowheads="1"/>
          </p:cNvSpPr>
          <p:nvPr/>
        </p:nvSpPr>
        <p:spPr bwMode="auto">
          <a:xfrm>
            <a:off x="535622" y="3021729"/>
            <a:ext cx="1826141" cy="338554"/>
          </a:xfrm>
          <a:prstGeom prst="rect">
            <a:avLst/>
          </a:prstGeom>
          <a:noFill/>
          <a:ln w="9525">
            <a:noFill/>
            <a:miter lim="800000"/>
          </a:ln>
          <a:effectLst/>
        </p:spPr>
        <p:txBody>
          <a:bodyPr wrap="none">
            <a:spAutoFit/>
          </a:bodyPr>
          <a:lstStyle/>
          <a:p>
            <a:pPr fontAlgn="auto">
              <a:spcBef>
                <a:spcPts val="0"/>
              </a:spcBef>
              <a:spcAft>
                <a:spcPts val="0"/>
              </a:spcAft>
              <a:defRPr/>
            </a:pPr>
            <a:r>
              <a:rPr lang="zh-CN" altLang="en-US" sz="1600" kern="0" dirty="0">
                <a:solidFill>
                  <a:srgbClr val="0000FF"/>
                </a:solidFill>
                <a:latin typeface="Arial" panose="020B0604020202020204" pitchFamily="34" charset="0"/>
                <a:ea typeface="黑体" panose="02010609060101010101" charset="-122"/>
              </a:rPr>
              <a:t>临界流判别公式：</a:t>
            </a:r>
          </a:p>
        </p:txBody>
      </p:sp>
      <p:grpSp>
        <p:nvGrpSpPr>
          <p:cNvPr id="5" name="组合 73"/>
          <p:cNvGrpSpPr/>
          <p:nvPr/>
        </p:nvGrpSpPr>
        <p:grpSpPr bwMode="auto">
          <a:xfrm>
            <a:off x="358775" y="3609975"/>
            <a:ext cx="8471669" cy="1371600"/>
            <a:chOff x="615619" y="4437224"/>
            <a:chExt cx="9187045" cy="2482774"/>
          </a:xfrm>
        </p:grpSpPr>
        <p:graphicFrame>
          <p:nvGraphicFramePr>
            <p:cNvPr id="6" name="Object 12"/>
            <p:cNvGraphicFramePr>
              <a:graphicFrameLocks noChangeAspect="1"/>
            </p:cNvGraphicFramePr>
            <p:nvPr/>
          </p:nvGraphicFramePr>
          <p:xfrm>
            <a:off x="1147974" y="4437224"/>
            <a:ext cx="2013701" cy="998860"/>
          </p:xfrm>
          <a:graphic>
            <a:graphicData uri="http://schemas.openxmlformats.org/presentationml/2006/ole">
              <mc:AlternateContent xmlns:mc="http://schemas.openxmlformats.org/markup-compatibility/2006">
                <mc:Choice xmlns:v="urn:schemas-microsoft-com:vml" Requires="v">
                  <p:oleObj spid="_x0000_s13497" name="公式" r:id="rId6" imgW="1078865" imgH="533400" progId="Equation.3">
                    <p:embed/>
                  </p:oleObj>
                </mc:Choice>
                <mc:Fallback>
                  <p:oleObj name="公式" r:id="rId6" imgW="1078865" imgH="5334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7974" y="4437224"/>
                          <a:ext cx="2013701" cy="998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3"/>
            <p:cNvGraphicFramePr>
              <a:graphicFrameLocks noChangeAspect="1"/>
            </p:cNvGraphicFramePr>
            <p:nvPr/>
          </p:nvGraphicFramePr>
          <p:xfrm>
            <a:off x="1182259" y="5786226"/>
            <a:ext cx="2109591" cy="1054796"/>
          </p:xfrm>
          <a:graphic>
            <a:graphicData uri="http://schemas.openxmlformats.org/presentationml/2006/ole">
              <mc:AlternateContent xmlns:mc="http://schemas.openxmlformats.org/markup-compatibility/2006">
                <mc:Choice xmlns:v="urn:schemas-microsoft-com:vml" Requires="v">
                  <p:oleObj spid="_x0000_s13498" name="公式" r:id="rId8" imgW="1066165" imgH="533400" progId="Equation.3">
                    <p:embed/>
                  </p:oleObj>
                </mc:Choice>
                <mc:Fallback>
                  <p:oleObj name="公式" r:id="rId8" imgW="1066165" imgH="5334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259" y="5786226"/>
                          <a:ext cx="2109591" cy="10547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14"/>
            <p:cNvSpPr/>
            <p:nvPr/>
          </p:nvSpPr>
          <p:spPr bwMode="auto">
            <a:xfrm>
              <a:off x="615619" y="4860769"/>
              <a:ext cx="383562" cy="1765775"/>
            </a:xfrm>
            <a:prstGeom prst="leftBrace">
              <a:avLst>
                <a:gd name="adj1" fmla="val 54178"/>
                <a:gd name="adj2" fmla="val 50000"/>
              </a:avLst>
            </a:prstGeom>
            <a:solidFill>
              <a:srgbClr val="FFFFFF"/>
            </a:solidFill>
            <a:ln w="22225">
              <a:solidFill>
                <a:srgbClr val="FF3300"/>
              </a:solidFill>
              <a:round/>
            </a:ln>
          </p:spPr>
          <p:txBody>
            <a:bodyPr wrap="none" anchor="ctr"/>
            <a:lstStyle/>
            <a:p>
              <a:endParaRPr lang="zh-CN" altLang="zh-CN" sz="1600" b="1">
                <a:solidFill>
                  <a:srgbClr val="0000FF"/>
                </a:solidFill>
                <a:ea typeface="黑体" panose="02010609060101010101" charset="-122"/>
              </a:endParaRPr>
            </a:p>
          </p:txBody>
        </p:sp>
        <p:sp>
          <p:nvSpPr>
            <p:cNvPr id="9" name="Text Box 15"/>
            <p:cNvSpPr txBox="1">
              <a:spLocks noChangeArrowheads="1"/>
            </p:cNvSpPr>
            <p:nvPr/>
          </p:nvSpPr>
          <p:spPr bwMode="auto">
            <a:xfrm>
              <a:off x="3390431" y="4698037"/>
              <a:ext cx="1981200" cy="612827"/>
            </a:xfrm>
            <a:prstGeom prst="rect">
              <a:avLst/>
            </a:prstGeom>
            <a:solidFill>
              <a:srgbClr val="FFFFFF"/>
            </a:solidFill>
            <a:ln w="9525">
              <a:noFill/>
              <a:miter lim="800000"/>
            </a:ln>
          </p:spPr>
          <p:txBody>
            <a:bodyPr>
              <a:spAutoFit/>
            </a:bodyPr>
            <a:lstStyle/>
            <a:p>
              <a:r>
                <a:rPr lang="zh-CN" altLang="en-US" sz="1600" dirty="0">
                  <a:solidFill>
                    <a:srgbClr val="0000FF"/>
                  </a:solidFill>
                  <a:ea typeface="黑体" panose="02010609060101010101" charset="-122"/>
                </a:rPr>
                <a:t>非临界流</a:t>
              </a:r>
            </a:p>
          </p:txBody>
        </p:sp>
        <p:sp>
          <p:nvSpPr>
            <p:cNvPr id="10" name="Text Box 16"/>
            <p:cNvSpPr txBox="1">
              <a:spLocks noChangeArrowheads="1"/>
            </p:cNvSpPr>
            <p:nvPr/>
          </p:nvSpPr>
          <p:spPr bwMode="auto">
            <a:xfrm>
              <a:off x="3384814" y="6042871"/>
              <a:ext cx="1676400" cy="612827"/>
            </a:xfrm>
            <a:prstGeom prst="rect">
              <a:avLst/>
            </a:prstGeom>
            <a:solidFill>
              <a:srgbClr val="FFFFFF"/>
            </a:solidFill>
            <a:ln w="9525">
              <a:noFill/>
              <a:miter lim="800000"/>
            </a:ln>
          </p:spPr>
          <p:txBody>
            <a:bodyPr>
              <a:spAutoFit/>
            </a:bodyPr>
            <a:lstStyle/>
            <a:p>
              <a:r>
                <a:rPr lang="zh-CN" altLang="en-US" sz="1600" dirty="0">
                  <a:solidFill>
                    <a:srgbClr val="FF0000"/>
                  </a:solidFill>
                  <a:ea typeface="黑体" panose="02010609060101010101" charset="-122"/>
                </a:rPr>
                <a:t>临界流</a:t>
              </a:r>
            </a:p>
          </p:txBody>
        </p:sp>
        <p:graphicFrame>
          <p:nvGraphicFramePr>
            <p:cNvPr id="11" name="Object 18" descr="蓝色面巾纸"/>
            <p:cNvGraphicFramePr>
              <a:graphicFrameLocks noChangeAspect="1"/>
            </p:cNvGraphicFramePr>
            <p:nvPr/>
          </p:nvGraphicFramePr>
          <p:xfrm>
            <a:off x="4775746" y="5786227"/>
            <a:ext cx="5026918" cy="1133771"/>
          </p:xfrm>
          <a:graphic>
            <a:graphicData uri="http://schemas.openxmlformats.org/presentationml/2006/ole">
              <mc:AlternateContent xmlns:mc="http://schemas.openxmlformats.org/markup-compatibility/2006">
                <mc:Choice xmlns:v="urn:schemas-microsoft-com:vml" Requires="v">
                  <p:oleObj spid="_x0000_s13499" name="公式" r:id="rId10" imgW="3530600" imgH="685800" progId="Equation.3">
                    <p:embed/>
                  </p:oleObj>
                </mc:Choice>
                <mc:Fallback>
                  <p:oleObj name="公式" r:id="rId10" imgW="3530600" imgH="685800" progId="Equation.3">
                    <p:embed/>
                    <p:pic>
                      <p:nvPicPr>
                        <p:cNvPr id="0" name="Object 18" descr="蓝色面巾纸"/>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5746" y="5786227"/>
                          <a:ext cx="5026918" cy="1133771"/>
                        </a:xfrm>
                        <a:prstGeom prst="rect">
                          <a:avLst/>
                        </a:prstGeom>
                        <a:blipFill dpi="0" rotWithShape="0">
                          <a:blip r:embed="rId5"/>
                          <a:srcRect/>
                          <a:tile tx="0" ty="0" sx="100000" sy="100000" flip="none" algn="tl"/>
                        </a:blipFill>
                        <a:ln w="9525">
                          <a:solidFill>
                            <a:srgbClr val="FF3300"/>
                          </a:solidFill>
                          <a:miter lim="800000"/>
                          <a:headEnd/>
                          <a:tailEnd/>
                        </a:ln>
                      </p:spPr>
                    </p:pic>
                  </p:oleObj>
                </mc:Fallback>
              </mc:AlternateContent>
            </a:graphicData>
          </a:graphic>
        </p:graphicFrame>
        <p:graphicFrame>
          <p:nvGraphicFramePr>
            <p:cNvPr id="12" name="对象 3"/>
            <p:cNvGraphicFramePr>
              <a:graphicFrameLocks noChangeAspect="1"/>
            </p:cNvGraphicFramePr>
            <p:nvPr/>
          </p:nvGraphicFramePr>
          <p:xfrm>
            <a:off x="4775746" y="4437224"/>
            <a:ext cx="5026918" cy="1134454"/>
          </p:xfrm>
          <a:graphic>
            <a:graphicData uri="http://schemas.openxmlformats.org/presentationml/2006/ole">
              <mc:AlternateContent xmlns:mc="http://schemas.openxmlformats.org/markup-compatibility/2006">
                <mc:Choice xmlns:v="urn:schemas-microsoft-com:vml" Requires="v">
                  <p:oleObj spid="_x0000_s13500" name="公式" r:id="rId12" imgW="2552700" imgH="749300" progId="Equation.3">
                    <p:embed/>
                  </p:oleObj>
                </mc:Choice>
                <mc:Fallback>
                  <p:oleObj name="公式" r:id="rId12" imgW="2552700" imgH="749300" progId="Equation.3">
                    <p:embed/>
                    <p:pic>
                      <p:nvPicPr>
                        <p:cNvPr id="0"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5746" y="4437224"/>
                          <a:ext cx="5026918" cy="1134454"/>
                        </a:xfrm>
                        <a:prstGeom prst="rect">
                          <a:avLst/>
                        </a:prstGeom>
                        <a:blipFill dpi="0" rotWithShape="1">
                          <a:blip r:embed="rId5"/>
                          <a:srcRect/>
                          <a:tile tx="0" ty="0" sx="100000" sy="100000" flip="none" algn="tl"/>
                        </a:blipFill>
                        <a:ln w="9525">
                          <a:solidFill>
                            <a:srgbClr val="FF5050"/>
                          </a:solidFill>
                          <a:miter lim="800000"/>
                          <a:headEnd/>
                          <a:tailEnd/>
                        </a:ln>
                      </p:spPr>
                    </p:pic>
                  </p:oleObj>
                </mc:Fallback>
              </mc:AlternateContent>
            </a:graphicData>
          </a:graphic>
        </p:graphicFrame>
      </p:grpSp>
      <p:pic>
        <p:nvPicPr>
          <p:cNvPr id="13" name="Picture 20" descr="C:\Users\dukedragon\Desktop\图片1.png"/>
          <p:cNvPicPr>
            <a:picLocks noChangeAspect="1" noChangeArrowheads="1"/>
          </p:cNvPicPr>
          <p:nvPr/>
        </p:nvPicPr>
        <p:blipFill>
          <a:blip r:embed="rId14" cstate="print"/>
          <a:srcRect/>
          <a:stretch>
            <a:fillRect/>
          </a:stretch>
        </p:blipFill>
        <p:spPr bwMode="auto">
          <a:xfrm>
            <a:off x="5708650" y="1858010"/>
            <a:ext cx="3016250" cy="1607185"/>
          </a:xfrm>
          <a:prstGeom prst="rect">
            <a:avLst/>
          </a:prstGeom>
          <a:noFill/>
          <a:ln w="9525">
            <a:noFill/>
            <a:miter lim="800000"/>
            <a:headEnd/>
            <a:tailEnd/>
          </a:ln>
        </p:spPr>
      </p:pic>
      <p:grpSp>
        <p:nvGrpSpPr>
          <p:cNvPr id="14" name="组合 28"/>
          <p:cNvGrpSpPr/>
          <p:nvPr/>
        </p:nvGrpSpPr>
        <p:grpSpPr bwMode="auto">
          <a:xfrm>
            <a:off x="428625" y="2272030"/>
            <a:ext cx="4655820" cy="567690"/>
            <a:chOff x="1236665" y="1844209"/>
            <a:chExt cx="4193008" cy="856037"/>
          </a:xfrm>
        </p:grpSpPr>
        <p:graphicFrame>
          <p:nvGraphicFramePr>
            <p:cNvPr id="15" name="对象 3"/>
            <p:cNvGraphicFramePr>
              <a:graphicFrameLocks noChangeAspect="1"/>
            </p:cNvGraphicFramePr>
            <p:nvPr/>
          </p:nvGraphicFramePr>
          <p:xfrm>
            <a:off x="1339754" y="1844209"/>
            <a:ext cx="4089919" cy="856037"/>
          </p:xfrm>
          <a:graphic>
            <a:graphicData uri="http://schemas.openxmlformats.org/presentationml/2006/ole">
              <mc:AlternateContent xmlns:mc="http://schemas.openxmlformats.org/markup-compatibility/2006">
                <mc:Choice xmlns:v="urn:schemas-microsoft-com:vml" Requires="v">
                  <p:oleObj spid="_x0000_s13501" name="公式" r:id="rId15" imgW="2552700" imgH="749300" progId="Equation.3">
                    <p:embed/>
                  </p:oleObj>
                </mc:Choice>
                <mc:Fallback>
                  <p:oleObj name="公式" r:id="rId15" imgW="2552700" imgH="749300" progId="Equation.3">
                    <p:embed/>
                    <p:pic>
                      <p:nvPicPr>
                        <p:cNvPr id="0" name="对象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9754" y="1844209"/>
                          <a:ext cx="4089919" cy="856037"/>
                        </a:xfrm>
                        <a:prstGeom prst="rect">
                          <a:avLst/>
                        </a:prstGeom>
                        <a:blipFill dpi="0" rotWithShape="1">
                          <a:blip r:embed="rId5"/>
                          <a:srcRect/>
                          <a:tile tx="0" ty="0" sx="100000" sy="100000" flip="none" algn="tl"/>
                        </a:blipFill>
                        <a:ln w="9525">
                          <a:solidFill>
                            <a:srgbClr val="FF5050"/>
                          </a:solidFill>
                          <a:miter lim="800000"/>
                          <a:headEnd/>
                          <a:tailEnd/>
                        </a:ln>
                      </p:spPr>
                    </p:pic>
                  </p:oleObj>
                </mc:Fallback>
              </mc:AlternateContent>
            </a:graphicData>
          </a:graphic>
        </p:graphicFrame>
        <p:sp>
          <p:nvSpPr>
            <p:cNvPr id="16" name="Oval 7"/>
            <p:cNvSpPr>
              <a:spLocks noChangeArrowheads="1"/>
            </p:cNvSpPr>
            <p:nvPr/>
          </p:nvSpPr>
          <p:spPr bwMode="auto">
            <a:xfrm>
              <a:off x="1236665" y="2254774"/>
              <a:ext cx="349478" cy="274371"/>
            </a:xfrm>
            <a:prstGeom prst="ellipse">
              <a:avLst/>
            </a:prstGeom>
            <a:noFill/>
            <a:ln w="12700" algn="ctr">
              <a:solidFill>
                <a:srgbClr val="FF0000"/>
              </a:solidFill>
              <a:prstDash val="sysDash"/>
              <a:round/>
            </a:ln>
            <a:effectLst/>
          </p:spPr>
          <p:txBody>
            <a:bodyPr wrap="none" anchor="ctr"/>
            <a:lstStyle/>
            <a:p>
              <a:pPr>
                <a:defRPr/>
              </a:pPr>
              <a:endParaRPr lang="zh-CN" altLang="en-US" sz="1600">
                <a:ln w="6350">
                  <a:solidFill>
                    <a:schemeClr val="tx1"/>
                  </a:solidFill>
                </a:ln>
                <a:latin typeface="Times New Roman" panose="02020603050405020304" pitchFamily="18" charset="0"/>
                <a:cs typeface="Times New Roman" panose="02020603050405020304" pitchFamily="18" charset="0"/>
              </a:endParaRPr>
            </a:p>
          </p:txBody>
        </p:sp>
        <p:sp>
          <p:nvSpPr>
            <p:cNvPr id="17" name="Oval 7"/>
            <p:cNvSpPr>
              <a:spLocks noChangeArrowheads="1"/>
            </p:cNvSpPr>
            <p:nvPr/>
          </p:nvSpPr>
          <p:spPr bwMode="auto">
            <a:xfrm>
              <a:off x="2772158" y="2137187"/>
              <a:ext cx="504477" cy="283777"/>
            </a:xfrm>
            <a:prstGeom prst="ellipse">
              <a:avLst/>
            </a:prstGeom>
            <a:noFill/>
            <a:ln w="12700" algn="ctr">
              <a:solidFill>
                <a:srgbClr val="FF0000"/>
              </a:solidFill>
              <a:prstDash val="sysDash"/>
              <a:round/>
            </a:ln>
            <a:effectLst/>
          </p:spPr>
          <p:txBody>
            <a:bodyPr wrap="none" anchor="ctr"/>
            <a:lstStyle/>
            <a:p>
              <a:pPr>
                <a:defRPr/>
              </a:pPr>
              <a:endParaRPr lang="zh-CN" altLang="en-US" sz="1600">
                <a:ln w="6350">
                  <a:solidFill>
                    <a:schemeClr val="tx1"/>
                  </a:solidFill>
                </a:ln>
                <a:latin typeface="Times New Roman" panose="02020603050405020304" pitchFamily="18" charset="0"/>
                <a:cs typeface="Times New Roman" panose="02020603050405020304" pitchFamily="18" charset="0"/>
              </a:endParaRPr>
            </a:p>
          </p:txBody>
        </p:sp>
        <p:sp>
          <p:nvSpPr>
            <p:cNvPr id="18" name="Oval 7"/>
            <p:cNvSpPr>
              <a:spLocks noChangeArrowheads="1"/>
            </p:cNvSpPr>
            <p:nvPr/>
          </p:nvSpPr>
          <p:spPr bwMode="auto">
            <a:xfrm>
              <a:off x="3763565" y="1883198"/>
              <a:ext cx="377261" cy="537766"/>
            </a:xfrm>
            <a:prstGeom prst="ellipse">
              <a:avLst/>
            </a:prstGeom>
            <a:noFill/>
            <a:ln w="12700" algn="ctr">
              <a:solidFill>
                <a:srgbClr val="FF0000"/>
              </a:solidFill>
              <a:prstDash val="sysDash"/>
              <a:round/>
            </a:ln>
            <a:effectLst/>
          </p:spPr>
          <p:txBody>
            <a:bodyPr wrap="none" anchor="ctr"/>
            <a:lstStyle/>
            <a:p>
              <a:pPr>
                <a:defRPr/>
              </a:pPr>
              <a:endParaRPr lang="zh-CN" altLang="en-US" sz="1600">
                <a:ln w="6350">
                  <a:solidFill>
                    <a:schemeClr val="tx1"/>
                  </a:solidFill>
                </a:ln>
                <a:latin typeface="Times New Roman" panose="02020603050405020304" pitchFamily="18" charset="0"/>
                <a:cs typeface="Times New Roman" panose="02020603050405020304" pitchFamily="18" charset="0"/>
              </a:endParaRPr>
            </a:p>
          </p:txBody>
        </p:sp>
      </p:grpSp>
      <p:sp>
        <p:nvSpPr>
          <p:cNvPr id="19" name="Text Box 5"/>
          <p:cNvSpPr txBox="1">
            <a:spLocks noChangeArrowheads="1"/>
          </p:cNvSpPr>
          <p:nvPr/>
        </p:nvSpPr>
        <p:spPr bwMode="auto">
          <a:xfrm>
            <a:off x="535622" y="1912308"/>
            <a:ext cx="1620957" cy="338554"/>
          </a:xfrm>
          <a:prstGeom prst="rect">
            <a:avLst/>
          </a:prstGeom>
          <a:noFill/>
          <a:ln w="9525">
            <a:noFill/>
            <a:miter lim="800000"/>
          </a:ln>
          <a:effectLst/>
        </p:spPr>
        <p:txBody>
          <a:bodyPr wrap="none">
            <a:spAutoFit/>
          </a:bodyPr>
          <a:lstStyle/>
          <a:p>
            <a:pPr fontAlgn="auto">
              <a:spcBef>
                <a:spcPts val="0"/>
              </a:spcBef>
              <a:spcAft>
                <a:spcPts val="0"/>
              </a:spcAft>
              <a:defRPr/>
            </a:pPr>
            <a:r>
              <a:rPr lang="zh-CN" altLang="en-US" sz="1600" kern="0" dirty="0">
                <a:solidFill>
                  <a:srgbClr val="0000FF"/>
                </a:solidFill>
                <a:latin typeface="Arial" panose="020B0604020202020204" pitchFamily="34" charset="0"/>
                <a:ea typeface="黑体" panose="02010609060101010101" charset="-122"/>
              </a:rPr>
              <a:t>气嘴流量公式：</a:t>
            </a:r>
          </a:p>
        </p:txBody>
      </p:sp>
      <p:sp>
        <p:nvSpPr>
          <p:cNvPr id="20" name="文本框 19"/>
          <p:cNvSpPr txBox="1"/>
          <p:nvPr/>
        </p:nvSpPr>
        <p:spPr>
          <a:xfrm>
            <a:off x="261620" y="671830"/>
            <a:ext cx="8648700" cy="1252855"/>
          </a:xfrm>
          <a:prstGeom prst="rect">
            <a:avLst/>
          </a:prstGeom>
          <a:noFill/>
        </p:spPr>
        <p:txBody>
          <a:bodyPr wrap="square" rtlCol="0">
            <a:spAutoFit/>
          </a:bodyPr>
          <a:lstStyle/>
          <a:p>
            <a:pPr algn="just">
              <a:lnSpc>
                <a:spcPct val="140000"/>
              </a:lnSpc>
            </a:pPr>
            <a:r>
              <a:rPr lang="en-US" altLang="zh-CN" dirty="0">
                <a:latin typeface="方正大黑简体" panose="02010601030101010101" charset="-122"/>
                <a:ea typeface="方正大黑简体" panose="02010601030101010101" charset="-122"/>
                <a:cs typeface="方正黑体简体" panose="02010601030101010101" pitchFamily="2" charset="-122"/>
                <a:sym typeface="+mn-ea"/>
              </a:rPr>
              <a:t>    </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井下节流器可实现降低井口油压与预防水合物生成的目的，但根据节流器原理，气井产量会受压力下降而自然递减，节流器井积液将加剧产量下降，且气嘴直径小易堵塞，均会导致气井出现高压低产的特征。</a:t>
            </a:r>
            <a:endParaRPr lang="zh-CN" altLang="en-US" sz="1800" dirty="0">
              <a:latin typeface="方正大黑简体" panose="02010601030101010101" charset="-122"/>
              <a:ea typeface="方正大黑简体" panose="02010601030101010101" charset="-122"/>
              <a:cs typeface="方正黑体简体" panose="02010601030101010101" pitchFamily="2" charset="-122"/>
              <a:sym typeface="+mn-ea"/>
            </a:endParaRPr>
          </a:p>
        </p:txBody>
      </p:sp>
      <p:sp>
        <p:nvSpPr>
          <p:cNvPr id="2" name="文本框 1"/>
          <p:cNvSpPr txBox="1"/>
          <p:nvPr/>
        </p:nvSpPr>
        <p:spPr>
          <a:xfrm>
            <a:off x="911736" y="69571"/>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、节流器影响</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2"/>
          <p:cNvGrpSpPr/>
          <p:nvPr/>
        </p:nvGrpSpPr>
        <p:grpSpPr>
          <a:xfrm>
            <a:off x="7265387" y="2782505"/>
            <a:ext cx="1830756" cy="2243170"/>
            <a:chOff x="7539119" y="1035326"/>
            <a:chExt cx="3565698" cy="6072771"/>
          </a:xfrm>
        </p:grpSpPr>
        <p:pic>
          <p:nvPicPr>
            <p:cNvPr id="3" name="Picture 2" descr="图片2"/>
            <p:cNvPicPr>
              <a:picLocks noChangeAspect="1" noChangeArrowheads="1"/>
            </p:cNvPicPr>
            <p:nvPr/>
          </p:nvPicPr>
          <p:blipFill>
            <a:blip r:embed="rId3" cstate="print"/>
            <a:srcRect/>
            <a:stretch>
              <a:fillRect/>
            </a:stretch>
          </p:blipFill>
          <p:spPr bwMode="auto">
            <a:xfrm>
              <a:off x="7740650" y="1035326"/>
              <a:ext cx="2284065" cy="5923363"/>
            </a:xfrm>
            <a:prstGeom prst="rect">
              <a:avLst/>
            </a:prstGeom>
            <a:noFill/>
            <a:ln w="9525">
              <a:noFill/>
              <a:miter lim="800000"/>
              <a:headEnd/>
              <a:tailEnd/>
            </a:ln>
          </p:spPr>
        </p:pic>
        <p:grpSp>
          <p:nvGrpSpPr>
            <p:cNvPr id="4" name="Group 8"/>
            <p:cNvGrpSpPr/>
            <p:nvPr/>
          </p:nvGrpSpPr>
          <p:grpSpPr bwMode="auto">
            <a:xfrm>
              <a:off x="9036689" y="3974644"/>
              <a:ext cx="2068128" cy="1396457"/>
              <a:chOff x="4921" y="3174"/>
              <a:chExt cx="1626" cy="799"/>
            </a:xfrm>
          </p:grpSpPr>
          <p:sp>
            <p:nvSpPr>
              <p:cNvPr id="12" name="Line 9"/>
              <p:cNvSpPr>
                <a:spLocks noChangeShapeType="1"/>
              </p:cNvSpPr>
              <p:nvPr/>
            </p:nvSpPr>
            <p:spPr bwMode="auto">
              <a:xfrm flipV="1">
                <a:off x="4921" y="3566"/>
                <a:ext cx="136" cy="3"/>
              </a:xfrm>
              <a:prstGeom prst="line">
                <a:avLst/>
              </a:prstGeom>
              <a:noFill/>
              <a:ln w="9525">
                <a:solidFill>
                  <a:srgbClr val="FF3300"/>
                </a:solidFill>
                <a:round/>
                <a:headEnd type="oval" w="med" len="med"/>
                <a:tailEnd type="triangle" w="med" len="med"/>
              </a:ln>
            </p:spPr>
            <p:txBody>
              <a:bodyPr/>
              <a:lstStyle/>
              <a:p>
                <a:endParaRPr lang="zh-CN" altLang="en-US" sz="1600"/>
              </a:p>
            </p:txBody>
          </p:sp>
          <p:sp>
            <p:nvSpPr>
              <p:cNvPr id="13" name="Text Box 10"/>
              <p:cNvSpPr txBox="1">
                <a:spLocks noChangeArrowheads="1"/>
              </p:cNvSpPr>
              <p:nvPr/>
            </p:nvSpPr>
            <p:spPr bwMode="auto">
              <a:xfrm>
                <a:off x="5011" y="3174"/>
                <a:ext cx="1536" cy="799"/>
              </a:xfrm>
              <a:prstGeom prst="rect">
                <a:avLst/>
              </a:prstGeom>
              <a:noFill/>
              <a:ln w="9525">
                <a:noFill/>
                <a:miter lim="800000"/>
              </a:ln>
            </p:spPr>
            <p:txBody>
              <a:bodyPr wrap="square">
                <a:spAutoFit/>
              </a:bodyPr>
              <a:lstStyle/>
              <a:p>
                <a:pPr>
                  <a:spcBef>
                    <a:spcPct val="50000"/>
                  </a:spcBef>
                </a:pPr>
                <a:r>
                  <a:rPr lang="en-US" altLang="zh-CN" sz="1100" b="1" dirty="0">
                    <a:solidFill>
                      <a:srgbClr val="FF3300"/>
                    </a:solidFill>
                  </a:rPr>
                  <a:t>P</a:t>
                </a:r>
                <a:r>
                  <a:rPr lang="en-US" altLang="zh-CN" sz="1100" b="1" baseline="-25000" dirty="0">
                    <a:solidFill>
                      <a:srgbClr val="FF3300"/>
                    </a:solidFill>
                  </a:rPr>
                  <a:t>1</a:t>
                </a:r>
                <a:r>
                  <a:rPr lang="zh-CN" altLang="en-US" sz="1100" b="1" dirty="0">
                    <a:solidFill>
                      <a:srgbClr val="FF3300"/>
                    </a:solidFill>
                  </a:rPr>
                  <a:t>－ 节  流</a:t>
                </a:r>
                <a:endParaRPr lang="en-US" altLang="zh-CN" sz="1100" b="1" dirty="0">
                  <a:solidFill>
                    <a:srgbClr val="FF3300"/>
                  </a:solidFill>
                </a:endParaRPr>
              </a:p>
              <a:p>
                <a:pPr>
                  <a:spcBef>
                    <a:spcPct val="50000"/>
                  </a:spcBef>
                </a:pPr>
                <a:r>
                  <a:rPr lang="zh-CN" altLang="en-US" sz="1100" b="1" dirty="0">
                    <a:solidFill>
                      <a:srgbClr val="FF3300"/>
                    </a:solidFill>
                  </a:rPr>
                  <a:t>器入口压力</a:t>
                </a:r>
              </a:p>
            </p:txBody>
          </p:sp>
        </p:grpSp>
        <p:sp>
          <p:nvSpPr>
            <p:cNvPr id="5" name="Text Box 11"/>
            <p:cNvSpPr txBox="1">
              <a:spLocks noChangeArrowheads="1"/>
            </p:cNvSpPr>
            <p:nvPr/>
          </p:nvSpPr>
          <p:spPr bwMode="auto">
            <a:xfrm>
              <a:off x="9836152" y="1830213"/>
              <a:ext cx="658812" cy="1211469"/>
            </a:xfrm>
            <a:prstGeom prst="rect">
              <a:avLst/>
            </a:prstGeom>
            <a:noFill/>
            <a:ln w="9525">
              <a:noFill/>
              <a:miter lim="800000"/>
            </a:ln>
          </p:spPr>
          <p:txBody>
            <a:bodyPr lIns="102870" tIns="51435" rIns="102870" bIns="51435">
              <a:spAutoFit/>
            </a:bodyPr>
            <a:lstStyle/>
            <a:p>
              <a:pPr>
                <a:spcBef>
                  <a:spcPct val="50000"/>
                </a:spcBef>
              </a:pPr>
              <a:r>
                <a:rPr lang="en-US" altLang="zh-CN" sz="1400" b="1" dirty="0">
                  <a:solidFill>
                    <a:srgbClr val="FF3300"/>
                  </a:solidFill>
                </a:rPr>
                <a:t>P</a:t>
              </a:r>
              <a:r>
                <a:rPr lang="en-US" altLang="zh-CN" sz="1400" b="1" baseline="-25000" dirty="0">
                  <a:solidFill>
                    <a:srgbClr val="FF3300"/>
                  </a:solidFill>
                </a:rPr>
                <a:t>t</a:t>
              </a:r>
              <a:endParaRPr lang="en-US" altLang="zh-CN" sz="1400" b="1" dirty="0">
                <a:solidFill>
                  <a:srgbClr val="FF3300"/>
                </a:solidFill>
              </a:endParaRPr>
            </a:p>
          </p:txBody>
        </p:sp>
        <p:sp>
          <p:nvSpPr>
            <p:cNvPr id="6" name="Text Box 12"/>
            <p:cNvSpPr txBox="1">
              <a:spLocks noChangeArrowheads="1"/>
            </p:cNvSpPr>
            <p:nvPr/>
          </p:nvSpPr>
          <p:spPr bwMode="auto">
            <a:xfrm>
              <a:off x="7539119" y="1840587"/>
              <a:ext cx="741286" cy="723395"/>
            </a:xfrm>
            <a:prstGeom prst="rect">
              <a:avLst/>
            </a:prstGeom>
            <a:noFill/>
            <a:ln w="9525">
              <a:noFill/>
              <a:miter lim="800000"/>
            </a:ln>
          </p:spPr>
          <p:txBody>
            <a:bodyPr wrap="square" lIns="102870" tIns="51435" rIns="102870" bIns="51435">
              <a:spAutoFit/>
            </a:bodyPr>
            <a:lstStyle/>
            <a:p>
              <a:pPr>
                <a:spcBef>
                  <a:spcPct val="50000"/>
                </a:spcBef>
              </a:pPr>
              <a:r>
                <a:rPr lang="en-US" altLang="zh-CN" sz="1400" b="1" dirty="0"/>
                <a:t>P</a:t>
              </a:r>
              <a:r>
                <a:rPr lang="en-US" altLang="zh-CN" sz="1400" b="1" baseline="-25000" dirty="0"/>
                <a:t>c</a:t>
              </a:r>
              <a:endParaRPr lang="en-US" altLang="zh-CN" sz="1400" b="1" dirty="0"/>
            </a:p>
          </p:txBody>
        </p:sp>
        <p:sp>
          <p:nvSpPr>
            <p:cNvPr id="7" name="AutoShape 14"/>
            <p:cNvSpPr>
              <a:spLocks noChangeArrowheads="1"/>
            </p:cNvSpPr>
            <p:nvPr/>
          </p:nvSpPr>
          <p:spPr bwMode="auto">
            <a:xfrm>
              <a:off x="8820894" y="2970541"/>
              <a:ext cx="125146" cy="3978623"/>
            </a:xfrm>
            <a:prstGeom prst="downArrow">
              <a:avLst>
                <a:gd name="adj1" fmla="val 50000"/>
                <a:gd name="adj2" fmla="val 885141"/>
              </a:avLst>
            </a:prstGeom>
            <a:solidFill>
              <a:srgbClr val="0000FF"/>
            </a:solidFill>
            <a:ln w="9525">
              <a:solidFill>
                <a:schemeClr val="tx1"/>
              </a:solidFill>
              <a:miter lim="800000"/>
            </a:ln>
          </p:spPr>
          <p:txBody>
            <a:bodyPr vert="eaVert" wrap="none" lIns="102870" tIns="51435" rIns="102870" bIns="51435" anchor="ctr"/>
            <a:lstStyle/>
            <a:p>
              <a:endParaRPr lang="zh-CN" altLang="en-US" sz="1600"/>
            </a:p>
          </p:txBody>
        </p:sp>
        <p:grpSp>
          <p:nvGrpSpPr>
            <p:cNvPr id="8" name="Group 15"/>
            <p:cNvGrpSpPr/>
            <p:nvPr/>
          </p:nvGrpSpPr>
          <p:grpSpPr bwMode="auto">
            <a:xfrm>
              <a:off x="7539220" y="6410705"/>
              <a:ext cx="1309501" cy="697392"/>
              <a:chOff x="4107" y="3909"/>
              <a:chExt cx="723" cy="398"/>
            </a:xfrm>
          </p:grpSpPr>
          <p:sp>
            <p:nvSpPr>
              <p:cNvPr id="10" name="Text Box 16"/>
              <p:cNvSpPr txBox="1">
                <a:spLocks noChangeArrowheads="1"/>
              </p:cNvSpPr>
              <p:nvPr/>
            </p:nvSpPr>
            <p:spPr bwMode="auto">
              <a:xfrm>
                <a:off x="4107" y="3909"/>
                <a:ext cx="488" cy="398"/>
              </a:xfrm>
              <a:prstGeom prst="rect">
                <a:avLst/>
              </a:prstGeom>
              <a:noFill/>
              <a:ln w="9525">
                <a:noFill/>
                <a:miter lim="800000"/>
              </a:ln>
            </p:spPr>
            <p:txBody>
              <a:bodyPr wrap="square">
                <a:spAutoFit/>
              </a:bodyPr>
              <a:lstStyle/>
              <a:p>
                <a:pPr>
                  <a:spcBef>
                    <a:spcPct val="50000"/>
                  </a:spcBef>
                </a:pPr>
                <a:r>
                  <a:rPr lang="en-US" altLang="zh-CN" sz="1400" b="1" dirty="0" err="1"/>
                  <a:t>P</a:t>
                </a:r>
                <a:r>
                  <a:rPr lang="en-US" altLang="zh-CN" sz="1400" b="1" baseline="-25000" dirty="0" err="1"/>
                  <a:t>wf</a:t>
                </a:r>
                <a:endParaRPr lang="en-US" altLang="zh-CN" sz="1400" b="1" dirty="0"/>
              </a:p>
            </p:txBody>
          </p:sp>
          <p:sp>
            <p:nvSpPr>
              <p:cNvPr id="11" name="Line 17"/>
              <p:cNvSpPr>
                <a:spLocks noChangeShapeType="1"/>
              </p:cNvSpPr>
              <p:nvPr/>
            </p:nvSpPr>
            <p:spPr bwMode="auto">
              <a:xfrm flipH="1" flipV="1">
                <a:off x="4513" y="4201"/>
                <a:ext cx="317" cy="3"/>
              </a:xfrm>
              <a:prstGeom prst="line">
                <a:avLst/>
              </a:prstGeom>
              <a:noFill/>
              <a:ln w="9525">
                <a:solidFill>
                  <a:srgbClr val="FF3300"/>
                </a:solidFill>
                <a:round/>
                <a:headEnd type="oval" w="med" len="med"/>
                <a:tailEnd type="triangle" w="med" len="med"/>
              </a:ln>
            </p:spPr>
            <p:txBody>
              <a:bodyPr/>
              <a:lstStyle/>
              <a:p>
                <a:endParaRPr lang="zh-CN" altLang="en-US" sz="1600"/>
              </a:p>
            </p:txBody>
          </p:sp>
        </p:grpSp>
        <p:sp>
          <p:nvSpPr>
            <p:cNvPr id="9" name="AutoShape 18"/>
            <p:cNvSpPr>
              <a:spLocks noChangeArrowheads="1"/>
            </p:cNvSpPr>
            <p:nvPr/>
          </p:nvSpPr>
          <p:spPr bwMode="auto">
            <a:xfrm>
              <a:off x="9151399" y="2883149"/>
              <a:ext cx="69096" cy="1763831"/>
            </a:xfrm>
            <a:prstGeom prst="upArrow">
              <a:avLst>
                <a:gd name="adj1" fmla="val 50000"/>
                <a:gd name="adj2" fmla="val 678021"/>
              </a:avLst>
            </a:prstGeom>
            <a:solidFill>
              <a:srgbClr val="FF3300"/>
            </a:solidFill>
            <a:ln w="9525">
              <a:solidFill>
                <a:srgbClr val="FF3300"/>
              </a:solidFill>
              <a:miter lim="800000"/>
            </a:ln>
          </p:spPr>
          <p:txBody>
            <a:bodyPr vert="eaVert" wrap="none" lIns="102870" tIns="51435" rIns="102870" bIns="51435" anchor="ctr"/>
            <a:lstStyle/>
            <a:p>
              <a:endParaRPr lang="zh-CN" altLang="en-US" sz="1600" dirty="0"/>
            </a:p>
          </p:txBody>
        </p:sp>
      </p:grpSp>
      <p:graphicFrame>
        <p:nvGraphicFramePr>
          <p:cNvPr id="14" name="Object 23"/>
          <p:cNvGraphicFramePr>
            <a:graphicFrameLocks noChangeAspect="1"/>
          </p:cNvGraphicFramePr>
          <p:nvPr/>
        </p:nvGraphicFramePr>
        <p:xfrm>
          <a:off x="275815" y="4582374"/>
          <a:ext cx="1111206" cy="444043"/>
        </p:xfrm>
        <a:graphic>
          <a:graphicData uri="http://schemas.openxmlformats.org/presentationml/2006/ole">
            <mc:AlternateContent xmlns:mc="http://schemas.openxmlformats.org/markup-compatibility/2006">
              <mc:Choice xmlns:v="urn:schemas-microsoft-com:vml" Requires="v">
                <p:oleObj spid="_x0000_s14529" name="公式" r:id="rId4" imgW="596900" imgH="228600" progId="Equation.3">
                  <p:embed/>
                </p:oleObj>
              </mc:Choice>
              <mc:Fallback>
                <p:oleObj name="公式" r:id="rId4" imgW="596900" imgH="22860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l="-4034" t="-31165"/>
                      <a:stretch>
                        <a:fillRect/>
                      </a:stretch>
                    </p:blipFill>
                    <p:spPr bwMode="auto">
                      <a:xfrm>
                        <a:off x="275815" y="4582374"/>
                        <a:ext cx="1111206" cy="444043"/>
                      </a:xfrm>
                      <a:prstGeom prst="rect">
                        <a:avLst/>
                      </a:prstGeom>
                      <a:noFill/>
                    </p:spPr>
                  </p:pic>
                </p:oleObj>
              </mc:Fallback>
            </mc:AlternateContent>
          </a:graphicData>
        </a:graphic>
      </p:graphicFrame>
      <p:grpSp>
        <p:nvGrpSpPr>
          <p:cNvPr id="15" name="组合 35"/>
          <p:cNvGrpSpPr/>
          <p:nvPr/>
        </p:nvGrpSpPr>
        <p:grpSpPr bwMode="auto">
          <a:xfrm>
            <a:off x="466067" y="3184101"/>
            <a:ext cx="4705361" cy="451947"/>
            <a:chOff x="1219094" y="5197411"/>
            <a:chExt cx="5721897" cy="515624"/>
          </a:xfrm>
        </p:grpSpPr>
        <p:graphicFrame>
          <p:nvGraphicFramePr>
            <p:cNvPr id="16" name="Object 22"/>
            <p:cNvGraphicFramePr>
              <a:graphicFrameLocks noChangeAspect="1"/>
            </p:cNvGraphicFramePr>
            <p:nvPr/>
          </p:nvGraphicFramePr>
          <p:xfrm>
            <a:off x="1219094" y="5197411"/>
            <a:ext cx="2196413" cy="515624"/>
          </p:xfrm>
          <a:graphic>
            <a:graphicData uri="http://schemas.openxmlformats.org/presentationml/2006/ole">
              <mc:AlternateContent xmlns:mc="http://schemas.openxmlformats.org/markup-compatibility/2006">
                <mc:Choice xmlns:v="urn:schemas-microsoft-com:vml" Requires="v">
                  <p:oleObj spid="_x0000_s14530" name="公式" r:id="rId6" imgW="1054100" imgH="368300" progId="Equation.3">
                    <p:embed/>
                  </p:oleObj>
                </mc:Choice>
                <mc:Fallback>
                  <p:oleObj name="公式" r:id="rId6" imgW="1054100" imgH="368300" progId="Equation.3">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094" y="5197411"/>
                          <a:ext cx="2196413" cy="515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25"/>
            <p:cNvSpPr txBox="1">
              <a:spLocks noChangeArrowheads="1"/>
            </p:cNvSpPr>
            <p:nvPr/>
          </p:nvSpPr>
          <p:spPr bwMode="auto">
            <a:xfrm>
              <a:off x="4132704" y="5303781"/>
              <a:ext cx="2808287" cy="297766"/>
            </a:xfrm>
            <a:prstGeom prst="rect">
              <a:avLst/>
            </a:prstGeom>
            <a:noFill/>
            <a:ln w="9525">
              <a:noFill/>
              <a:miter lim="800000"/>
            </a:ln>
          </p:spPr>
          <p:txBody>
            <a:bodyPr>
              <a:spAutoFit/>
            </a:bodyPr>
            <a:lstStyle/>
            <a:p>
              <a:r>
                <a:rPr lang="zh-CN" altLang="en-US" sz="1600" b="0" dirty="0">
                  <a:solidFill>
                    <a:schemeClr val="tx1"/>
                  </a:solidFill>
                  <a:latin typeface="黑体" panose="02010609060101010101" charset="-122"/>
                  <a:ea typeface="黑体" panose="02010609060101010101" charset="-122"/>
                </a:rPr>
                <a:t>（平均</a:t>
              </a:r>
              <a:r>
                <a:rPr lang="en-US" altLang="zh-CN" sz="1600" b="0" dirty="0">
                  <a:solidFill>
                    <a:schemeClr val="tx1"/>
                  </a:solidFill>
                  <a:latin typeface="黑体" panose="02010609060101010101" charset="-122"/>
                  <a:ea typeface="黑体" panose="02010609060101010101" charset="-122"/>
                </a:rPr>
                <a:t>T</a:t>
              </a:r>
              <a:r>
                <a:rPr lang="zh-CN" altLang="en-US" sz="1600" b="0" dirty="0">
                  <a:solidFill>
                    <a:schemeClr val="tx1"/>
                  </a:solidFill>
                  <a:latin typeface="黑体" panose="02010609060101010101" charset="-122"/>
                  <a:ea typeface="黑体" panose="02010609060101010101" charset="-122"/>
                </a:rPr>
                <a:t>，</a:t>
              </a:r>
              <a:r>
                <a:rPr lang="en-US" altLang="zh-CN" sz="1600" b="0" dirty="0">
                  <a:solidFill>
                    <a:schemeClr val="tx1"/>
                  </a:solidFill>
                  <a:latin typeface="黑体" panose="02010609060101010101" charset="-122"/>
                  <a:ea typeface="黑体" panose="02010609060101010101" charset="-122"/>
                </a:rPr>
                <a:t>Z</a:t>
              </a:r>
              <a:r>
                <a:rPr lang="zh-CN" altLang="en-US" sz="1600" b="0" dirty="0">
                  <a:solidFill>
                    <a:schemeClr val="tx1"/>
                  </a:solidFill>
                  <a:latin typeface="黑体" panose="02010609060101010101" charset="-122"/>
                  <a:ea typeface="黑体" panose="02010609060101010101" charset="-122"/>
                </a:rPr>
                <a:t>方法）</a:t>
              </a:r>
            </a:p>
          </p:txBody>
        </p:sp>
      </p:grpSp>
      <p:sp>
        <p:nvSpPr>
          <p:cNvPr id="18" name="Text Box 26"/>
          <p:cNvSpPr txBox="1">
            <a:spLocks noChangeArrowheads="1"/>
          </p:cNvSpPr>
          <p:nvPr/>
        </p:nvSpPr>
        <p:spPr bwMode="auto">
          <a:xfrm>
            <a:off x="2761900" y="4668809"/>
            <a:ext cx="3086450" cy="350096"/>
          </a:xfrm>
          <a:prstGeom prst="rect">
            <a:avLst/>
          </a:prstGeom>
          <a:noFill/>
          <a:ln w="9525">
            <a:noFill/>
            <a:miter lim="800000"/>
          </a:ln>
        </p:spPr>
        <p:txBody>
          <a:bodyPr wrap="square" lIns="102870" tIns="51435" rIns="102870" bIns="51435">
            <a:spAutoFit/>
          </a:bodyPr>
          <a:lstStyle/>
          <a:p>
            <a:r>
              <a:rPr lang="zh-CN" altLang="en-US" sz="1600" b="0" dirty="0">
                <a:solidFill>
                  <a:schemeClr val="tx1"/>
                </a:solidFill>
                <a:latin typeface="黑体" panose="02010609060101010101" charset="-122"/>
                <a:ea typeface="黑体" panose="02010609060101010101" charset="-122"/>
              </a:rPr>
              <a:t>（</a:t>
            </a:r>
            <a:r>
              <a:rPr lang="en-US" altLang="zh-CN" sz="1600" b="0" dirty="0">
                <a:solidFill>
                  <a:schemeClr val="tx1"/>
                </a:solidFill>
                <a:latin typeface="黑体" panose="02010609060101010101" charset="-122"/>
                <a:ea typeface="黑体" panose="02010609060101010101" charset="-122"/>
              </a:rPr>
              <a:t>Cullender</a:t>
            </a:r>
            <a:r>
              <a:rPr lang="en-US" altLang="zh-CN" sz="1600" b="0" dirty="0">
                <a:solidFill>
                  <a:schemeClr val="tx1"/>
                </a:solidFill>
                <a:ea typeface="黑体" panose="02010609060101010101" charset="-122"/>
              </a:rPr>
              <a:t>—</a:t>
            </a:r>
            <a:r>
              <a:rPr lang="en-US" altLang="zh-CN" sz="1600" b="0" dirty="0">
                <a:solidFill>
                  <a:schemeClr val="tx1"/>
                </a:solidFill>
                <a:latin typeface="黑体" panose="02010609060101010101" charset="-122"/>
                <a:ea typeface="黑体" panose="02010609060101010101" charset="-122"/>
              </a:rPr>
              <a:t>Smith </a:t>
            </a:r>
            <a:r>
              <a:rPr lang="zh-CN" altLang="en-US" sz="1600" b="0" dirty="0">
                <a:solidFill>
                  <a:schemeClr val="tx1"/>
                </a:solidFill>
                <a:latin typeface="黑体" panose="02010609060101010101" charset="-122"/>
                <a:ea typeface="黑体" panose="02010609060101010101" charset="-122"/>
              </a:rPr>
              <a:t>方法）</a:t>
            </a:r>
          </a:p>
        </p:txBody>
      </p:sp>
      <p:sp>
        <p:nvSpPr>
          <p:cNvPr id="19" name="Text Box 11"/>
          <p:cNvSpPr txBox="1">
            <a:spLocks noChangeArrowheads="1"/>
          </p:cNvSpPr>
          <p:nvPr/>
        </p:nvSpPr>
        <p:spPr bwMode="auto">
          <a:xfrm>
            <a:off x="214992" y="2609493"/>
            <a:ext cx="8112156" cy="496290"/>
          </a:xfrm>
          <a:prstGeom prst="rect">
            <a:avLst/>
          </a:prstGeom>
          <a:noFill/>
          <a:ln w="9525">
            <a:noFill/>
            <a:miter lim="800000"/>
          </a:ln>
        </p:spPr>
        <p:txBody>
          <a:bodyPr wrap="square" lIns="102870" tIns="51435" rIns="102870" bIns="51435">
            <a:spAutoFit/>
          </a:bodyPr>
          <a:lstStyle/>
          <a:p>
            <a:pPr algn="l">
              <a:lnSpc>
                <a:spcPct val="150000"/>
              </a:lnSpc>
            </a:pPr>
            <a:r>
              <a:rPr lang="zh-CN" altLang="en-US" sz="1700" dirty="0">
                <a:solidFill>
                  <a:srgbClr val="0000FF"/>
                </a:solidFill>
                <a:latin typeface="黑体" panose="02010609060101010101" charset="-122"/>
                <a:ea typeface="黑体" panose="02010609060101010101" charset="-122"/>
              </a:rPr>
              <a:t>根据井口套压、油压，按静止气柱计算井底流压，再按照流动气柱计算</a:t>
            </a:r>
            <a:r>
              <a:rPr lang="en-US" altLang="zh-CN" sz="1700" dirty="0">
                <a:solidFill>
                  <a:srgbClr val="0000FF"/>
                </a:solidFill>
                <a:latin typeface="黑体" panose="02010609060101010101" charset="-122"/>
                <a:ea typeface="黑体" panose="02010609060101010101" charset="-122"/>
              </a:rPr>
              <a:t>P</a:t>
            </a:r>
            <a:r>
              <a:rPr lang="en-US" altLang="zh-CN" sz="1700" baseline="-25000" dirty="0">
                <a:solidFill>
                  <a:srgbClr val="0000FF"/>
                </a:solidFill>
                <a:latin typeface="黑体" panose="02010609060101010101" charset="-122"/>
                <a:ea typeface="黑体" panose="02010609060101010101" charset="-122"/>
              </a:rPr>
              <a:t>1</a:t>
            </a:r>
            <a:r>
              <a:rPr lang="zh-CN" altLang="en-US" sz="1700" dirty="0">
                <a:solidFill>
                  <a:srgbClr val="0000FF"/>
                </a:solidFill>
                <a:latin typeface="黑体" panose="02010609060101010101" charset="-122"/>
                <a:ea typeface="黑体" panose="02010609060101010101" charset="-122"/>
              </a:rPr>
              <a:t>，</a:t>
            </a:r>
            <a:r>
              <a:rPr lang="en-US" altLang="zh-CN" sz="1700" dirty="0">
                <a:solidFill>
                  <a:srgbClr val="0000FF"/>
                </a:solidFill>
                <a:latin typeface="黑体" panose="02010609060101010101" charset="-122"/>
                <a:ea typeface="黑体" panose="02010609060101010101" charset="-122"/>
              </a:rPr>
              <a:t>P</a:t>
            </a:r>
            <a:r>
              <a:rPr lang="en-US" altLang="zh-CN" sz="1700" baseline="-25000" dirty="0">
                <a:solidFill>
                  <a:srgbClr val="0000FF"/>
                </a:solidFill>
                <a:latin typeface="黑体" panose="02010609060101010101" charset="-122"/>
                <a:ea typeface="黑体" panose="02010609060101010101" charset="-122"/>
              </a:rPr>
              <a:t>2</a:t>
            </a:r>
            <a:endParaRPr kumimoji="1" lang="en-US" altLang="zh-CN" sz="1700" dirty="0">
              <a:solidFill>
                <a:srgbClr val="0000FF"/>
              </a:solidFill>
              <a:ea typeface="黑体" panose="02010609060101010101" charset="-122"/>
            </a:endParaRPr>
          </a:p>
        </p:txBody>
      </p:sp>
      <p:graphicFrame>
        <p:nvGraphicFramePr>
          <p:cNvPr id="20" name="对象 19"/>
          <p:cNvGraphicFramePr>
            <a:graphicFrameLocks noChangeAspect="1"/>
          </p:cNvGraphicFramePr>
          <p:nvPr/>
        </p:nvGraphicFramePr>
        <p:xfrm>
          <a:off x="366805" y="3746081"/>
          <a:ext cx="2150374" cy="697418"/>
        </p:xfrm>
        <a:graphic>
          <a:graphicData uri="http://schemas.openxmlformats.org/presentationml/2006/ole">
            <mc:AlternateContent xmlns:mc="http://schemas.openxmlformats.org/markup-compatibility/2006">
              <mc:Choice xmlns:v="urn:schemas-microsoft-com:vml" Requires="v">
                <p:oleObj spid="_x0000_s14531" name="公式" r:id="rId8" imgW="1879600" imgH="609600" progId="Equation.3">
                  <p:embed/>
                </p:oleObj>
              </mc:Choice>
              <mc:Fallback>
                <p:oleObj name="公式" r:id="rId8" imgW="1879600" imgH="609600" progId="Equation.3">
                  <p:embed/>
                  <p:pic>
                    <p:nvPicPr>
                      <p:cNvPr id="0" name="对象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805" y="3746081"/>
                        <a:ext cx="2150374" cy="697418"/>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2781833" y="3631347"/>
          <a:ext cx="3703832" cy="926885"/>
        </p:xfrm>
        <a:graphic>
          <a:graphicData uri="http://schemas.openxmlformats.org/presentationml/2006/ole">
            <mc:AlternateContent xmlns:mc="http://schemas.openxmlformats.org/markup-compatibility/2006">
              <mc:Choice xmlns:v="urn:schemas-microsoft-com:vml" Requires="v">
                <p:oleObj spid="_x0000_s14532" name="公式" r:id="rId10" imgW="2400300" imgH="889000" progId="Equation.3">
                  <p:embed/>
                </p:oleObj>
              </mc:Choice>
              <mc:Fallback>
                <p:oleObj name="公式" r:id="rId10" imgW="2400300" imgH="889000" progId="Equation.3">
                  <p:embed/>
                  <p:pic>
                    <p:nvPicPr>
                      <p:cNvPr id="0" name="对象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1833" y="3631347"/>
                        <a:ext cx="3703832" cy="926885"/>
                      </a:xfrm>
                      <a:prstGeom prst="rect">
                        <a:avLst/>
                      </a:prstGeom>
                      <a:noFill/>
                    </p:spPr>
                  </p:pic>
                </p:oleObj>
              </mc:Fallback>
            </mc:AlternateContent>
          </a:graphicData>
        </a:graphic>
      </p:graphicFrame>
      <p:graphicFrame>
        <p:nvGraphicFramePr>
          <p:cNvPr id="22" name="Object 23"/>
          <p:cNvGraphicFramePr>
            <a:graphicFrameLocks noChangeAspect="1"/>
          </p:cNvGraphicFramePr>
          <p:nvPr/>
        </p:nvGraphicFramePr>
        <p:xfrm>
          <a:off x="1524087" y="4581512"/>
          <a:ext cx="993092" cy="444905"/>
        </p:xfrm>
        <a:graphic>
          <a:graphicData uri="http://schemas.openxmlformats.org/presentationml/2006/ole">
            <mc:AlternateContent xmlns:mc="http://schemas.openxmlformats.org/markup-compatibility/2006">
              <mc:Choice xmlns:v="urn:schemas-microsoft-com:vml" Requires="v">
                <p:oleObj spid="_x0000_s14533" name="公式" r:id="rId12" imgW="533400" imgH="228600" progId="Equation.3">
                  <p:embed/>
                </p:oleObj>
              </mc:Choice>
              <mc:Fallback>
                <p:oleObj name="公式" r:id="rId12" imgW="533400" imgH="228600"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l="-4034" t="-31165"/>
                      <a:stretch>
                        <a:fillRect/>
                      </a:stretch>
                    </p:blipFill>
                    <p:spPr bwMode="auto">
                      <a:xfrm>
                        <a:off x="1524087" y="4581512"/>
                        <a:ext cx="993092" cy="444905"/>
                      </a:xfrm>
                      <a:prstGeom prst="rect">
                        <a:avLst/>
                      </a:prstGeom>
                      <a:noFill/>
                    </p:spPr>
                  </p:pic>
                </p:oleObj>
              </mc:Fallback>
            </mc:AlternateContent>
          </a:graphicData>
        </a:graphic>
      </p:graphicFrame>
      <p:sp>
        <p:nvSpPr>
          <p:cNvPr id="23" name="TextBox 78"/>
          <p:cNvSpPr txBox="1">
            <a:spLocks noChangeArrowheads="1"/>
          </p:cNvSpPr>
          <p:nvPr/>
        </p:nvSpPr>
        <p:spPr bwMode="auto">
          <a:xfrm>
            <a:off x="267494" y="810023"/>
            <a:ext cx="5028678" cy="1754326"/>
          </a:xfrm>
          <a:prstGeom prst="rect">
            <a:avLst/>
          </a:prstGeom>
          <a:noFill/>
          <a:ln w="9525">
            <a:noFill/>
            <a:miter lim="800000"/>
          </a:ln>
        </p:spPr>
        <p:txBody>
          <a:bodyPr wrap="square">
            <a:spAutoFit/>
          </a:bodyPr>
          <a:lstStyle/>
          <a:p>
            <a:pPr algn="just">
              <a:lnSpc>
                <a:spcPct val="150000"/>
              </a:lnSpc>
            </a:pPr>
            <a:r>
              <a:rPr lang="en-US" altLang="zh-CN" dirty="0">
                <a:latin typeface="方正大黑简体" panose="02010601030101010101" charset="-122"/>
                <a:ea typeface="方正大黑简体" panose="02010601030101010101" charset="-122"/>
                <a:cs typeface="方正黑体简体" panose="02010601030101010101" pitchFamily="2" charset="-122"/>
              </a:rPr>
              <a:t>1</a:t>
            </a:r>
            <a:r>
              <a:rPr lang="zh-CN" altLang="en-US" dirty="0">
                <a:latin typeface="方正大黑简体" panose="02010601030101010101" charset="-122"/>
                <a:ea typeface="方正大黑简体" panose="02010601030101010101" charset="-122"/>
                <a:cs typeface="方正黑体简体" panose="02010601030101010101" pitchFamily="2" charset="-122"/>
              </a:rPr>
              <a:t>、当节流器入口压力</a:t>
            </a:r>
            <a:r>
              <a:rPr lang="en-US" altLang="zh-CN" dirty="0">
                <a:latin typeface="方正大黑简体" panose="02010601030101010101" charset="-122"/>
                <a:ea typeface="方正大黑简体" panose="02010601030101010101" charset="-122"/>
                <a:cs typeface="方正黑体简体" panose="02010601030101010101" pitchFamily="2" charset="-122"/>
              </a:rPr>
              <a:t>P1</a:t>
            </a:r>
            <a:r>
              <a:rPr lang="zh-CN" altLang="en-US" dirty="0">
                <a:latin typeface="方正大黑简体" panose="02010601030101010101" charset="-122"/>
                <a:ea typeface="方正大黑简体" panose="02010601030101010101" charset="-122"/>
                <a:cs typeface="方正黑体简体" panose="02010601030101010101" pitchFamily="2" charset="-122"/>
              </a:rPr>
              <a:t>不变时，出口压力</a:t>
            </a:r>
            <a:r>
              <a:rPr lang="en-US" altLang="zh-CN" dirty="0">
                <a:latin typeface="方正大黑简体" panose="02010601030101010101" charset="-122"/>
                <a:ea typeface="方正大黑简体" panose="02010601030101010101" charset="-122"/>
                <a:cs typeface="方正黑体简体" panose="02010601030101010101" pitchFamily="2" charset="-122"/>
              </a:rPr>
              <a:t>P2</a:t>
            </a:r>
            <a:r>
              <a:rPr lang="zh-CN" altLang="en-US" dirty="0">
                <a:latin typeface="方正大黑简体" panose="02010601030101010101" charset="-122"/>
                <a:ea typeface="方正大黑简体" panose="02010601030101010101" charset="-122"/>
                <a:cs typeface="方正黑体简体" panose="02010601030101010101" pitchFamily="2" charset="-122"/>
              </a:rPr>
              <a:t>的变化，只在非临界状态对气井的产量产生影响；</a:t>
            </a:r>
            <a:endParaRPr lang="en-US" altLang="zh-CN" dirty="0">
              <a:latin typeface="方正大黑简体" panose="02010601030101010101" charset="-122"/>
              <a:ea typeface="方正大黑简体" panose="02010601030101010101" charset="-122"/>
              <a:cs typeface="方正黑体简体" panose="02010601030101010101" pitchFamily="2" charset="-122"/>
            </a:endParaRPr>
          </a:p>
          <a:p>
            <a:pPr algn="just">
              <a:lnSpc>
                <a:spcPct val="150000"/>
              </a:lnSpc>
            </a:pPr>
            <a:r>
              <a:rPr lang="en-US" altLang="zh-CN" dirty="0">
                <a:latin typeface="方正大黑简体" panose="02010601030101010101" charset="-122"/>
                <a:ea typeface="方正大黑简体" panose="02010601030101010101" charset="-122"/>
                <a:cs typeface="方正黑体简体" panose="02010601030101010101" pitchFamily="2" charset="-122"/>
              </a:rPr>
              <a:t>2</a:t>
            </a:r>
            <a:r>
              <a:rPr lang="zh-CN" altLang="en-US" dirty="0">
                <a:latin typeface="方正大黑简体" panose="02010601030101010101" charset="-122"/>
                <a:ea typeface="方正大黑简体" panose="02010601030101010101" charset="-122"/>
                <a:cs typeface="方正黑体简体" panose="02010601030101010101" pitchFamily="2" charset="-122"/>
              </a:rPr>
              <a:t>、当出口压力</a:t>
            </a:r>
            <a:r>
              <a:rPr lang="en-US" altLang="zh-CN" dirty="0">
                <a:latin typeface="方正大黑简体" panose="02010601030101010101" charset="-122"/>
                <a:ea typeface="方正大黑简体" panose="02010601030101010101" charset="-122"/>
                <a:cs typeface="方正黑体简体" panose="02010601030101010101" pitchFamily="2" charset="-122"/>
              </a:rPr>
              <a:t>P2</a:t>
            </a:r>
            <a:r>
              <a:rPr lang="zh-CN" altLang="en-US" dirty="0">
                <a:latin typeface="方正大黑简体" panose="02010601030101010101" charset="-122"/>
                <a:ea typeface="方正大黑简体" panose="02010601030101010101" charset="-122"/>
                <a:cs typeface="方正黑体简体" panose="02010601030101010101" pitchFamily="2" charset="-122"/>
              </a:rPr>
              <a:t>不变时，节流器入口压力</a:t>
            </a:r>
            <a:r>
              <a:rPr lang="en-US" altLang="zh-CN" dirty="0">
                <a:latin typeface="方正大黑简体" panose="02010601030101010101" charset="-122"/>
                <a:ea typeface="方正大黑简体" panose="02010601030101010101" charset="-122"/>
                <a:cs typeface="方正黑体简体" panose="02010601030101010101" pitchFamily="2" charset="-122"/>
              </a:rPr>
              <a:t>P1</a:t>
            </a:r>
            <a:r>
              <a:rPr lang="zh-CN" altLang="en-US" dirty="0">
                <a:latin typeface="方正大黑简体" panose="02010601030101010101" charset="-122"/>
                <a:ea typeface="方正大黑简体" panose="02010601030101010101" charset="-122"/>
                <a:cs typeface="方正黑体简体" panose="02010601030101010101" pitchFamily="2" charset="-122"/>
              </a:rPr>
              <a:t>发生变化时，便会影响到气井的产量。</a:t>
            </a:r>
          </a:p>
        </p:txBody>
      </p:sp>
      <p:grpSp>
        <p:nvGrpSpPr>
          <p:cNvPr id="24" name="组合 68"/>
          <p:cNvGrpSpPr/>
          <p:nvPr/>
        </p:nvGrpSpPr>
        <p:grpSpPr>
          <a:xfrm>
            <a:off x="5299869" y="781050"/>
            <a:ext cx="3501827" cy="1822176"/>
            <a:chOff x="5976144" y="1069181"/>
            <a:chExt cx="4222750" cy="2765274"/>
          </a:xfrm>
        </p:grpSpPr>
        <p:graphicFrame>
          <p:nvGraphicFramePr>
            <p:cNvPr id="25" name="Object 10"/>
            <p:cNvGraphicFramePr>
              <a:graphicFrameLocks noChangeAspect="1"/>
            </p:cNvGraphicFramePr>
            <p:nvPr/>
          </p:nvGraphicFramePr>
          <p:xfrm>
            <a:off x="9620963" y="1465297"/>
            <a:ext cx="57793" cy="100130"/>
          </p:xfrm>
          <a:graphic>
            <a:graphicData uri="http://schemas.openxmlformats.org/presentationml/2006/ole">
              <mc:AlternateContent xmlns:mc="http://schemas.openxmlformats.org/markup-compatibility/2006">
                <mc:Choice xmlns:v="urn:schemas-microsoft-com:vml" Requires="v">
                  <p:oleObj spid="_x0000_s14534" name="公式" r:id="rId14" imgW="114300" imgH="216535" progId="Equation.3">
                    <p:embed/>
                  </p:oleObj>
                </mc:Choice>
                <mc:Fallback>
                  <p:oleObj name="公式" r:id="rId14" imgW="114300" imgH="216535"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20963" y="1465297"/>
                          <a:ext cx="57793" cy="100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1"/>
            <p:cNvGraphicFramePr>
              <a:graphicFrameLocks noChangeAspect="1"/>
            </p:cNvGraphicFramePr>
            <p:nvPr/>
          </p:nvGraphicFramePr>
          <p:xfrm>
            <a:off x="9620963" y="1465297"/>
            <a:ext cx="57793" cy="100130"/>
          </p:xfrm>
          <a:graphic>
            <a:graphicData uri="http://schemas.openxmlformats.org/presentationml/2006/ole">
              <mc:AlternateContent xmlns:mc="http://schemas.openxmlformats.org/markup-compatibility/2006">
                <mc:Choice xmlns:v="urn:schemas-microsoft-com:vml" Requires="v">
                  <p:oleObj spid="_x0000_s14535" name="公式" r:id="rId16" imgW="114300" imgH="216535" progId="Equation.3">
                    <p:embed/>
                  </p:oleObj>
                </mc:Choice>
                <mc:Fallback>
                  <p:oleObj name="公式" r:id="rId16" imgW="114300" imgH="216535" progId="Equation.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20963" y="1465297"/>
                          <a:ext cx="57793" cy="100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Picture 7"/>
            <p:cNvPicPr>
              <a:picLocks noChangeAspect="1" noChangeArrowheads="1"/>
            </p:cNvPicPr>
            <p:nvPr/>
          </p:nvPicPr>
          <p:blipFill>
            <a:blip r:embed="rId17" cstate="print">
              <a:clrChange>
                <a:clrFrom>
                  <a:srgbClr val="FEFEFE"/>
                </a:clrFrom>
                <a:clrTo>
                  <a:srgbClr val="FEFEFE">
                    <a:alpha val="0"/>
                  </a:srgbClr>
                </a:clrTo>
              </a:clrChange>
            </a:blip>
            <a:srcRect/>
            <a:stretch>
              <a:fillRect/>
            </a:stretch>
          </p:blipFill>
          <p:spPr bwMode="auto">
            <a:xfrm>
              <a:off x="5976330" y="1069181"/>
              <a:ext cx="4222564" cy="2150641"/>
            </a:xfrm>
            <a:prstGeom prst="rect">
              <a:avLst/>
            </a:prstGeom>
            <a:noFill/>
            <a:ln w="22225">
              <a:noFill/>
              <a:miter lim="800000"/>
              <a:headEnd/>
              <a:tailEnd/>
            </a:ln>
          </p:spPr>
        </p:pic>
        <p:pic>
          <p:nvPicPr>
            <p:cNvPr id="28" name="Picture 7"/>
            <p:cNvPicPr>
              <a:picLocks noChangeAspect="1" noChangeArrowheads="1"/>
            </p:cNvPicPr>
            <p:nvPr/>
          </p:nvPicPr>
          <p:blipFill>
            <a:blip r:embed="rId17" cstate="print">
              <a:clrChange>
                <a:clrFrom>
                  <a:srgbClr val="FEFEFE"/>
                </a:clrFrom>
                <a:clrTo>
                  <a:srgbClr val="FEFEFE">
                    <a:alpha val="0"/>
                  </a:srgbClr>
                </a:clrTo>
              </a:clrChange>
            </a:blip>
            <a:srcRect/>
            <a:stretch>
              <a:fillRect/>
            </a:stretch>
          </p:blipFill>
          <p:spPr bwMode="auto">
            <a:xfrm>
              <a:off x="5976330" y="1668620"/>
              <a:ext cx="4222564" cy="1467515"/>
            </a:xfrm>
            <a:prstGeom prst="rect">
              <a:avLst/>
            </a:prstGeom>
            <a:noFill/>
            <a:ln w="22225">
              <a:noFill/>
              <a:miter lim="800000"/>
              <a:headEnd/>
              <a:tailEnd/>
            </a:ln>
          </p:spPr>
        </p:pic>
        <p:pic>
          <p:nvPicPr>
            <p:cNvPr id="29" name="Picture 7"/>
            <p:cNvPicPr>
              <a:picLocks noChangeAspect="1" noChangeArrowheads="1"/>
            </p:cNvPicPr>
            <p:nvPr/>
          </p:nvPicPr>
          <p:blipFill>
            <a:blip r:embed="rId17" cstate="print">
              <a:clrChange>
                <a:clrFrom>
                  <a:srgbClr val="FEFEFE"/>
                </a:clrFrom>
                <a:clrTo>
                  <a:srgbClr val="FEFEFE">
                    <a:alpha val="0"/>
                  </a:srgbClr>
                </a:clrTo>
              </a:clrChange>
            </a:blip>
            <a:srcRect/>
            <a:stretch>
              <a:fillRect/>
            </a:stretch>
          </p:blipFill>
          <p:spPr bwMode="auto">
            <a:xfrm>
              <a:off x="5976330" y="1294867"/>
              <a:ext cx="4222564" cy="1892013"/>
            </a:xfrm>
            <a:prstGeom prst="rect">
              <a:avLst/>
            </a:prstGeom>
            <a:noFill/>
            <a:ln w="22225">
              <a:noFill/>
              <a:miter lim="800000"/>
              <a:headEnd/>
              <a:tailEnd/>
            </a:ln>
          </p:spPr>
        </p:pic>
        <p:pic>
          <p:nvPicPr>
            <p:cNvPr id="30" name="Picture 7"/>
            <p:cNvPicPr>
              <a:picLocks noChangeAspect="1" noChangeArrowheads="1"/>
            </p:cNvPicPr>
            <p:nvPr/>
          </p:nvPicPr>
          <p:blipFill>
            <a:blip r:embed="rId17" cstate="print">
              <a:clrChange>
                <a:clrFrom>
                  <a:srgbClr val="FEFEFE"/>
                </a:clrFrom>
                <a:clrTo>
                  <a:srgbClr val="FEFEFE">
                    <a:alpha val="0"/>
                  </a:srgbClr>
                </a:clrTo>
              </a:clrChange>
            </a:blip>
            <a:srcRect/>
            <a:stretch>
              <a:fillRect/>
            </a:stretch>
          </p:blipFill>
          <p:spPr bwMode="auto">
            <a:xfrm>
              <a:off x="5976144" y="1410744"/>
              <a:ext cx="4222564" cy="1779770"/>
            </a:xfrm>
            <a:prstGeom prst="rect">
              <a:avLst/>
            </a:prstGeom>
            <a:noFill/>
            <a:ln w="22225">
              <a:noFill/>
              <a:miter lim="800000"/>
              <a:headEnd/>
              <a:tailEnd/>
            </a:ln>
          </p:spPr>
        </p:pic>
        <p:sp>
          <p:nvSpPr>
            <p:cNvPr id="31" name="Rectangle 8"/>
            <p:cNvSpPr>
              <a:spLocks noChangeArrowheads="1"/>
            </p:cNvSpPr>
            <p:nvPr/>
          </p:nvSpPr>
          <p:spPr bwMode="auto">
            <a:xfrm>
              <a:off x="6743723" y="2277904"/>
              <a:ext cx="1099321" cy="294804"/>
            </a:xfrm>
            <a:prstGeom prst="rect">
              <a:avLst/>
            </a:prstGeom>
            <a:noFill/>
            <a:ln w="9525" algn="ctr">
              <a:noFill/>
              <a:miter lim="800000"/>
            </a:ln>
          </p:spPr>
          <p:txBody>
            <a:bodyPr wrap="none" anchor="ctr"/>
            <a:lstStyle/>
            <a:p>
              <a:r>
                <a:rPr lang="zh-CN" altLang="en-US" sz="1200" b="1" dirty="0">
                  <a:latin typeface="黑体" panose="02010609060101010101" charset="-122"/>
                  <a:ea typeface="黑体" panose="02010609060101010101" charset="-122"/>
                </a:rPr>
                <a:t>临界状态</a:t>
              </a:r>
            </a:p>
          </p:txBody>
        </p:sp>
        <p:sp>
          <p:nvSpPr>
            <p:cNvPr id="32" name="Rectangle 9"/>
            <p:cNvSpPr>
              <a:spLocks noChangeArrowheads="1"/>
            </p:cNvSpPr>
            <p:nvPr/>
          </p:nvSpPr>
          <p:spPr bwMode="auto">
            <a:xfrm>
              <a:off x="8299473" y="2280356"/>
              <a:ext cx="1099321" cy="294804"/>
            </a:xfrm>
            <a:prstGeom prst="rect">
              <a:avLst/>
            </a:prstGeom>
            <a:noFill/>
            <a:ln w="9525" algn="ctr">
              <a:noFill/>
              <a:miter lim="800000"/>
            </a:ln>
          </p:spPr>
          <p:txBody>
            <a:bodyPr wrap="none" anchor="ctr"/>
            <a:lstStyle/>
            <a:p>
              <a:r>
                <a:rPr lang="zh-CN" altLang="en-US" sz="1200" b="1" dirty="0">
                  <a:latin typeface="黑体" panose="02010609060101010101" charset="-122"/>
                  <a:ea typeface="黑体" panose="02010609060101010101" charset="-122"/>
                </a:rPr>
                <a:t>亚临界状态</a:t>
              </a:r>
            </a:p>
          </p:txBody>
        </p:sp>
        <p:sp>
          <p:nvSpPr>
            <p:cNvPr id="33" name="Line 13"/>
            <p:cNvSpPr>
              <a:spLocks noChangeShapeType="1"/>
            </p:cNvSpPr>
            <p:nvPr/>
          </p:nvSpPr>
          <p:spPr bwMode="auto">
            <a:xfrm>
              <a:off x="6227396" y="3200616"/>
              <a:ext cx="0" cy="606281"/>
            </a:xfrm>
            <a:prstGeom prst="line">
              <a:avLst/>
            </a:prstGeom>
            <a:noFill/>
            <a:ln w="19050">
              <a:solidFill>
                <a:schemeClr val="tx1"/>
              </a:solidFill>
              <a:round/>
            </a:ln>
          </p:spPr>
          <p:txBody>
            <a:bodyPr wrap="none" lIns="102870" tIns="51435" rIns="102870" bIns="51435" anchor="ctr"/>
            <a:lstStyle/>
            <a:p>
              <a:endParaRPr lang="zh-CN" altLang="en-US" sz="1200"/>
            </a:p>
          </p:txBody>
        </p:sp>
        <p:sp>
          <p:nvSpPr>
            <p:cNvPr id="34" name="Line 14"/>
            <p:cNvSpPr>
              <a:spLocks noChangeShapeType="1"/>
            </p:cNvSpPr>
            <p:nvPr/>
          </p:nvSpPr>
          <p:spPr bwMode="auto">
            <a:xfrm>
              <a:off x="8166136" y="3228174"/>
              <a:ext cx="0" cy="606281"/>
            </a:xfrm>
            <a:prstGeom prst="line">
              <a:avLst/>
            </a:prstGeom>
            <a:noFill/>
            <a:ln w="19050">
              <a:solidFill>
                <a:schemeClr val="tx1"/>
              </a:solidFill>
              <a:round/>
            </a:ln>
          </p:spPr>
          <p:txBody>
            <a:bodyPr wrap="none" lIns="102870" tIns="51435" rIns="102870" bIns="51435" anchor="ctr"/>
            <a:lstStyle/>
            <a:p>
              <a:endParaRPr lang="zh-CN" altLang="en-US" sz="1200"/>
            </a:p>
          </p:txBody>
        </p:sp>
        <p:sp>
          <p:nvSpPr>
            <p:cNvPr id="35" name="Line 15"/>
            <p:cNvSpPr>
              <a:spLocks noChangeShapeType="1"/>
            </p:cNvSpPr>
            <p:nvPr/>
          </p:nvSpPr>
          <p:spPr bwMode="auto">
            <a:xfrm>
              <a:off x="9762632" y="3174160"/>
              <a:ext cx="0" cy="660295"/>
            </a:xfrm>
            <a:prstGeom prst="line">
              <a:avLst/>
            </a:prstGeom>
            <a:noFill/>
            <a:ln w="19050">
              <a:solidFill>
                <a:schemeClr val="tx1"/>
              </a:solidFill>
              <a:round/>
            </a:ln>
          </p:spPr>
          <p:txBody>
            <a:bodyPr wrap="none" lIns="102870" tIns="51435" rIns="102870" bIns="51435" anchor="ctr"/>
            <a:lstStyle/>
            <a:p>
              <a:endParaRPr lang="zh-CN" altLang="en-US" sz="1200"/>
            </a:p>
          </p:txBody>
        </p:sp>
        <p:sp>
          <p:nvSpPr>
            <p:cNvPr id="36" name="Line 16"/>
            <p:cNvSpPr>
              <a:spLocks noChangeShapeType="1"/>
            </p:cNvSpPr>
            <p:nvPr/>
          </p:nvSpPr>
          <p:spPr bwMode="auto">
            <a:xfrm>
              <a:off x="6227396" y="3586431"/>
              <a:ext cx="1938740" cy="2205"/>
            </a:xfrm>
            <a:prstGeom prst="line">
              <a:avLst/>
            </a:prstGeom>
            <a:noFill/>
            <a:ln w="9525" cap="rnd">
              <a:solidFill>
                <a:srgbClr val="FF3300"/>
              </a:solidFill>
              <a:prstDash val="sysDot"/>
              <a:round/>
              <a:headEnd type="triangle" w="med" len="med"/>
              <a:tailEnd type="triangle" w="med" len="med"/>
            </a:ln>
          </p:spPr>
          <p:txBody>
            <a:bodyPr wrap="none" lIns="102870" tIns="51435" rIns="102870" bIns="51435" anchor="ctr"/>
            <a:lstStyle/>
            <a:p>
              <a:endParaRPr lang="zh-CN" altLang="en-US" sz="1200"/>
            </a:p>
          </p:txBody>
        </p:sp>
        <p:sp>
          <p:nvSpPr>
            <p:cNvPr id="37" name="Line 17"/>
            <p:cNvSpPr>
              <a:spLocks noChangeShapeType="1"/>
            </p:cNvSpPr>
            <p:nvPr/>
          </p:nvSpPr>
          <p:spPr bwMode="auto">
            <a:xfrm>
              <a:off x="8166136" y="3586431"/>
              <a:ext cx="1596497" cy="0"/>
            </a:xfrm>
            <a:prstGeom prst="line">
              <a:avLst/>
            </a:prstGeom>
            <a:noFill/>
            <a:ln w="9525" cap="rnd">
              <a:solidFill>
                <a:srgbClr val="FF3300"/>
              </a:solidFill>
              <a:prstDash val="sysDot"/>
              <a:round/>
              <a:headEnd type="triangle" w="med" len="med"/>
              <a:tailEnd type="triangle" w="med" len="med"/>
            </a:ln>
          </p:spPr>
          <p:txBody>
            <a:bodyPr wrap="none" lIns="102870" tIns="51435" rIns="102870" bIns="51435" anchor="ctr"/>
            <a:lstStyle/>
            <a:p>
              <a:endParaRPr lang="zh-CN" altLang="en-US" sz="1200"/>
            </a:p>
          </p:txBody>
        </p:sp>
        <p:sp>
          <p:nvSpPr>
            <p:cNvPr id="38" name="Text Box 18"/>
            <p:cNvSpPr txBox="1">
              <a:spLocks noChangeArrowheads="1"/>
            </p:cNvSpPr>
            <p:nvPr/>
          </p:nvSpPr>
          <p:spPr bwMode="auto">
            <a:xfrm>
              <a:off x="6171499" y="3283513"/>
              <a:ext cx="2204945" cy="325035"/>
            </a:xfrm>
            <a:prstGeom prst="rect">
              <a:avLst/>
            </a:prstGeom>
            <a:noFill/>
            <a:ln w="9525" algn="ctr">
              <a:noFill/>
              <a:miter lim="800000"/>
            </a:ln>
          </p:spPr>
          <p:txBody>
            <a:bodyPr wrap="square" lIns="102870" tIns="51435" rIns="102870" bIns="51435">
              <a:spAutoFit/>
            </a:bodyPr>
            <a:lstStyle/>
            <a:p>
              <a:pPr>
                <a:spcBef>
                  <a:spcPct val="50000"/>
                </a:spcBef>
              </a:pPr>
              <a:r>
                <a:rPr lang="zh-CN" altLang="en-US" sz="1200" b="1" dirty="0">
                  <a:solidFill>
                    <a:srgbClr val="FF3300"/>
                  </a:solidFill>
                  <a:latin typeface="黑体" panose="02010609060101010101" charset="-122"/>
                  <a:ea typeface="黑体" panose="02010609060101010101" charset="-122"/>
                </a:rPr>
                <a:t>回压变化对产量无影响</a:t>
              </a:r>
            </a:p>
          </p:txBody>
        </p:sp>
        <p:sp>
          <p:nvSpPr>
            <p:cNvPr id="39" name="Text Box 19"/>
            <p:cNvSpPr txBox="1">
              <a:spLocks noChangeArrowheads="1"/>
            </p:cNvSpPr>
            <p:nvPr/>
          </p:nvSpPr>
          <p:spPr bwMode="auto">
            <a:xfrm>
              <a:off x="8109744" y="3283513"/>
              <a:ext cx="1798324" cy="325035"/>
            </a:xfrm>
            <a:prstGeom prst="rect">
              <a:avLst/>
            </a:prstGeom>
            <a:noFill/>
            <a:ln w="9525" algn="ctr">
              <a:noFill/>
              <a:miter lim="800000"/>
            </a:ln>
          </p:spPr>
          <p:txBody>
            <a:bodyPr wrap="square" lIns="102870" tIns="51435" rIns="102870" bIns="51435">
              <a:spAutoFit/>
            </a:bodyPr>
            <a:lstStyle/>
            <a:p>
              <a:pPr>
                <a:spcBef>
                  <a:spcPct val="50000"/>
                </a:spcBef>
              </a:pPr>
              <a:r>
                <a:rPr lang="zh-CN" altLang="en-US" sz="1200" b="1" dirty="0">
                  <a:solidFill>
                    <a:srgbClr val="FF3300"/>
                  </a:solidFill>
                  <a:latin typeface="黑体" panose="02010609060101010101" charset="-122"/>
                  <a:ea typeface="黑体" panose="02010609060101010101" charset="-122"/>
                </a:rPr>
                <a:t>回压降低产量增大</a:t>
              </a:r>
            </a:p>
          </p:txBody>
        </p:sp>
        <p:sp>
          <p:nvSpPr>
            <p:cNvPr id="40" name="任意多边形 112"/>
            <p:cNvSpPr/>
            <p:nvPr/>
          </p:nvSpPr>
          <p:spPr bwMode="auto">
            <a:xfrm>
              <a:off x="8160723" y="1818501"/>
              <a:ext cx="1597658" cy="1089319"/>
            </a:xfrm>
            <a:custGeom>
              <a:avLst/>
              <a:gdLst>
                <a:gd name="T0" fmla="*/ 0 w 1974684"/>
                <a:gd name="T1" fmla="*/ 0 h 1571787"/>
                <a:gd name="T2" fmla="*/ 720092 w 1974684"/>
                <a:gd name="T3" fmla="*/ 180023 h 1571787"/>
                <a:gd name="T4" fmla="*/ 1620207 w 1974684"/>
                <a:gd name="T5" fmla="*/ 798997 h 1571787"/>
                <a:gd name="T6" fmla="*/ 1974684 w 1974684"/>
                <a:gd name="T7" fmla="*/ 1571787 h 1571787"/>
                <a:gd name="T8" fmla="*/ 1974684 w 1974684"/>
                <a:gd name="T9" fmla="*/ 1571787 h 1571787"/>
                <a:gd name="T10" fmla="*/ 0 60000 65536"/>
                <a:gd name="T11" fmla="*/ 0 60000 65536"/>
                <a:gd name="T12" fmla="*/ 0 60000 65536"/>
                <a:gd name="T13" fmla="*/ 0 60000 65536"/>
                <a:gd name="T14" fmla="*/ 0 60000 65536"/>
                <a:gd name="T15" fmla="*/ 0 w 1974684"/>
                <a:gd name="T16" fmla="*/ 0 h 1571787"/>
                <a:gd name="T17" fmla="*/ 1974684 w 1974684"/>
                <a:gd name="T18" fmla="*/ 1571787 h 1571787"/>
              </a:gdLst>
              <a:ahLst/>
              <a:cxnLst>
                <a:cxn ang="T10">
                  <a:pos x="T0" y="T1"/>
                </a:cxn>
                <a:cxn ang="T11">
                  <a:pos x="T2" y="T3"/>
                </a:cxn>
                <a:cxn ang="T12">
                  <a:pos x="T4" y="T5"/>
                </a:cxn>
                <a:cxn ang="T13">
                  <a:pos x="T6" y="T7"/>
                </a:cxn>
                <a:cxn ang="T14">
                  <a:pos x="T8" y="T9"/>
                </a:cxn>
              </a:cxnLst>
              <a:rect l="T15" t="T16" r="T17" b="T18"/>
              <a:pathLst>
                <a:path w="1974684" h="1571787">
                  <a:moveTo>
                    <a:pt x="0" y="0"/>
                  </a:moveTo>
                  <a:cubicBezTo>
                    <a:pt x="146025" y="44423"/>
                    <a:pt x="450058" y="46857"/>
                    <a:pt x="720092" y="180023"/>
                  </a:cubicBezTo>
                  <a:cubicBezTo>
                    <a:pt x="990127" y="313189"/>
                    <a:pt x="1411108" y="567036"/>
                    <a:pt x="1620207" y="798997"/>
                  </a:cubicBezTo>
                  <a:cubicBezTo>
                    <a:pt x="1829306" y="1030958"/>
                    <a:pt x="1921344" y="1457487"/>
                    <a:pt x="1974684" y="1571787"/>
                  </a:cubicBezTo>
                </a:path>
              </a:pathLst>
            </a:custGeom>
            <a:noFill/>
            <a:ln w="31750">
              <a:solidFill>
                <a:srgbClr val="0000FF"/>
              </a:solidFill>
              <a:round/>
            </a:ln>
          </p:spPr>
          <p:txBody>
            <a:bodyPr/>
            <a:lstStyle/>
            <a:p>
              <a:endParaRPr lang="zh-CN" altLang="en-US" sz="1200"/>
            </a:p>
          </p:txBody>
        </p:sp>
        <p:cxnSp>
          <p:nvCxnSpPr>
            <p:cNvPr id="41" name="直接连接符 116"/>
            <p:cNvCxnSpPr>
              <a:cxnSpLocks noChangeShapeType="1"/>
            </p:cNvCxnSpPr>
            <p:nvPr/>
          </p:nvCxnSpPr>
          <p:spPr bwMode="auto">
            <a:xfrm>
              <a:off x="6266394" y="1443290"/>
              <a:ext cx="1894329" cy="375210"/>
            </a:xfrm>
            <a:prstGeom prst="line">
              <a:avLst/>
            </a:prstGeom>
            <a:noFill/>
            <a:ln w="31750">
              <a:solidFill>
                <a:srgbClr val="0000FF"/>
              </a:solidFill>
              <a:round/>
            </a:ln>
          </p:spPr>
        </p:cxnSp>
      </p:grpSp>
      <p:sp>
        <p:nvSpPr>
          <p:cNvPr id="42" name="TextBox 43"/>
          <p:cNvSpPr txBox="1"/>
          <p:nvPr/>
        </p:nvSpPr>
        <p:spPr>
          <a:xfrm>
            <a:off x="8281194" y="4742855"/>
            <a:ext cx="1048574" cy="276999"/>
          </a:xfrm>
          <a:prstGeom prst="rect">
            <a:avLst/>
          </a:prstGeom>
          <a:noFill/>
        </p:spPr>
        <p:txBody>
          <a:bodyPr wrap="square" rtlCol="0">
            <a:spAutoFit/>
          </a:bodyPr>
          <a:lstStyle/>
          <a:p>
            <a:r>
              <a:rPr lang="en-US" altLang="zh-CN" sz="1200" dirty="0">
                <a:solidFill>
                  <a:srgbClr val="FF0000"/>
                </a:solidFill>
              </a:rPr>
              <a:t>h’-</a:t>
            </a:r>
            <a:r>
              <a:rPr lang="zh-CN" altLang="en-US" sz="1200" dirty="0">
                <a:solidFill>
                  <a:srgbClr val="FF0000"/>
                </a:solidFill>
              </a:rPr>
              <a:t>下深</a:t>
            </a:r>
          </a:p>
        </p:txBody>
      </p:sp>
      <p:sp>
        <p:nvSpPr>
          <p:cNvPr id="43" name="文本框 42"/>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）节流气井产量与压力关系分析</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7338" y="1981200"/>
            <a:ext cx="4482165" cy="3040600"/>
          </a:xfrm>
          <a:prstGeom prst="rect">
            <a:avLst/>
          </a:prstGeom>
        </p:spPr>
      </p:pic>
      <p:pic>
        <p:nvPicPr>
          <p:cNvPr id="4" name="图片 3"/>
          <p:cNvPicPr>
            <a:picLocks noChangeAspect="1"/>
          </p:cNvPicPr>
          <p:nvPr/>
        </p:nvPicPr>
        <p:blipFill>
          <a:blip r:embed="rId3"/>
          <a:stretch>
            <a:fillRect/>
          </a:stretch>
        </p:blipFill>
        <p:spPr>
          <a:xfrm>
            <a:off x="4956977" y="3116800"/>
            <a:ext cx="3898703" cy="1905000"/>
          </a:xfrm>
          <a:prstGeom prst="rect">
            <a:avLst/>
          </a:prstGeom>
        </p:spPr>
      </p:pic>
      <p:sp>
        <p:nvSpPr>
          <p:cNvPr id="5" name="TextBox 78"/>
          <p:cNvSpPr txBox="1">
            <a:spLocks noChangeArrowheads="1"/>
          </p:cNvSpPr>
          <p:nvPr/>
        </p:nvSpPr>
        <p:spPr bwMode="auto">
          <a:xfrm>
            <a:off x="248444" y="695723"/>
            <a:ext cx="4679958" cy="1337945"/>
          </a:xfrm>
          <a:prstGeom prst="rect">
            <a:avLst/>
          </a:prstGeom>
          <a:noFill/>
          <a:ln w="9525">
            <a:noFill/>
            <a:miter lim="800000"/>
          </a:ln>
        </p:spPr>
        <p:txBody>
          <a:bodyPr wrap="square">
            <a:spAutoFit/>
          </a:bodyPr>
          <a:lstStyle/>
          <a:p>
            <a:pPr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    根据静流压计算公式，采用约束算法编制井下节流器气井节流前后压力与产量计算程序。</a:t>
            </a:r>
          </a:p>
        </p:txBody>
      </p:sp>
      <p:sp>
        <p:nvSpPr>
          <p:cNvPr id="6" name="Rectangle 3446"/>
          <p:cNvSpPr>
            <a:spLocks noChangeArrowheads="1"/>
          </p:cNvSpPr>
          <p:nvPr/>
        </p:nvSpPr>
        <p:spPr bwMode="auto">
          <a:xfrm>
            <a:off x="5033177" y="835223"/>
            <a:ext cx="3755232"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井下节流气井井底压力计算界面</a:t>
            </a:r>
          </a:p>
        </p:txBody>
      </p:sp>
      <p:pic>
        <p:nvPicPr>
          <p:cNvPr id="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7" t="3166" r="3952" b="7037"/>
          <a:stretch>
            <a:fillRect/>
          </a:stretch>
        </p:blipFill>
        <p:spPr bwMode="auto">
          <a:xfrm>
            <a:off x="4957771" y="1171575"/>
            <a:ext cx="3898703" cy="205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6131647" y="3563839"/>
            <a:ext cx="2821851" cy="1463975"/>
          </a:xfrm>
          <a:prstGeom prst="rect">
            <a:avLst/>
          </a:prstGeom>
        </p:spPr>
      </p:pic>
      <p:pic>
        <p:nvPicPr>
          <p:cNvPr id="19" name="图片 18"/>
          <p:cNvPicPr>
            <a:picLocks noChangeAspect="1"/>
          </p:cNvPicPr>
          <p:nvPr/>
        </p:nvPicPr>
        <p:blipFill>
          <a:blip r:embed="rId3"/>
          <a:stretch>
            <a:fillRect/>
          </a:stretch>
        </p:blipFill>
        <p:spPr>
          <a:xfrm>
            <a:off x="324575" y="3563839"/>
            <a:ext cx="2860328" cy="1463975"/>
          </a:xfrm>
          <a:prstGeom prst="rect">
            <a:avLst/>
          </a:prstGeom>
        </p:spPr>
      </p:pic>
      <p:pic>
        <p:nvPicPr>
          <p:cNvPr id="18" name="图片 17"/>
          <p:cNvPicPr>
            <a:picLocks noChangeAspect="1"/>
          </p:cNvPicPr>
          <p:nvPr/>
        </p:nvPicPr>
        <p:blipFill>
          <a:blip r:embed="rId4"/>
          <a:stretch>
            <a:fillRect/>
          </a:stretch>
        </p:blipFill>
        <p:spPr>
          <a:xfrm>
            <a:off x="6131647" y="1955105"/>
            <a:ext cx="2821852" cy="1530278"/>
          </a:xfrm>
          <a:prstGeom prst="rect">
            <a:avLst/>
          </a:prstGeom>
        </p:spPr>
      </p:pic>
      <p:pic>
        <p:nvPicPr>
          <p:cNvPr id="17" name="图片 16"/>
          <p:cNvPicPr>
            <a:picLocks noChangeAspect="1"/>
          </p:cNvPicPr>
          <p:nvPr/>
        </p:nvPicPr>
        <p:blipFill>
          <a:blip r:embed="rId5"/>
          <a:stretch>
            <a:fillRect/>
          </a:stretch>
        </p:blipFill>
        <p:spPr>
          <a:xfrm>
            <a:off x="3212630" y="1955105"/>
            <a:ext cx="2866283" cy="1530278"/>
          </a:xfrm>
          <a:prstGeom prst="rect">
            <a:avLst/>
          </a:prstGeom>
        </p:spPr>
      </p:pic>
      <p:pic>
        <p:nvPicPr>
          <p:cNvPr id="16" name="图片 15"/>
          <p:cNvPicPr>
            <a:picLocks noChangeAspect="1"/>
          </p:cNvPicPr>
          <p:nvPr/>
        </p:nvPicPr>
        <p:blipFill>
          <a:blip r:embed="rId6"/>
          <a:stretch>
            <a:fillRect/>
          </a:stretch>
        </p:blipFill>
        <p:spPr>
          <a:xfrm>
            <a:off x="324574" y="1955104"/>
            <a:ext cx="2851668" cy="1530278"/>
          </a:xfrm>
          <a:prstGeom prst="rect">
            <a:avLst/>
          </a:prstGeom>
        </p:spPr>
      </p:pic>
      <p:pic>
        <p:nvPicPr>
          <p:cNvPr id="5" name="Picture 6"/>
          <p:cNvPicPr>
            <a:picLocks noChangeAspect="1" noChangeArrowheads="1"/>
          </p:cNvPicPr>
          <p:nvPr/>
        </p:nvPicPr>
        <p:blipFill>
          <a:blip r:embed="rId7" cstate="print"/>
          <a:srcRect/>
          <a:stretch>
            <a:fillRect/>
          </a:stretch>
        </p:blipFill>
        <p:spPr bwMode="auto">
          <a:xfrm>
            <a:off x="3209923" y="3568576"/>
            <a:ext cx="2868990" cy="1463975"/>
          </a:xfrm>
          <a:prstGeom prst="rect">
            <a:avLst/>
          </a:prstGeom>
          <a:noFill/>
          <a:ln w="9525">
            <a:noFill/>
            <a:miter lim="800000"/>
            <a:headEnd/>
            <a:tailEnd/>
          </a:ln>
          <a:effectLst/>
        </p:spPr>
      </p:pic>
      <p:sp>
        <p:nvSpPr>
          <p:cNvPr id="8" name="Rectangle 3446"/>
          <p:cNvSpPr>
            <a:spLocks noChangeArrowheads="1"/>
          </p:cNvSpPr>
          <p:nvPr/>
        </p:nvSpPr>
        <p:spPr bwMode="auto">
          <a:xfrm>
            <a:off x="986957" y="2500313"/>
            <a:ext cx="1793073"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产量与绝热指数</a:t>
            </a:r>
            <a:r>
              <a:rPr lang="en-US" altLang="zh-CN" sz="1400" kern="0" dirty="0">
                <a:solidFill>
                  <a:srgbClr val="0000FF"/>
                </a:solidFill>
                <a:latin typeface="华文新魏" panose="02010800040101010101" pitchFamily="2" charset="-122"/>
                <a:ea typeface="华文新魏" panose="02010800040101010101" pitchFamily="2" charset="-122"/>
              </a:rPr>
              <a:t>K</a:t>
            </a:r>
            <a:endParaRPr lang="zh-CN" altLang="en-US" sz="1400" kern="0" dirty="0">
              <a:solidFill>
                <a:srgbClr val="0000FF"/>
              </a:solidFill>
              <a:latin typeface="华文新魏" panose="02010800040101010101" pitchFamily="2" charset="-122"/>
              <a:ea typeface="华文新魏" panose="02010800040101010101" pitchFamily="2" charset="-122"/>
            </a:endParaRPr>
          </a:p>
        </p:txBody>
      </p:sp>
      <p:sp>
        <p:nvSpPr>
          <p:cNvPr id="9" name="Rectangle 3446"/>
          <p:cNvSpPr>
            <a:spLocks noChangeArrowheads="1"/>
          </p:cNvSpPr>
          <p:nvPr/>
        </p:nvSpPr>
        <p:spPr bwMode="auto">
          <a:xfrm>
            <a:off x="3933701" y="2500313"/>
            <a:ext cx="1793073"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产量与相对密度</a:t>
            </a:r>
          </a:p>
        </p:txBody>
      </p:sp>
      <p:sp>
        <p:nvSpPr>
          <p:cNvPr id="10" name="Rectangle 3446"/>
          <p:cNvSpPr>
            <a:spLocks noChangeArrowheads="1"/>
          </p:cNvSpPr>
          <p:nvPr/>
        </p:nvSpPr>
        <p:spPr bwMode="auto">
          <a:xfrm>
            <a:off x="6878487" y="2566354"/>
            <a:ext cx="1793073"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产量与压缩因子</a:t>
            </a:r>
          </a:p>
        </p:txBody>
      </p:sp>
      <p:sp>
        <p:nvSpPr>
          <p:cNvPr id="11" name="Rectangle 3446"/>
          <p:cNvSpPr>
            <a:spLocks noChangeArrowheads="1"/>
          </p:cNvSpPr>
          <p:nvPr/>
        </p:nvSpPr>
        <p:spPr bwMode="auto">
          <a:xfrm>
            <a:off x="986957" y="4162242"/>
            <a:ext cx="1793073"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产量与温度</a:t>
            </a:r>
          </a:p>
        </p:txBody>
      </p:sp>
      <p:sp>
        <p:nvSpPr>
          <p:cNvPr id="12" name="Rectangle 3446"/>
          <p:cNvSpPr>
            <a:spLocks noChangeArrowheads="1"/>
          </p:cNvSpPr>
          <p:nvPr/>
        </p:nvSpPr>
        <p:spPr bwMode="auto">
          <a:xfrm>
            <a:off x="3455789" y="4029920"/>
            <a:ext cx="1793073"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产量与气嘴直径</a:t>
            </a:r>
          </a:p>
        </p:txBody>
      </p:sp>
      <p:sp>
        <p:nvSpPr>
          <p:cNvPr id="13" name="Rectangle 3446"/>
          <p:cNvSpPr>
            <a:spLocks noChangeArrowheads="1"/>
          </p:cNvSpPr>
          <p:nvPr/>
        </p:nvSpPr>
        <p:spPr bwMode="auto">
          <a:xfrm>
            <a:off x="7099467" y="3942743"/>
            <a:ext cx="1793073"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产量与压力</a:t>
            </a:r>
          </a:p>
        </p:txBody>
      </p:sp>
      <p:sp>
        <p:nvSpPr>
          <p:cNvPr id="14" name="TextBox 78"/>
          <p:cNvSpPr txBox="1">
            <a:spLocks noChangeArrowheads="1"/>
          </p:cNvSpPr>
          <p:nvPr/>
        </p:nvSpPr>
        <p:spPr bwMode="auto">
          <a:xfrm>
            <a:off x="315913" y="695723"/>
            <a:ext cx="8637585" cy="922020"/>
          </a:xfrm>
          <a:prstGeom prst="rect">
            <a:avLst/>
          </a:prstGeom>
          <a:noFill/>
          <a:ln w="9525">
            <a:noFill/>
            <a:miter lim="800000"/>
          </a:ln>
        </p:spPr>
        <p:txBody>
          <a:bodyPr wrap="square">
            <a:spAutoFit/>
          </a:bodyPr>
          <a:lstStyle/>
          <a:p>
            <a:pPr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    综合各项变量与节流后产量的对应关系得到：天然气绝热指数 </a:t>
            </a:r>
            <a:r>
              <a:rPr lang="en-US" altLang="zh-CN" dirty="0">
                <a:latin typeface="方正大黑简体" panose="02010601030101010101" charset="-122"/>
                <a:ea typeface="方正大黑简体" panose="02010601030101010101" charset="-122"/>
                <a:cs typeface="方正黑体简体" panose="02010601030101010101" pitchFamily="2" charset="-122"/>
              </a:rPr>
              <a:t>K</a:t>
            </a:r>
            <a:r>
              <a:rPr lang="zh-CN" altLang="en-US" dirty="0">
                <a:latin typeface="方正大黑简体" panose="02010601030101010101" charset="-122"/>
                <a:ea typeface="方正大黑简体" panose="02010601030101010101" charset="-122"/>
                <a:cs typeface="方正黑体简体" panose="02010601030101010101" pitchFamily="2" charset="-122"/>
              </a:rPr>
              <a:t>、相对密度 </a:t>
            </a:r>
            <a:r>
              <a:rPr lang="el-GR" altLang="zh-CN" dirty="0">
                <a:latin typeface="方正大黑简体" panose="02010601030101010101" charset="-122"/>
                <a:ea typeface="方正大黑简体" panose="02010601030101010101" charset="-122"/>
                <a:cs typeface="方正黑体简体" panose="02010601030101010101" pitchFamily="2" charset="-122"/>
              </a:rPr>
              <a:t>γ</a:t>
            </a:r>
            <a:r>
              <a:rPr lang="en-US" altLang="zh-CN" dirty="0">
                <a:latin typeface="方正大黑简体" panose="02010601030101010101" charset="-122"/>
                <a:ea typeface="方正大黑简体" panose="02010601030101010101" charset="-122"/>
                <a:cs typeface="方正黑体简体" panose="02010601030101010101" pitchFamily="2" charset="-122"/>
              </a:rPr>
              <a:t>g </a:t>
            </a:r>
            <a:r>
              <a:rPr lang="zh-CN" altLang="en-US" dirty="0">
                <a:latin typeface="方正大黑简体" panose="02010601030101010101" charset="-122"/>
                <a:ea typeface="方正大黑简体" panose="02010601030101010101" charset="-122"/>
                <a:cs typeface="方正黑体简体" panose="02010601030101010101" pitchFamily="2" charset="-122"/>
              </a:rPr>
              <a:t>、压缩因子</a:t>
            </a:r>
            <a:r>
              <a:rPr lang="en-US" altLang="zh-CN" dirty="0">
                <a:latin typeface="方正大黑简体" panose="02010601030101010101" charset="-122"/>
                <a:ea typeface="方正大黑简体" panose="02010601030101010101" charset="-122"/>
                <a:cs typeface="方正黑体简体" panose="02010601030101010101" pitchFamily="2" charset="-122"/>
              </a:rPr>
              <a:t>Z</a:t>
            </a:r>
            <a:r>
              <a:rPr lang="zh-CN" altLang="en-US" dirty="0">
                <a:latin typeface="方正大黑简体" panose="02010601030101010101" charset="-122"/>
                <a:ea typeface="方正大黑简体" panose="02010601030101010101" charset="-122"/>
                <a:cs typeface="方正黑体简体" panose="02010601030101010101" pitchFamily="2" charset="-122"/>
              </a:rPr>
              <a:t>、温度</a:t>
            </a:r>
            <a:r>
              <a:rPr lang="en-US" altLang="zh-CN" dirty="0">
                <a:latin typeface="方正大黑简体" panose="02010601030101010101" charset="-122"/>
                <a:ea typeface="方正大黑简体" panose="02010601030101010101" charset="-122"/>
                <a:cs typeface="方正黑体简体" panose="02010601030101010101" pitchFamily="2" charset="-122"/>
              </a:rPr>
              <a:t>T</a:t>
            </a:r>
            <a:r>
              <a:rPr lang="zh-CN" altLang="en-US" dirty="0">
                <a:latin typeface="方正大黑简体" panose="02010601030101010101" charset="-122"/>
                <a:ea typeface="方正大黑简体" panose="02010601030101010101" charset="-122"/>
                <a:cs typeface="方正黑体简体" panose="02010601030101010101" pitchFamily="2" charset="-122"/>
              </a:rPr>
              <a:t>对产量影响较小，而气嘴直径</a:t>
            </a:r>
            <a:r>
              <a:rPr lang="en-US" altLang="zh-CN" dirty="0">
                <a:latin typeface="方正大黑简体" panose="02010601030101010101" charset="-122"/>
                <a:ea typeface="方正大黑简体" panose="02010601030101010101" charset="-122"/>
                <a:cs typeface="方正黑体简体" panose="02010601030101010101" pitchFamily="2" charset="-122"/>
              </a:rPr>
              <a:t>d</a:t>
            </a:r>
            <a:r>
              <a:rPr lang="zh-CN" altLang="en-US" dirty="0">
                <a:latin typeface="方正大黑简体" panose="02010601030101010101" charset="-122"/>
                <a:ea typeface="方正大黑简体" panose="02010601030101010101" charset="-122"/>
                <a:cs typeface="方正黑体简体" panose="02010601030101010101" pitchFamily="2" charset="-122"/>
              </a:rPr>
              <a:t>与压力</a:t>
            </a:r>
            <a:r>
              <a:rPr lang="en-US" altLang="zh-CN" dirty="0">
                <a:latin typeface="方正大黑简体" panose="02010601030101010101" charset="-122"/>
                <a:ea typeface="方正大黑简体" panose="02010601030101010101" charset="-122"/>
                <a:cs typeface="方正黑体简体" panose="02010601030101010101" pitchFamily="2" charset="-122"/>
              </a:rPr>
              <a:t>P</a:t>
            </a:r>
            <a:r>
              <a:rPr lang="zh-CN" altLang="en-US" dirty="0">
                <a:latin typeface="方正大黑简体" panose="02010601030101010101" charset="-122"/>
                <a:ea typeface="方正大黑简体" panose="02010601030101010101" charset="-122"/>
                <a:cs typeface="方正黑体简体" panose="02010601030101010101" pitchFamily="2" charset="-122"/>
              </a:rPr>
              <a:t>对产量影响较大。</a:t>
            </a:r>
          </a:p>
        </p:txBody>
      </p:sp>
      <p:sp>
        <p:nvSpPr>
          <p:cNvPr id="15" name="Rectangle 3446"/>
          <p:cNvSpPr>
            <a:spLocks noChangeArrowheads="1"/>
          </p:cNvSpPr>
          <p:nvPr/>
        </p:nvSpPr>
        <p:spPr bwMode="auto">
          <a:xfrm>
            <a:off x="2419350" y="1647327"/>
            <a:ext cx="4356420"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井下节流气井的产量与各项因素之间的变化关系</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87339" y="724397"/>
            <a:ext cx="8677274" cy="1503045"/>
          </a:xfrm>
          <a:prstGeom prst="rect">
            <a:avLst/>
          </a:prstGeom>
          <a:noFill/>
          <a:ln w="9525">
            <a:noFill/>
            <a:miter lim="800000"/>
          </a:ln>
        </p:spPr>
        <p:txBody>
          <a:bodyPr wrap="square">
            <a:spAutoFit/>
          </a:bodyPr>
          <a:lstStyle/>
          <a:p>
            <a:pPr indent="457200" algn="just">
              <a:lnSpc>
                <a:spcPct val="17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根据苏里格气田实际生产情况，设定</a:t>
            </a:r>
            <a:r>
              <a:rPr lang="en-US" altLang="zh-CN" dirty="0">
                <a:latin typeface="方正大黑简体" panose="02010601030101010101" charset="-122"/>
                <a:ea typeface="方正大黑简体" panose="02010601030101010101" charset="-122"/>
                <a:cs typeface="方正黑体简体" panose="02010601030101010101" pitchFamily="2" charset="-122"/>
              </a:rPr>
              <a:t>Z=0.9</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zh-CN" altLang="zh-CN" dirty="0">
                <a:latin typeface="方正大黑简体" panose="02010601030101010101" charset="-122"/>
                <a:ea typeface="方正大黑简体" panose="02010601030101010101" charset="-122"/>
                <a:cs typeface="方正黑体简体" panose="02010601030101010101" pitchFamily="2" charset="-122"/>
              </a:rPr>
              <a:t>γ</a:t>
            </a:r>
            <a:r>
              <a:rPr lang="en-US" altLang="zh-CN" dirty="0">
                <a:latin typeface="方正大黑简体" panose="02010601030101010101" charset="-122"/>
                <a:ea typeface="方正大黑简体" panose="02010601030101010101" charset="-122"/>
                <a:cs typeface="方正黑体简体" panose="02010601030101010101" pitchFamily="2" charset="-122"/>
              </a:rPr>
              <a:t>g=0.6</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en-US" altLang="zh-CN" dirty="0">
                <a:latin typeface="方正大黑简体" panose="02010601030101010101" charset="-122"/>
                <a:ea typeface="方正大黑简体" panose="02010601030101010101" charset="-122"/>
                <a:cs typeface="方正黑体简体" panose="02010601030101010101" pitchFamily="2" charset="-122"/>
              </a:rPr>
              <a:t>K=1.25</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en-US" altLang="zh-CN" dirty="0">
                <a:latin typeface="方正大黑简体" panose="02010601030101010101" charset="-122"/>
                <a:ea typeface="方正大黑简体" panose="02010601030101010101" charset="-122"/>
                <a:cs typeface="方正黑体简体" panose="02010601030101010101" pitchFamily="2" charset="-122"/>
              </a:rPr>
              <a:t>T=60</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zh-CN" altLang="zh-CN" dirty="0">
                <a:latin typeface="方正大黑简体" panose="02010601030101010101" charset="-122"/>
                <a:ea typeface="方正大黑简体" panose="02010601030101010101" charset="-122"/>
                <a:cs typeface="方正黑体简体" panose="02010601030101010101" pitchFamily="2" charset="-122"/>
              </a:rPr>
              <a:t>计算不同嘴径</a:t>
            </a:r>
            <a:r>
              <a:rPr lang="en-US" altLang="zh-CN" dirty="0">
                <a:latin typeface="方正大黑简体" panose="02010601030101010101" charset="-122"/>
                <a:ea typeface="方正大黑简体" panose="02010601030101010101" charset="-122"/>
                <a:cs typeface="方正黑体简体" panose="02010601030101010101" pitchFamily="2" charset="-122"/>
              </a:rPr>
              <a:t>d</a:t>
            </a:r>
            <a:r>
              <a:rPr lang="zh-CN" altLang="en-US" dirty="0">
                <a:latin typeface="方正大黑简体" panose="02010601030101010101" charset="-122"/>
                <a:ea typeface="方正大黑简体" panose="02010601030101010101" charset="-122"/>
                <a:cs typeface="方正黑体简体" panose="02010601030101010101" pitchFamily="2" charset="-122"/>
              </a:rPr>
              <a:t>与套压</a:t>
            </a:r>
            <a:r>
              <a:rPr lang="en-US" altLang="zh-CN" dirty="0">
                <a:latin typeface="方正大黑简体" panose="02010601030101010101" charset="-122"/>
                <a:ea typeface="方正大黑简体" panose="02010601030101010101" charset="-122"/>
                <a:cs typeface="方正黑体简体" panose="02010601030101010101" pitchFamily="2" charset="-122"/>
              </a:rPr>
              <a:t>Pc</a:t>
            </a:r>
            <a:r>
              <a:rPr lang="zh-CN" altLang="zh-CN" dirty="0">
                <a:latin typeface="方正大黑简体" panose="02010601030101010101" charset="-122"/>
                <a:ea typeface="方正大黑简体" panose="02010601030101010101" charset="-122"/>
                <a:cs typeface="方正黑体简体" panose="02010601030101010101" pitchFamily="2" charset="-122"/>
              </a:rPr>
              <a:t>下</a:t>
            </a:r>
            <a:r>
              <a:rPr lang="zh-CN" altLang="en-US" dirty="0">
                <a:latin typeface="方正大黑简体" panose="02010601030101010101" charset="-122"/>
                <a:ea typeface="方正大黑简体" panose="02010601030101010101" charset="-122"/>
                <a:cs typeface="方正黑体简体" panose="02010601030101010101" pitchFamily="2" charset="-122"/>
              </a:rPr>
              <a:t>的</a:t>
            </a:r>
            <a:r>
              <a:rPr lang="zh-CN" altLang="zh-CN" dirty="0">
                <a:latin typeface="方正大黑简体" panose="02010601030101010101" charset="-122"/>
                <a:ea typeface="方正大黑简体" panose="02010601030101010101" charset="-122"/>
                <a:cs typeface="方正黑体简体" panose="02010601030101010101" pitchFamily="2" charset="-122"/>
              </a:rPr>
              <a:t>产气量，绘制气流临界流状态理论图版</a:t>
            </a:r>
            <a:r>
              <a:rPr lang="zh-CN" altLang="en-US" dirty="0">
                <a:latin typeface="方正大黑简体" panose="02010601030101010101" charset="-122"/>
                <a:ea typeface="方正大黑简体" panose="02010601030101010101" charset="-122"/>
                <a:cs typeface="方正黑体简体" panose="02010601030101010101" pitchFamily="2" charset="-122"/>
              </a:rPr>
              <a:t>。当节流器嘴径不变时，</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气井产量</a:t>
            </a:r>
            <a:r>
              <a:rPr lang="zh-CN" altLang="en-US" dirty="0">
                <a:latin typeface="方正大黑简体" panose="02010601030101010101" charset="-122"/>
                <a:ea typeface="方正大黑简体" panose="02010601030101010101" charset="-122"/>
                <a:cs typeface="方正黑体简体" panose="02010601030101010101" pitchFamily="2" charset="-122"/>
              </a:rPr>
              <a:t>随着套压下降而下降，并且</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节流器嘴径越大，下降越快。</a:t>
            </a:r>
            <a:endParaRPr lang="zh-CN" altLang="en-US" dirty="0">
              <a:latin typeface="方正大黑简体" panose="02010601030101010101" charset="-122"/>
              <a:ea typeface="方正大黑简体" panose="02010601030101010101" charset="-122"/>
              <a:cs typeface="方正黑体简体" panose="02010601030101010101" pitchFamily="2" charset="-122"/>
            </a:endParaRPr>
          </a:p>
        </p:txBody>
      </p:sp>
      <p:pic>
        <p:nvPicPr>
          <p:cNvPr id="3" name="Picture 3"/>
          <p:cNvPicPr>
            <a:picLocks noChangeAspect="1" noChangeArrowheads="1"/>
          </p:cNvPicPr>
          <p:nvPr/>
        </p:nvPicPr>
        <p:blipFill>
          <a:blip r:embed="rId2" cstate="print"/>
          <a:srcRect/>
          <a:stretch>
            <a:fillRect/>
          </a:stretch>
        </p:blipFill>
        <p:spPr bwMode="auto">
          <a:xfrm>
            <a:off x="287340" y="2598421"/>
            <a:ext cx="4321174" cy="2349520"/>
          </a:xfrm>
          <a:prstGeom prst="rect">
            <a:avLst/>
          </a:prstGeom>
          <a:noFill/>
          <a:ln w="9525">
            <a:noFill/>
            <a:miter lim="800000"/>
            <a:headEnd/>
            <a:tailEnd/>
          </a:ln>
          <a:effectLst/>
        </p:spPr>
      </p:pic>
      <p:pic>
        <p:nvPicPr>
          <p:cNvPr id="4" name="图片 3"/>
          <p:cNvPicPr>
            <a:picLocks noChangeAspect="1"/>
          </p:cNvPicPr>
          <p:nvPr/>
        </p:nvPicPr>
        <p:blipFill>
          <a:blip r:embed="rId3"/>
          <a:stretch>
            <a:fillRect/>
          </a:stretch>
        </p:blipFill>
        <p:spPr>
          <a:xfrm>
            <a:off x="4647799" y="2598421"/>
            <a:ext cx="4316814" cy="2349520"/>
          </a:xfrm>
          <a:prstGeom prst="rect">
            <a:avLst/>
          </a:prstGeom>
        </p:spPr>
      </p:pic>
      <p:sp>
        <p:nvSpPr>
          <p:cNvPr id="5" name="Rectangle 3446"/>
          <p:cNvSpPr>
            <a:spLocks noChangeArrowheads="1"/>
          </p:cNvSpPr>
          <p:nvPr/>
        </p:nvSpPr>
        <p:spPr bwMode="auto">
          <a:xfrm>
            <a:off x="315276" y="2290644"/>
            <a:ext cx="4256724"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苏里格气田井下节流气井临界流产气量图版</a:t>
            </a:r>
          </a:p>
        </p:txBody>
      </p:sp>
      <p:sp>
        <p:nvSpPr>
          <p:cNvPr id="6" name="Rectangle 3446"/>
          <p:cNvSpPr>
            <a:spLocks noChangeArrowheads="1"/>
          </p:cNvSpPr>
          <p:nvPr/>
        </p:nvSpPr>
        <p:spPr bwMode="auto">
          <a:xfrm>
            <a:off x="4659310" y="2290643"/>
            <a:ext cx="4256724"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苏里格气田井下节流气井临界流产气量图版</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48298" y="2219511"/>
            <a:ext cx="2280602" cy="1309234"/>
          </a:xfrm>
          <a:prstGeom prst="rect">
            <a:avLst/>
          </a:prstGeom>
          <a:noFill/>
          <a:ln w="9525">
            <a:noFill/>
            <a:miter lim="800000"/>
            <a:headEnd/>
            <a:tailEnd/>
          </a:ln>
          <a:effectLst/>
        </p:spPr>
      </p:pic>
      <p:pic>
        <p:nvPicPr>
          <p:cNvPr id="3" name="Picture 5"/>
          <p:cNvPicPr>
            <a:picLocks noChangeAspect="1" noChangeArrowheads="1"/>
          </p:cNvPicPr>
          <p:nvPr/>
        </p:nvPicPr>
        <p:blipFill>
          <a:blip r:embed="rId3" cstate="print"/>
          <a:srcRect/>
          <a:stretch>
            <a:fillRect/>
          </a:stretch>
        </p:blipFill>
        <p:spPr bwMode="auto">
          <a:xfrm>
            <a:off x="348298" y="3805811"/>
            <a:ext cx="2280602" cy="1309235"/>
          </a:xfrm>
          <a:prstGeom prst="rect">
            <a:avLst/>
          </a:prstGeom>
          <a:noFill/>
          <a:ln w="9525">
            <a:noFill/>
            <a:miter lim="800000"/>
            <a:headEnd/>
            <a:tailEnd/>
          </a:ln>
          <a:effectLst/>
        </p:spPr>
      </p:pic>
      <p:pic>
        <p:nvPicPr>
          <p:cNvPr id="4" name="Picture 3"/>
          <p:cNvPicPr>
            <a:picLocks noChangeAspect="1" noChangeArrowheads="1"/>
          </p:cNvPicPr>
          <p:nvPr/>
        </p:nvPicPr>
        <p:blipFill>
          <a:blip r:embed="rId4" cstate="print"/>
          <a:srcRect/>
          <a:stretch>
            <a:fillRect/>
          </a:stretch>
        </p:blipFill>
        <p:spPr bwMode="auto">
          <a:xfrm>
            <a:off x="2771203" y="2221828"/>
            <a:ext cx="3545777" cy="1473872"/>
          </a:xfrm>
          <a:prstGeom prst="rect">
            <a:avLst/>
          </a:prstGeom>
          <a:noFill/>
          <a:ln w="9525">
            <a:noFill/>
            <a:miter lim="800000"/>
            <a:headEnd/>
            <a:tailEnd/>
          </a:ln>
          <a:effectLst/>
        </p:spPr>
      </p:pic>
      <p:pic>
        <p:nvPicPr>
          <p:cNvPr id="5" name="Picture 2"/>
          <p:cNvPicPr>
            <a:picLocks noChangeAspect="1" noChangeArrowheads="1"/>
          </p:cNvPicPr>
          <p:nvPr/>
        </p:nvPicPr>
        <p:blipFill>
          <a:blip r:embed="rId5" cstate="print"/>
          <a:srcRect/>
          <a:stretch>
            <a:fillRect/>
          </a:stretch>
        </p:blipFill>
        <p:spPr bwMode="auto">
          <a:xfrm>
            <a:off x="2771203" y="3695699"/>
            <a:ext cx="3545777" cy="1419347"/>
          </a:xfrm>
          <a:prstGeom prst="rect">
            <a:avLst/>
          </a:prstGeom>
          <a:noFill/>
          <a:ln w="9525">
            <a:noFill/>
            <a:miter lim="800000"/>
            <a:headEnd/>
            <a:tailEnd/>
          </a:ln>
          <a:effectLst/>
        </p:spPr>
      </p:pic>
      <p:pic>
        <p:nvPicPr>
          <p:cNvPr id="6" name="Picture 3"/>
          <p:cNvPicPr>
            <a:picLocks noChangeArrowheads="1"/>
          </p:cNvPicPr>
          <p:nvPr/>
        </p:nvPicPr>
        <p:blipFill>
          <a:blip r:embed="rId6" cstate="print"/>
          <a:srcRect/>
          <a:stretch>
            <a:fillRect/>
          </a:stretch>
        </p:blipFill>
        <p:spPr bwMode="auto">
          <a:xfrm>
            <a:off x="6316980" y="2213980"/>
            <a:ext cx="2606040" cy="1481717"/>
          </a:xfrm>
          <a:prstGeom prst="rect">
            <a:avLst/>
          </a:prstGeom>
          <a:noFill/>
          <a:ln w="9525">
            <a:noFill/>
            <a:miter lim="800000"/>
            <a:headEnd/>
            <a:tailEnd/>
          </a:ln>
          <a:effectLst/>
        </p:spPr>
      </p:pic>
      <p:pic>
        <p:nvPicPr>
          <p:cNvPr id="7" name="Picture 3"/>
          <p:cNvPicPr>
            <a:picLocks noChangeArrowheads="1"/>
          </p:cNvPicPr>
          <p:nvPr/>
        </p:nvPicPr>
        <p:blipFill>
          <a:blip r:embed="rId7" cstate="print"/>
          <a:srcRect/>
          <a:stretch>
            <a:fillRect/>
          </a:stretch>
        </p:blipFill>
        <p:spPr bwMode="auto">
          <a:xfrm>
            <a:off x="6316980" y="3695697"/>
            <a:ext cx="2606040" cy="1419349"/>
          </a:xfrm>
          <a:prstGeom prst="rect">
            <a:avLst/>
          </a:prstGeom>
          <a:noFill/>
          <a:ln w="9525">
            <a:noFill/>
            <a:miter lim="800000"/>
            <a:headEnd/>
            <a:tailEnd/>
          </a:ln>
          <a:effectLst/>
        </p:spPr>
      </p:pic>
      <p:sp>
        <p:nvSpPr>
          <p:cNvPr id="8" name="Rectangle 3446"/>
          <p:cNvSpPr>
            <a:spLocks noChangeArrowheads="1"/>
          </p:cNvSpPr>
          <p:nvPr/>
        </p:nvSpPr>
        <p:spPr bwMode="auto">
          <a:xfrm>
            <a:off x="351789" y="1906203"/>
            <a:ext cx="2277111"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气井产量、压力拉齐曲线</a:t>
            </a:r>
          </a:p>
        </p:txBody>
      </p:sp>
      <p:sp>
        <p:nvSpPr>
          <p:cNvPr id="9" name="Rectangle 3446"/>
          <p:cNvSpPr>
            <a:spLocks noChangeArrowheads="1"/>
          </p:cNvSpPr>
          <p:nvPr/>
        </p:nvSpPr>
        <p:spPr bwMode="auto">
          <a:xfrm>
            <a:off x="351789" y="3528745"/>
            <a:ext cx="2277111"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建立产量与压力之间关系</a:t>
            </a:r>
          </a:p>
        </p:txBody>
      </p:sp>
      <p:sp>
        <p:nvSpPr>
          <p:cNvPr id="10" name="Rectangle 3446"/>
          <p:cNvSpPr>
            <a:spLocks noChangeArrowheads="1"/>
          </p:cNvSpPr>
          <p:nvPr/>
        </p:nvSpPr>
        <p:spPr bwMode="auto">
          <a:xfrm>
            <a:off x="2771204" y="1906202"/>
            <a:ext cx="3545776"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实际生产规律与节流器理论图版之间关系</a:t>
            </a:r>
          </a:p>
        </p:txBody>
      </p:sp>
      <p:sp>
        <p:nvSpPr>
          <p:cNvPr id="11" name="Rectangle 3446"/>
          <p:cNvSpPr>
            <a:spLocks noChangeArrowheads="1"/>
          </p:cNvSpPr>
          <p:nvPr/>
        </p:nvSpPr>
        <p:spPr bwMode="auto">
          <a:xfrm>
            <a:off x="3585844" y="2221827"/>
            <a:ext cx="692151" cy="307777"/>
          </a:xfrm>
          <a:prstGeom prst="rect">
            <a:avLst/>
          </a:prstGeom>
          <a:noFill/>
          <a:ln w="9525">
            <a:noFill/>
            <a:miter lim="800000"/>
          </a:ln>
        </p:spPr>
        <p:txBody>
          <a:bodyPr wrap="square">
            <a:spAutoFit/>
          </a:bodyPr>
          <a:lstStyle/>
          <a:p>
            <a:pPr algn="ctr"/>
            <a:r>
              <a:rPr lang="zh-CN" altLang="en-US" sz="1400" kern="0" dirty="0">
                <a:solidFill>
                  <a:srgbClr val="FF0000"/>
                </a:solidFill>
                <a:latin typeface="华文新魏" panose="02010800040101010101" pitchFamily="2" charset="-122"/>
                <a:ea typeface="华文新魏" panose="02010800040101010101" pitchFamily="2" charset="-122"/>
              </a:rPr>
              <a:t>直井</a:t>
            </a:r>
          </a:p>
        </p:txBody>
      </p:sp>
      <p:sp>
        <p:nvSpPr>
          <p:cNvPr id="12" name="Rectangle 3446"/>
          <p:cNvSpPr>
            <a:spLocks noChangeArrowheads="1"/>
          </p:cNvSpPr>
          <p:nvPr/>
        </p:nvSpPr>
        <p:spPr bwMode="auto">
          <a:xfrm>
            <a:off x="3585844" y="3703548"/>
            <a:ext cx="749935" cy="307777"/>
          </a:xfrm>
          <a:prstGeom prst="rect">
            <a:avLst/>
          </a:prstGeom>
          <a:noFill/>
          <a:ln w="9525">
            <a:noFill/>
            <a:miter lim="800000"/>
          </a:ln>
        </p:spPr>
        <p:txBody>
          <a:bodyPr wrap="square">
            <a:spAutoFit/>
          </a:bodyPr>
          <a:lstStyle/>
          <a:p>
            <a:pPr algn="ctr"/>
            <a:r>
              <a:rPr lang="zh-CN" altLang="en-US" sz="1400" kern="0" dirty="0">
                <a:solidFill>
                  <a:srgbClr val="FF0000"/>
                </a:solidFill>
                <a:latin typeface="华文新魏" panose="02010800040101010101" pitchFamily="2" charset="-122"/>
                <a:ea typeface="华文新魏" panose="02010800040101010101" pitchFamily="2" charset="-122"/>
              </a:rPr>
              <a:t>水平井</a:t>
            </a:r>
          </a:p>
        </p:txBody>
      </p:sp>
      <p:sp>
        <p:nvSpPr>
          <p:cNvPr id="13" name="Rectangle 3446"/>
          <p:cNvSpPr>
            <a:spLocks noChangeArrowheads="1"/>
          </p:cNvSpPr>
          <p:nvPr/>
        </p:nvSpPr>
        <p:spPr bwMode="auto">
          <a:xfrm>
            <a:off x="6480493" y="1906200"/>
            <a:ext cx="2286000"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实际投放节流器气嘴直径</a:t>
            </a:r>
          </a:p>
        </p:txBody>
      </p:sp>
      <p:sp>
        <p:nvSpPr>
          <p:cNvPr id="14" name="Rectangle 3446"/>
          <p:cNvSpPr>
            <a:spLocks noChangeArrowheads="1"/>
          </p:cNvSpPr>
          <p:nvPr/>
        </p:nvSpPr>
        <p:spPr bwMode="auto">
          <a:xfrm>
            <a:off x="8045449" y="2346424"/>
            <a:ext cx="692151" cy="307777"/>
          </a:xfrm>
          <a:prstGeom prst="rect">
            <a:avLst/>
          </a:prstGeom>
          <a:noFill/>
          <a:ln w="9525">
            <a:noFill/>
            <a:miter lim="800000"/>
          </a:ln>
        </p:spPr>
        <p:txBody>
          <a:bodyPr wrap="square">
            <a:spAutoFit/>
          </a:bodyPr>
          <a:lstStyle/>
          <a:p>
            <a:pPr algn="ctr"/>
            <a:r>
              <a:rPr lang="zh-CN" altLang="en-US" sz="1400" kern="0" dirty="0">
                <a:solidFill>
                  <a:srgbClr val="FF0000"/>
                </a:solidFill>
                <a:latin typeface="华文新魏" panose="02010800040101010101" pitchFamily="2" charset="-122"/>
                <a:ea typeface="华文新魏" panose="02010800040101010101" pitchFamily="2" charset="-122"/>
              </a:rPr>
              <a:t>直井</a:t>
            </a:r>
          </a:p>
        </p:txBody>
      </p:sp>
      <p:sp>
        <p:nvSpPr>
          <p:cNvPr id="15" name="Rectangle 3446"/>
          <p:cNvSpPr>
            <a:spLocks noChangeArrowheads="1"/>
          </p:cNvSpPr>
          <p:nvPr/>
        </p:nvSpPr>
        <p:spPr bwMode="auto">
          <a:xfrm>
            <a:off x="8016556" y="3726743"/>
            <a:ext cx="749935" cy="307777"/>
          </a:xfrm>
          <a:prstGeom prst="rect">
            <a:avLst/>
          </a:prstGeom>
          <a:noFill/>
          <a:ln w="9525">
            <a:noFill/>
            <a:miter lim="800000"/>
          </a:ln>
        </p:spPr>
        <p:txBody>
          <a:bodyPr wrap="square">
            <a:spAutoFit/>
          </a:bodyPr>
          <a:lstStyle/>
          <a:p>
            <a:pPr algn="ctr"/>
            <a:r>
              <a:rPr lang="zh-CN" altLang="en-US" sz="1400" kern="0" dirty="0">
                <a:solidFill>
                  <a:srgbClr val="FF0000"/>
                </a:solidFill>
                <a:latin typeface="华文新魏" panose="02010800040101010101" pitchFamily="2" charset="-122"/>
                <a:ea typeface="华文新魏" panose="02010800040101010101" pitchFamily="2" charset="-122"/>
              </a:rPr>
              <a:t>水平井</a:t>
            </a:r>
          </a:p>
        </p:txBody>
      </p:sp>
      <p:sp>
        <p:nvSpPr>
          <p:cNvPr id="16" name="矩形 3"/>
          <p:cNvSpPr>
            <a:spLocks noChangeArrowheads="1"/>
          </p:cNvSpPr>
          <p:nvPr/>
        </p:nvSpPr>
        <p:spPr bwMode="auto">
          <a:xfrm>
            <a:off x="287339" y="677407"/>
            <a:ext cx="8677274" cy="1252855"/>
          </a:xfrm>
          <a:prstGeom prst="rect">
            <a:avLst/>
          </a:prstGeom>
          <a:noFill/>
          <a:ln w="9525">
            <a:noFill/>
            <a:miter lim="800000"/>
          </a:ln>
        </p:spPr>
        <p:txBody>
          <a:bodyPr wrap="square">
            <a:spAutoFit/>
          </a:bodyPr>
          <a:lstStyle/>
          <a:p>
            <a:pPr indent="457200" algn="just">
              <a:lnSpc>
                <a:spcPct val="14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按照不同区块、不同井型气井回归建立日产气量与套压之间的经验公式，投映到节流器理论图版内，实际投放节流器理论计算的产量变化规律与实际生产产量递减规律基本相近，表明</a:t>
            </a:r>
            <a:r>
              <a:rPr lang="zh-CN" altLang="en-US" dirty="0">
                <a:solidFill>
                  <a:srgbClr val="FF0000"/>
                </a:solidFill>
                <a:latin typeface="方正大黑简体" panose="02010601030101010101" charset="-122"/>
                <a:ea typeface="方正大黑简体" panose="02010601030101010101" charset="-122"/>
                <a:cs typeface="方正黑体简体" panose="02010601030101010101" pitchFamily="2" charset="-122"/>
              </a:rPr>
              <a:t>节流作用是气井产量递减的重要因素</a:t>
            </a:r>
            <a:r>
              <a:rPr lang="zh-CN" altLang="en-US" dirty="0">
                <a:latin typeface="方正大黑简体" panose="02010601030101010101" charset="-122"/>
                <a:ea typeface="方正大黑简体" panose="02010601030101010101" charset="-122"/>
                <a:cs typeface="方正黑体简体" panose="02010601030101010101" pitchFamily="2" charset="-122"/>
              </a:rPr>
              <a:t>。</a:t>
            </a:r>
          </a:p>
        </p:txBody>
      </p:sp>
      <p:sp>
        <p:nvSpPr>
          <p:cNvPr id="17" name="Rectangle 3446"/>
          <p:cNvSpPr>
            <a:spLocks noChangeArrowheads="1"/>
          </p:cNvSpPr>
          <p:nvPr/>
        </p:nvSpPr>
        <p:spPr bwMode="auto">
          <a:xfrm>
            <a:off x="7711125" y="2645993"/>
            <a:ext cx="1303987" cy="461665"/>
          </a:xfrm>
          <a:prstGeom prst="rect">
            <a:avLst/>
          </a:prstGeom>
          <a:noFill/>
          <a:ln w="9525">
            <a:noFill/>
            <a:miter lim="800000"/>
          </a:ln>
        </p:spPr>
        <p:txBody>
          <a:bodyPr wrap="square">
            <a:spAutoFit/>
          </a:bodyPr>
          <a:lstStyle/>
          <a:p>
            <a:pPr algn="ctr"/>
            <a:r>
              <a:rPr lang="zh-CN" altLang="en-US" sz="1200" kern="0" dirty="0">
                <a:solidFill>
                  <a:srgbClr val="0000FF"/>
                </a:solidFill>
                <a:latin typeface="华文新魏" panose="02010800040101010101" pitchFamily="2" charset="-122"/>
                <a:ea typeface="华文新魏" panose="02010800040101010101" pitchFamily="2" charset="-122"/>
              </a:rPr>
              <a:t>平均气嘴直径</a:t>
            </a:r>
            <a:endParaRPr lang="en-US" altLang="zh-CN" sz="1200" kern="0" dirty="0">
              <a:solidFill>
                <a:srgbClr val="0000FF"/>
              </a:solidFill>
              <a:latin typeface="华文新魏" panose="02010800040101010101" pitchFamily="2" charset="-122"/>
              <a:ea typeface="华文新魏" panose="02010800040101010101" pitchFamily="2" charset="-122"/>
            </a:endParaRPr>
          </a:p>
          <a:p>
            <a:pPr algn="ctr"/>
            <a:r>
              <a:rPr lang="en-US" altLang="zh-CN" sz="1200" kern="0" dirty="0">
                <a:solidFill>
                  <a:srgbClr val="0000FF"/>
                </a:solidFill>
                <a:latin typeface="华文新魏" panose="02010800040101010101" pitchFamily="2" charset="-122"/>
                <a:ea typeface="华文新魏" panose="02010800040101010101" pitchFamily="2" charset="-122"/>
              </a:rPr>
              <a:t>2mm</a:t>
            </a:r>
            <a:endParaRPr lang="zh-CN" altLang="en-US" sz="1200" kern="0" dirty="0">
              <a:solidFill>
                <a:srgbClr val="0000FF"/>
              </a:solidFill>
              <a:latin typeface="华文新魏" panose="02010800040101010101" pitchFamily="2" charset="-122"/>
              <a:ea typeface="华文新魏" panose="02010800040101010101" pitchFamily="2" charset="-122"/>
            </a:endParaRPr>
          </a:p>
        </p:txBody>
      </p:sp>
      <p:sp>
        <p:nvSpPr>
          <p:cNvPr id="18" name="Rectangle 3446"/>
          <p:cNvSpPr>
            <a:spLocks noChangeArrowheads="1"/>
          </p:cNvSpPr>
          <p:nvPr/>
        </p:nvSpPr>
        <p:spPr bwMode="auto">
          <a:xfrm>
            <a:off x="7711125" y="3991050"/>
            <a:ext cx="1303987" cy="461665"/>
          </a:xfrm>
          <a:prstGeom prst="rect">
            <a:avLst/>
          </a:prstGeom>
          <a:noFill/>
          <a:ln w="9525">
            <a:noFill/>
            <a:miter lim="800000"/>
          </a:ln>
        </p:spPr>
        <p:txBody>
          <a:bodyPr wrap="square">
            <a:spAutoFit/>
          </a:bodyPr>
          <a:lstStyle/>
          <a:p>
            <a:pPr algn="ctr"/>
            <a:r>
              <a:rPr lang="zh-CN" altLang="en-US" sz="1200" kern="0" dirty="0">
                <a:solidFill>
                  <a:srgbClr val="0000FF"/>
                </a:solidFill>
                <a:latin typeface="华文新魏" panose="02010800040101010101" pitchFamily="2" charset="-122"/>
                <a:ea typeface="华文新魏" panose="02010800040101010101" pitchFamily="2" charset="-122"/>
              </a:rPr>
              <a:t>平均气嘴直径</a:t>
            </a:r>
            <a:endParaRPr lang="en-US" altLang="zh-CN" sz="1200" kern="0" dirty="0">
              <a:solidFill>
                <a:srgbClr val="0000FF"/>
              </a:solidFill>
              <a:latin typeface="华文新魏" panose="02010800040101010101" pitchFamily="2" charset="-122"/>
              <a:ea typeface="华文新魏" panose="02010800040101010101" pitchFamily="2" charset="-122"/>
            </a:endParaRPr>
          </a:p>
          <a:p>
            <a:pPr algn="ctr"/>
            <a:r>
              <a:rPr lang="en-US" altLang="zh-CN" sz="1200" kern="0" dirty="0">
                <a:solidFill>
                  <a:srgbClr val="0000FF"/>
                </a:solidFill>
                <a:latin typeface="华文新魏" panose="02010800040101010101" pitchFamily="2" charset="-122"/>
                <a:ea typeface="华文新魏" panose="02010800040101010101" pitchFamily="2" charset="-122"/>
              </a:rPr>
              <a:t>3.9mm</a:t>
            </a:r>
            <a:endParaRPr lang="zh-CN" altLang="en-US" sz="1200" kern="0" dirty="0">
              <a:solidFill>
                <a:srgbClr val="0000FF"/>
              </a:solidFill>
              <a:latin typeface="华文新魏" panose="02010800040101010101" pitchFamily="2" charset="-122"/>
              <a:ea typeface="华文新魏" panose="02010800040101010101" pitchFamily="2" charset="-122"/>
            </a:endParaRPr>
          </a:p>
        </p:txBody>
      </p:sp>
      <p:cxnSp>
        <p:nvCxnSpPr>
          <p:cNvPr id="20" name="直接箭头连接符 19"/>
          <p:cNvCxnSpPr/>
          <p:nvPr/>
        </p:nvCxnSpPr>
        <p:spPr>
          <a:xfrm flipH="1" flipV="1">
            <a:off x="3302000" y="2654202"/>
            <a:ext cx="629919" cy="590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3446"/>
          <p:cNvSpPr>
            <a:spLocks noChangeArrowheads="1"/>
          </p:cNvSpPr>
          <p:nvPr/>
        </p:nvSpPr>
        <p:spPr bwMode="auto">
          <a:xfrm>
            <a:off x="3218498" y="3162587"/>
            <a:ext cx="2118993" cy="307777"/>
          </a:xfrm>
          <a:prstGeom prst="rect">
            <a:avLst/>
          </a:prstGeom>
          <a:noFill/>
          <a:ln w="9525">
            <a:noFill/>
            <a:miter lim="800000"/>
          </a:ln>
        </p:spPr>
        <p:txBody>
          <a:bodyPr wrap="square">
            <a:spAutoFit/>
          </a:bodyPr>
          <a:lstStyle/>
          <a:p>
            <a:pPr algn="ctr"/>
            <a:r>
              <a:rPr lang="zh-CN" altLang="en-US" sz="1400" kern="0" dirty="0">
                <a:solidFill>
                  <a:srgbClr val="FF0000"/>
                </a:solidFill>
                <a:latin typeface="华文新魏" panose="02010800040101010101" pitchFamily="2" charset="-122"/>
                <a:ea typeface="华文新魏" panose="02010800040101010101" pitchFamily="2" charset="-122"/>
              </a:rPr>
              <a:t>对应</a:t>
            </a:r>
            <a:r>
              <a:rPr lang="en-US" altLang="zh-CN" sz="1400" kern="0" dirty="0">
                <a:solidFill>
                  <a:srgbClr val="FF0000"/>
                </a:solidFill>
                <a:latin typeface="华文新魏" panose="02010800040101010101" pitchFamily="2" charset="-122"/>
                <a:ea typeface="华文新魏" panose="02010800040101010101" pitchFamily="2" charset="-122"/>
              </a:rPr>
              <a:t>2mm</a:t>
            </a:r>
            <a:r>
              <a:rPr lang="zh-CN" altLang="en-US" sz="1400" kern="0" dirty="0">
                <a:solidFill>
                  <a:srgbClr val="FF0000"/>
                </a:solidFill>
                <a:latin typeface="华文新魏" panose="02010800040101010101" pitchFamily="2" charset="-122"/>
                <a:ea typeface="华文新魏" panose="02010800040101010101" pitchFamily="2" charset="-122"/>
              </a:rPr>
              <a:t>气嘴变化规律</a:t>
            </a:r>
          </a:p>
        </p:txBody>
      </p:sp>
      <p:cxnSp>
        <p:nvCxnSpPr>
          <p:cNvPr id="25" name="直接箭头连接符 24"/>
          <p:cNvCxnSpPr/>
          <p:nvPr/>
        </p:nvCxnSpPr>
        <p:spPr>
          <a:xfrm flipH="1" flipV="1">
            <a:off x="3473451" y="4264299"/>
            <a:ext cx="549594" cy="32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3446"/>
          <p:cNvSpPr>
            <a:spLocks noChangeArrowheads="1"/>
          </p:cNvSpPr>
          <p:nvPr/>
        </p:nvSpPr>
        <p:spPr bwMode="auto">
          <a:xfrm>
            <a:off x="3199449" y="4583272"/>
            <a:ext cx="2226311" cy="307777"/>
          </a:xfrm>
          <a:prstGeom prst="rect">
            <a:avLst/>
          </a:prstGeom>
          <a:noFill/>
          <a:ln w="9525">
            <a:noFill/>
            <a:miter lim="800000"/>
          </a:ln>
        </p:spPr>
        <p:txBody>
          <a:bodyPr wrap="square">
            <a:spAutoFit/>
          </a:bodyPr>
          <a:lstStyle/>
          <a:p>
            <a:pPr algn="ctr"/>
            <a:r>
              <a:rPr lang="zh-CN" altLang="en-US" sz="1400" kern="0" dirty="0">
                <a:solidFill>
                  <a:srgbClr val="FF0000"/>
                </a:solidFill>
                <a:latin typeface="华文新魏" panose="02010800040101010101" pitchFamily="2" charset="-122"/>
                <a:ea typeface="华文新魏" panose="02010800040101010101" pitchFamily="2" charset="-122"/>
              </a:rPr>
              <a:t>对应</a:t>
            </a:r>
            <a:r>
              <a:rPr lang="en-US" altLang="zh-CN" sz="1400" kern="0" dirty="0">
                <a:solidFill>
                  <a:srgbClr val="FF0000"/>
                </a:solidFill>
                <a:latin typeface="华文新魏" panose="02010800040101010101" pitchFamily="2" charset="-122"/>
                <a:ea typeface="华文新魏" panose="02010800040101010101" pitchFamily="2" charset="-122"/>
              </a:rPr>
              <a:t>3.9mm</a:t>
            </a:r>
            <a:r>
              <a:rPr lang="zh-CN" altLang="en-US" sz="1400" kern="0" dirty="0">
                <a:solidFill>
                  <a:srgbClr val="FF0000"/>
                </a:solidFill>
                <a:latin typeface="华文新魏" panose="02010800040101010101" pitchFamily="2" charset="-122"/>
                <a:ea typeface="华文新魏" panose="02010800040101010101" pitchFamily="2" charset="-122"/>
              </a:rPr>
              <a:t>气嘴变化规律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6405" y="0"/>
            <a:ext cx="3537585" cy="645160"/>
          </a:xfrm>
          <a:prstGeom prst="rect">
            <a:avLst/>
          </a:prstGeom>
          <a:noFill/>
        </p:spPr>
        <p:txBody>
          <a:bodyPr wrap="square" rtlCol="0">
            <a:spAutoFit/>
          </a:bodyPr>
          <a:lstStyle/>
          <a:p>
            <a:pPr algn="ctr">
              <a:lnSpc>
                <a:spcPct val="150000"/>
              </a:lnSpc>
            </a:pPr>
            <a:r>
              <a:rPr lang="en-US" altLang="zh-CN"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a:t>
            </a:r>
            <a:r>
              <a:rPr lang="zh-CN" altLang="en-US"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、项目完成情况</a:t>
            </a:r>
          </a:p>
        </p:txBody>
      </p:sp>
      <p:graphicFrame>
        <p:nvGraphicFramePr>
          <p:cNvPr id="3" name="Group 522"/>
          <p:cNvGraphicFramePr>
            <a:graphicFrameLocks noGrp="1"/>
          </p:cNvGraphicFramePr>
          <p:nvPr>
            <p:custDataLst>
              <p:tags r:id="rId1"/>
            </p:custDataLst>
          </p:nvPr>
        </p:nvGraphicFramePr>
        <p:xfrm>
          <a:off x="125095" y="1318895"/>
          <a:ext cx="8893175" cy="3772535"/>
        </p:xfrm>
        <a:graphic>
          <a:graphicData uri="http://schemas.openxmlformats.org/drawingml/2006/table">
            <a:tbl>
              <a:tblPr/>
              <a:tblGrid>
                <a:gridCol w="288290">
                  <a:extLst>
                    <a:ext uri="{9D8B030D-6E8A-4147-A177-3AD203B41FA5}">
                      <a16:colId xmlns:a16="http://schemas.microsoft.com/office/drawing/2014/main" val="20000"/>
                    </a:ext>
                  </a:extLst>
                </a:gridCol>
                <a:gridCol w="897890">
                  <a:extLst>
                    <a:ext uri="{9D8B030D-6E8A-4147-A177-3AD203B41FA5}">
                      <a16:colId xmlns:a16="http://schemas.microsoft.com/office/drawing/2014/main" val="20001"/>
                    </a:ext>
                  </a:extLst>
                </a:gridCol>
                <a:gridCol w="1704340">
                  <a:extLst>
                    <a:ext uri="{9D8B030D-6E8A-4147-A177-3AD203B41FA5}">
                      <a16:colId xmlns:a16="http://schemas.microsoft.com/office/drawing/2014/main" val="20002"/>
                    </a:ext>
                  </a:extLst>
                </a:gridCol>
                <a:gridCol w="5410835">
                  <a:extLst>
                    <a:ext uri="{9D8B030D-6E8A-4147-A177-3AD203B41FA5}">
                      <a16:colId xmlns:a16="http://schemas.microsoft.com/office/drawing/2014/main" val="20003"/>
                    </a:ext>
                  </a:extLst>
                </a:gridCol>
                <a:gridCol w="591820">
                  <a:extLst>
                    <a:ext uri="{9D8B030D-6E8A-4147-A177-3AD203B41FA5}">
                      <a16:colId xmlns:a16="http://schemas.microsoft.com/office/drawing/2014/main" val="20004"/>
                    </a:ext>
                  </a:extLst>
                </a:gridCol>
              </a:tblGrid>
              <a:tr h="494030">
                <a:tc>
                  <a:txBody>
                    <a:bodyPr/>
                    <a:lstStyle/>
                    <a:p>
                      <a:pPr marL="0" marR="0" lvl="0" indent="0" algn="ctr" defTabSz="914400" rtl="0" eaLnBrk="0" fontAlgn="base" latinLnBrk="0" hangingPunct="0">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阶段</a:t>
                      </a:r>
                    </a:p>
                  </a:txBody>
                  <a:tcPr marL="91433" marR="91433" marT="46159" marB="46159" anchor="ctr" horzOverflow="overflow">
                    <a:lnL cap="flat">
                      <a:noFill/>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起止时间</a:t>
                      </a: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研究内容</a:t>
                      </a: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项目完成工作量</a:t>
                      </a: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完成</a:t>
                      </a:r>
                      <a:endParaRPr kumimoji="0" lang="en-US" altLang="zh-CN"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endParaRPr>
                    </a:p>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情况</a:t>
                      </a:r>
                    </a:p>
                  </a:txBody>
                  <a:tcPr marL="91433" marR="91433" marT="46159" marB="46159" anchor="ctr" horzOverflow="overflow">
                    <a:lnL w="12700" cap="flat" cmpd="sng" algn="ctr">
                      <a:solidFill>
                        <a:srgbClr val="000000"/>
                      </a:solidFill>
                      <a:prstDash val="solid"/>
                      <a:round/>
                      <a:headEnd type="none" w="med" len="med"/>
                      <a:tailEnd type="none" w="med" len="med"/>
                    </a:lnL>
                    <a:lnR cap="flat">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4690">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一</a:t>
                      </a:r>
                    </a:p>
                  </a:txBody>
                  <a:tcPr marL="91433" marR="91433" marT="46159" marB="46159"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eaLnBrk="0" fontAlgn="base" hangingPunct="0">
                        <a:spcAft>
                          <a:spcPts val="0"/>
                        </a:spcAft>
                      </a:pPr>
                      <a:r>
                        <a:rPr lang="en-US" sz="1200" b="0" kern="100" dirty="0">
                          <a:effectLst/>
                          <a:latin typeface="黑体" panose="02010609060101010101" charset="-122"/>
                          <a:ea typeface="黑体" panose="02010609060101010101" charset="-122"/>
                          <a:cs typeface="Times New Roman" panose="02020603050405020304" pitchFamily="18" charset="0"/>
                        </a:rPr>
                        <a:t>2021.7-8 </a:t>
                      </a:r>
                      <a:endParaRPr lang="zh-CN" sz="12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1. </a:t>
                      </a:r>
                      <a:r>
                        <a:rPr lang="zh-CN" sz="1100" b="0" kern="100" dirty="0">
                          <a:effectLst/>
                          <a:latin typeface="黑体" panose="02010609060101010101" charset="-122"/>
                          <a:ea typeface="黑体" panose="02010609060101010101" charset="-122"/>
                          <a:cs typeface="Times New Roman" panose="02020603050405020304" pitchFamily="18" charset="0"/>
                        </a:rPr>
                        <a:t>文献调研</a:t>
                      </a:r>
                      <a:r>
                        <a:rPr lang="en-US" sz="1100" b="0" kern="100" dirty="0">
                          <a:effectLst/>
                          <a:latin typeface="黑体" panose="02010609060101010101" charset="-122"/>
                          <a:ea typeface="黑体" panose="02010609060101010101" charset="-122"/>
                          <a:cs typeface="Times New Roman" panose="02020603050405020304" pitchFamily="18" charset="0"/>
                        </a:rPr>
                        <a:t> </a:t>
                      </a:r>
                      <a:endParaRPr lang="zh-CN" sz="1100" b="0" dirty="0">
                        <a:effectLst/>
                        <a:latin typeface="黑体" panose="02010609060101010101" charset="-122"/>
                        <a:ea typeface="黑体" panose="02010609060101010101" charset="-122"/>
                        <a:cs typeface="Times New Roman" panose="02020603050405020304" pitchFamily="18" charset="0"/>
                      </a:endParaRPr>
                    </a:p>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2. </a:t>
                      </a:r>
                      <a:r>
                        <a:rPr lang="zh-CN" sz="1100" b="0" kern="100" dirty="0">
                          <a:effectLst/>
                          <a:latin typeface="黑体" panose="02010609060101010101" charset="-122"/>
                          <a:ea typeface="黑体" panose="02010609060101010101" charset="-122"/>
                          <a:cs typeface="Times New Roman" panose="02020603050405020304" pitchFamily="18" charset="0"/>
                        </a:rPr>
                        <a:t>制定研究计划</a:t>
                      </a:r>
                      <a:r>
                        <a:rPr lang="en-US" sz="1100" b="0" kern="100" dirty="0">
                          <a:effectLst/>
                          <a:latin typeface="黑体" panose="02010609060101010101" charset="-122"/>
                          <a:ea typeface="黑体" panose="02010609060101010101" charset="-122"/>
                          <a:cs typeface="Times New Roman" panose="02020603050405020304" pitchFamily="18" charset="0"/>
                        </a:rPr>
                        <a:t> </a:t>
                      </a:r>
                      <a:endParaRPr lang="zh-CN" sz="1100" b="0" dirty="0">
                        <a:effectLst/>
                        <a:latin typeface="黑体" panose="02010609060101010101" charset="-122"/>
                        <a:ea typeface="黑体" panose="02010609060101010101" charset="-122"/>
                        <a:cs typeface="Times New Roman" panose="02020603050405020304" pitchFamily="18" charset="0"/>
                      </a:endParaRPr>
                    </a:p>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3. </a:t>
                      </a:r>
                      <a:r>
                        <a:rPr lang="zh-CN" sz="1100" b="0" kern="100" dirty="0">
                          <a:effectLst/>
                          <a:latin typeface="黑体" panose="02010609060101010101" charset="-122"/>
                          <a:ea typeface="黑体" panose="02010609060101010101" charset="-122"/>
                          <a:cs typeface="Times New Roman" panose="02020603050405020304" pitchFamily="18" charset="0"/>
                        </a:rPr>
                        <a:t>基础资料收集与整理</a:t>
                      </a:r>
                      <a:r>
                        <a:rPr lang="en-US" sz="1100" b="0" kern="100" dirty="0">
                          <a:effectLst/>
                          <a:latin typeface="黑体" panose="02010609060101010101" charset="-122"/>
                          <a:ea typeface="黑体" panose="02010609060101010101" charset="-122"/>
                          <a:cs typeface="Times New Roman" panose="02020603050405020304" pitchFamily="18" charset="0"/>
                        </a:rPr>
                        <a:t> </a:t>
                      </a:r>
                      <a:endParaRPr lang="zh-CN" sz="11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1</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、收集</a:t>
                      </a:r>
                      <a:r>
                        <a:rPr kumimoji="0" lang="zh-CN" altLang="en-US" sz="1100" i="0" u="none" strike="noStrike" cap="none" normalizeH="0" baseline="0" dirty="0">
                          <a:ln>
                            <a:noFill/>
                          </a:ln>
                          <a:effectLst/>
                          <a:latin typeface="黑体" panose="02010609060101010101" charset="-122"/>
                          <a:ea typeface="黑体" panose="02010609060101010101" charset="-122"/>
                          <a:cs typeface="Times New Roman" panose="02020603050405020304" pitchFamily="18" charset="0"/>
                        </a:rPr>
                        <a:t>调研文献</a:t>
                      </a:r>
                      <a:r>
                        <a:rPr kumimoji="0" lang="zh-CN" altLang="en-US" sz="110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47</a:t>
                      </a:r>
                      <a:r>
                        <a:rPr kumimoji="0" lang="zh-CN" altLang="en-US" sz="1100" i="0" u="none" strike="noStrike" cap="none" normalizeH="0" baseline="0" dirty="0">
                          <a:ln>
                            <a:noFill/>
                          </a:ln>
                          <a:effectLst/>
                          <a:latin typeface="黑体" panose="02010609060101010101" charset="-122"/>
                          <a:ea typeface="黑体" panose="02010609060101010101" charset="-122"/>
                          <a:cs typeface="Times New Roman" panose="02020603050405020304" pitchFamily="18" charset="0"/>
                        </a:rPr>
                        <a:t>篇</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p>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2</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、确立研究思路，完成项目具体实施方案编制；</a:t>
                      </a:r>
                    </a:p>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3</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、收集气井生产动态数据</a:t>
                      </a:r>
                      <a:r>
                        <a:rPr kumimoji="0" lang="en-US" altLang="zh-CN" sz="1100" b="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3535</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份，钻、试、测井等资料</a:t>
                      </a:r>
                      <a:r>
                        <a:rPr kumimoji="0" lang="en-US" altLang="zh-CN" sz="1100" b="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568</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份，动态监测数据</a:t>
                      </a:r>
                      <a:r>
                        <a:rPr kumimoji="0" lang="en-US" altLang="zh-CN" sz="1100" b="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2176</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份。</a:t>
                      </a: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完成</a:t>
                      </a:r>
                      <a:endParaRPr kumimoji="0" lang="en-US" altLang="zh-CN"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endParaRPr>
                    </a:p>
                  </a:txBody>
                  <a:tcPr marL="91433" marR="91433" marT="46159" marB="46159"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4690">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a:ln>
                            <a:noFill/>
                          </a:ln>
                          <a:solidFill>
                            <a:schemeClr val="tx1"/>
                          </a:solidFill>
                          <a:effectLst/>
                          <a:latin typeface="黑体" panose="02010609060101010101" charset="-122"/>
                          <a:ea typeface="黑体" panose="02010609060101010101" charset="-122"/>
                          <a:cs typeface="Times New Roman" panose="02020603050405020304" pitchFamily="18" charset="0"/>
                        </a:rPr>
                        <a:t>二</a:t>
                      </a:r>
                    </a:p>
                  </a:txBody>
                  <a:tcPr marL="91433" marR="91433" marT="46159" marB="46159"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eaLnBrk="0" fontAlgn="base" hangingPunct="0">
                        <a:spcAft>
                          <a:spcPts val="0"/>
                        </a:spcAft>
                      </a:pPr>
                      <a:r>
                        <a:rPr lang="en-US" sz="1200" b="0" kern="100" dirty="0">
                          <a:effectLst/>
                          <a:latin typeface="黑体" panose="02010609060101010101" charset="-122"/>
                          <a:ea typeface="黑体" panose="02010609060101010101" charset="-122"/>
                          <a:cs typeface="Times New Roman" panose="02020603050405020304" pitchFamily="18" charset="0"/>
                        </a:rPr>
                        <a:t>2021.9-10</a:t>
                      </a:r>
                      <a:endParaRPr lang="zh-CN" sz="12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1</a:t>
                      </a:r>
                      <a:r>
                        <a:rPr lang="zh-CN" sz="1100" b="0" kern="100" dirty="0">
                          <a:effectLst/>
                          <a:latin typeface="黑体" panose="02010609060101010101" charset="-122"/>
                          <a:ea typeface="黑体" panose="02010609060101010101" charset="-122"/>
                          <a:cs typeface="Times New Roman" panose="02020603050405020304" pitchFamily="18" charset="0"/>
                        </a:rPr>
                        <a:t>、气井生产动态分析</a:t>
                      </a:r>
                      <a:endParaRPr lang="zh-CN" sz="1100" b="0" dirty="0">
                        <a:effectLst/>
                        <a:latin typeface="黑体" panose="02010609060101010101" charset="-122"/>
                        <a:ea typeface="黑体" panose="02010609060101010101" charset="-122"/>
                        <a:cs typeface="Times New Roman" panose="02020603050405020304" pitchFamily="18" charset="0"/>
                      </a:endParaRPr>
                    </a:p>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2</a:t>
                      </a:r>
                      <a:r>
                        <a:rPr lang="zh-CN" sz="1100" b="0" kern="100" dirty="0">
                          <a:effectLst/>
                          <a:latin typeface="黑体" panose="02010609060101010101" charset="-122"/>
                          <a:ea typeface="黑体" panose="02010609060101010101" charset="-122"/>
                          <a:cs typeface="Times New Roman" panose="02020603050405020304" pitchFamily="18" charset="0"/>
                        </a:rPr>
                        <a:t>、</a:t>
                      </a:r>
                      <a:r>
                        <a:rPr lang="zh-CN" altLang="zh-CN" sz="1100" b="0" kern="100" dirty="0">
                          <a:effectLst/>
                          <a:latin typeface="黑体" panose="02010609060101010101" charset="-122"/>
                          <a:ea typeface="黑体" panose="02010609060101010101" charset="-122"/>
                          <a:cs typeface="Times New Roman" panose="02020603050405020304" pitchFamily="18" charset="0"/>
                        </a:rPr>
                        <a:t>高压低产井筛选</a:t>
                      </a:r>
                      <a:endParaRPr lang="en-US" altLang="zh-CN" sz="1100" b="0" kern="100" dirty="0">
                        <a:effectLst/>
                        <a:latin typeface="黑体" panose="02010609060101010101" charset="-122"/>
                        <a:ea typeface="黑体" panose="02010609060101010101" charset="-122"/>
                        <a:cs typeface="Times New Roman" panose="02020603050405020304" pitchFamily="18" charset="0"/>
                      </a:endParaRPr>
                    </a:p>
                    <a:p>
                      <a:pPr marL="0" marR="0" indent="0" algn="l" defTabSz="914400" rtl="0" eaLnBrk="0" fontAlgn="base" latinLnBrk="0" hangingPunct="0">
                        <a:lnSpc>
                          <a:spcPct val="130000"/>
                        </a:lnSpc>
                        <a:spcBef>
                          <a:spcPts val="0"/>
                        </a:spcBef>
                        <a:spcAft>
                          <a:spcPts val="0"/>
                        </a:spcAft>
                        <a:buClrTx/>
                        <a:buSzTx/>
                        <a:buFontTx/>
                        <a:buNone/>
                        <a:defRPr/>
                      </a:pPr>
                      <a:r>
                        <a:rPr lang="en-US" sz="1100" b="0" kern="100" dirty="0">
                          <a:effectLst/>
                          <a:latin typeface="黑体" panose="02010609060101010101" charset="-122"/>
                          <a:ea typeface="黑体" panose="02010609060101010101" charset="-122"/>
                          <a:cs typeface="Times New Roman" panose="02020603050405020304" pitchFamily="18" charset="0"/>
                        </a:rPr>
                        <a:t>3</a:t>
                      </a:r>
                      <a:r>
                        <a:rPr lang="zh-CN" sz="1100" b="0" kern="100" dirty="0">
                          <a:effectLst/>
                          <a:latin typeface="黑体" panose="02010609060101010101" charset="-122"/>
                          <a:ea typeface="黑体" panose="02010609060101010101" charset="-122"/>
                          <a:cs typeface="Times New Roman" panose="02020603050405020304" pitchFamily="18" charset="0"/>
                        </a:rPr>
                        <a:t>、</a:t>
                      </a:r>
                      <a:r>
                        <a:rPr lang="zh-CN" altLang="zh-CN" sz="1100" b="0" kern="100" dirty="0">
                          <a:effectLst/>
                          <a:latin typeface="黑体" panose="02010609060101010101" charset="-122"/>
                          <a:ea typeface="黑体" panose="02010609060101010101" charset="-122"/>
                          <a:cs typeface="Times New Roman" panose="02020603050405020304" pitchFamily="18" charset="0"/>
                        </a:rPr>
                        <a:t>高压低产井分类</a:t>
                      </a:r>
                      <a:endParaRPr lang="zh-CN" altLang="zh-CN" sz="11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1</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r>
                        <a:rPr kumimoji="0" lang="zh-CN" sz="1100" b="0" i="0" u="none" strike="noStrike" cap="none" normalizeH="0" baseline="0" dirty="0">
                          <a:ln>
                            <a:noFill/>
                          </a:ln>
                          <a:solidFill>
                            <a:schemeClr val="tx1"/>
                          </a:solidFill>
                          <a:effectLst/>
                          <a:latin typeface="Times New Roman" panose="02020603050405020304" pitchFamily="18" charset="0"/>
                          <a:ea typeface="黑体" panose="02010609060101010101" charset="-122"/>
                          <a:cs typeface="Times New Roman" panose="02020603050405020304" pitchFamily="18" charset="0"/>
                        </a:rPr>
                        <a:t>完成自营区块</a:t>
                      </a:r>
                      <a:r>
                        <a:rPr kumimoji="0" lang="en-US" altLang="zh-CN" sz="1100" b="0" i="0" u="none" strike="noStrike" cap="none" normalizeH="0" baseline="0" dirty="0">
                          <a:ln>
                            <a:noFill/>
                          </a:ln>
                          <a:solidFill>
                            <a:srgbClr val="FF0000"/>
                          </a:solidFill>
                          <a:effectLst/>
                          <a:latin typeface="Times New Roman" panose="02020603050405020304" pitchFamily="18" charset="0"/>
                          <a:ea typeface="黑体" panose="02010609060101010101" charset="-122"/>
                          <a:cs typeface="Times New Roman" panose="02020603050405020304" pitchFamily="18" charset="0"/>
                        </a:rPr>
                        <a:t>3535</a:t>
                      </a:r>
                      <a:r>
                        <a:rPr kumimoji="0" lang="zh-CN" altLang="en-US" sz="1100" b="0" i="0" u="none" strike="noStrike" cap="none" normalizeH="0" baseline="0" dirty="0">
                          <a:ln>
                            <a:noFill/>
                          </a:ln>
                          <a:solidFill>
                            <a:schemeClr val="tx1"/>
                          </a:solidFill>
                          <a:effectLst/>
                          <a:latin typeface="Times New Roman" panose="02020603050405020304" pitchFamily="18" charset="0"/>
                          <a:ea typeface="黑体" panose="02010609060101010101" charset="-122"/>
                          <a:cs typeface="Times New Roman" panose="02020603050405020304" pitchFamily="18" charset="0"/>
                        </a:rPr>
                        <a:t>口气井生产动态分析，分区块分井型分析生产规律；</a:t>
                      </a:r>
                      <a:endPar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endParaRPr>
                    </a:p>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2</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、依据不同区块不同类型气井生产规律建立</a:t>
                      </a:r>
                      <a:r>
                        <a:rPr kumimoji="0" lang="zh-CN" altLang="en-US" sz="1100" b="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高压低产判识图版</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p>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3</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、根据</a:t>
                      </a:r>
                      <a:r>
                        <a:rPr lang="zh-CN" altLang="en-US" sz="1100" dirty="0">
                          <a:ln>
                            <a:noFill/>
                          </a:ln>
                          <a:effectLst/>
                          <a:latin typeface="黑体" panose="02010609060101010101" charset="-122"/>
                          <a:ea typeface="黑体" panose="02010609060101010101" charset="-122"/>
                          <a:cs typeface="Times New Roman" panose="02020603050405020304" pitchFamily="18" charset="0"/>
                          <a:sym typeface="+mn-ea"/>
                        </a:rPr>
                        <a:t>高压低产判识图版，结合逐井分析，最终判识高压低产井</a:t>
                      </a:r>
                      <a:r>
                        <a:rPr lang="en-US" altLang="zh-CN" sz="1100" dirty="0">
                          <a:ln>
                            <a:noFill/>
                          </a:ln>
                          <a:solidFill>
                            <a:srgbClr val="FF0000"/>
                          </a:solidFill>
                          <a:effectLst/>
                          <a:latin typeface="黑体" panose="02010609060101010101" charset="-122"/>
                          <a:ea typeface="黑体" panose="02010609060101010101" charset="-122"/>
                          <a:cs typeface="Times New Roman" panose="02020603050405020304" pitchFamily="18" charset="0"/>
                          <a:sym typeface="+mn-ea"/>
                        </a:rPr>
                        <a:t>568</a:t>
                      </a:r>
                      <a:r>
                        <a:rPr lang="zh-CN" altLang="en-US" sz="1100" dirty="0">
                          <a:ln>
                            <a:noFill/>
                          </a:ln>
                          <a:effectLst/>
                          <a:latin typeface="黑体" panose="02010609060101010101" charset="-122"/>
                          <a:ea typeface="黑体" panose="02010609060101010101" charset="-122"/>
                          <a:cs typeface="Times New Roman" panose="02020603050405020304" pitchFamily="18" charset="0"/>
                          <a:sym typeface="+mn-ea"/>
                        </a:rPr>
                        <a:t>口。</a:t>
                      </a:r>
                      <a:endPar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sym typeface="+mn-ea"/>
                      </a:endParaRP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defRPr/>
                      </a:pPr>
                      <a:r>
                        <a:rPr kumimoji="0" lang="zh-CN" altLang="en-US"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完成</a:t>
                      </a:r>
                      <a:endParaRPr kumimoji="0" lang="en-US" altLang="zh-CN"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endParaRPr>
                    </a:p>
                  </a:txBody>
                  <a:tcPr marL="91433" marR="91433" marT="46159" marB="46159"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5350">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a:ln>
                            <a:noFill/>
                          </a:ln>
                          <a:solidFill>
                            <a:schemeClr val="tx1"/>
                          </a:solidFill>
                          <a:effectLst/>
                          <a:latin typeface="黑体" panose="02010609060101010101" charset="-122"/>
                          <a:ea typeface="黑体" panose="02010609060101010101" charset="-122"/>
                          <a:cs typeface="Times New Roman" panose="02020603050405020304" pitchFamily="18" charset="0"/>
                        </a:rPr>
                        <a:t>三</a:t>
                      </a:r>
                    </a:p>
                  </a:txBody>
                  <a:tcPr marL="91433" marR="91433" marT="46159" marB="46159"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eaLnBrk="0" fontAlgn="base" hangingPunct="0">
                        <a:spcAft>
                          <a:spcPts val="0"/>
                        </a:spcAft>
                      </a:pPr>
                      <a:r>
                        <a:rPr lang="en-US" sz="1200" b="0" kern="100" dirty="0">
                          <a:effectLst/>
                          <a:latin typeface="黑体" panose="02010609060101010101" charset="-122"/>
                          <a:ea typeface="黑体" panose="02010609060101010101" charset="-122"/>
                          <a:cs typeface="Times New Roman" panose="02020603050405020304" pitchFamily="18" charset="0"/>
                        </a:rPr>
                        <a:t>2021.11-12</a:t>
                      </a:r>
                      <a:endParaRPr lang="zh-CN" sz="12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1</a:t>
                      </a:r>
                      <a:r>
                        <a:rPr lang="zh-CN" sz="1100" b="0" kern="100" dirty="0">
                          <a:effectLst/>
                          <a:latin typeface="黑体" panose="02010609060101010101" charset="-122"/>
                          <a:ea typeface="黑体" panose="02010609060101010101" charset="-122"/>
                          <a:cs typeface="Times New Roman" panose="02020603050405020304" pitchFamily="18" charset="0"/>
                        </a:rPr>
                        <a:t>、</a:t>
                      </a:r>
                      <a:r>
                        <a:rPr lang="zh-CN" altLang="en-US" sz="1100" b="0" kern="100" dirty="0">
                          <a:effectLst/>
                          <a:latin typeface="黑体" panose="02010609060101010101" charset="-122"/>
                          <a:ea typeface="黑体" panose="02010609060101010101" charset="-122"/>
                          <a:cs typeface="Times New Roman" panose="02020603050405020304" pitchFamily="18" charset="0"/>
                        </a:rPr>
                        <a:t>高压低产原因分析</a:t>
                      </a:r>
                      <a:endParaRPr lang="en-US" altLang="zh-CN" sz="1100" b="0" kern="100" dirty="0">
                        <a:effectLst/>
                        <a:latin typeface="黑体" panose="02010609060101010101" charset="-122"/>
                        <a:ea typeface="黑体" panose="02010609060101010101" charset="-122"/>
                        <a:cs typeface="Times New Roman" panose="02020603050405020304" pitchFamily="18" charset="0"/>
                      </a:endParaRPr>
                    </a:p>
                    <a:p>
                      <a:pPr eaLnBrk="0" fontAlgn="base" hangingPunct="0">
                        <a:lnSpc>
                          <a:spcPct val="130000"/>
                        </a:lnSpc>
                        <a:spcAft>
                          <a:spcPts val="0"/>
                        </a:spcAft>
                      </a:pPr>
                      <a:r>
                        <a:rPr lang="en-US" altLang="zh-CN" sz="1100" b="0" kern="100" dirty="0">
                          <a:effectLst/>
                          <a:latin typeface="黑体" panose="02010609060101010101" charset="-122"/>
                          <a:ea typeface="黑体" panose="02010609060101010101" charset="-122"/>
                          <a:cs typeface="Times New Roman" panose="02020603050405020304" pitchFamily="18" charset="0"/>
                        </a:rPr>
                        <a:t>2</a:t>
                      </a:r>
                      <a:r>
                        <a:rPr lang="zh-CN" altLang="en-US" sz="1100" b="0" kern="100" dirty="0">
                          <a:effectLst/>
                          <a:latin typeface="黑体" panose="02010609060101010101" charset="-122"/>
                          <a:ea typeface="黑体" panose="02010609060101010101" charset="-122"/>
                          <a:cs typeface="Times New Roman" panose="02020603050405020304" pitchFamily="18" charset="0"/>
                        </a:rPr>
                        <a:t>、高压低产井潜力评价</a:t>
                      </a:r>
                      <a:endParaRPr lang="zh-CN" sz="11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2"/>
                        </a:buClr>
                        <a:buSzTx/>
                        <a:buFontTx/>
                        <a:buNone/>
                        <a:defRPr/>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1</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、分析单井储层物性参数</a:t>
                      </a:r>
                      <a:r>
                        <a:rPr kumimoji="0" lang="en-US" altLang="zh-CN" sz="1100" b="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568</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口</a:t>
                      </a:r>
                      <a:r>
                        <a:rPr kumimoji="0"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，综合判识积液气井</a:t>
                      </a:r>
                      <a:r>
                        <a:rPr kumimoji="0" sz="1100" i="0" u="none" strike="noStrike" cap="none" normalizeH="0" baseline="0">
                          <a:ln>
                            <a:noFill/>
                          </a:ln>
                          <a:solidFill>
                            <a:srgbClr val="FF0000"/>
                          </a:solidFill>
                          <a:effectLst/>
                          <a:latin typeface="黑体" panose="02010609060101010101" charset="-122"/>
                          <a:ea typeface="黑体" panose="02010609060101010101" charset="-122"/>
                          <a:cs typeface="Times New Roman" panose="02020603050405020304" pitchFamily="18" charset="0"/>
                        </a:rPr>
                        <a:t>457</a:t>
                      </a:r>
                      <a:r>
                        <a:rPr kumimoji="0"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口，</a:t>
                      </a:r>
                      <a:r>
                        <a:rPr kumimoji="0" lang="zh-CN"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从</a:t>
                      </a:r>
                      <a:r>
                        <a:rPr kumimoji="0"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储层物性、积液、节流器影响以及生产制度等方面分析明确</a:t>
                      </a:r>
                      <a:r>
                        <a:rPr kumimoji="0" lang="zh-CN"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了</a:t>
                      </a:r>
                      <a:r>
                        <a:rPr kumimoji="0"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高压低产原因</a:t>
                      </a:r>
                      <a:r>
                        <a:rPr kumimoji="0" lang="zh-CN"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a:t>
                      </a:r>
                    </a:p>
                    <a:p>
                      <a:pPr marL="0" marR="0" lvl="0" indent="0" algn="l" defTabSz="914400" rtl="0" eaLnBrk="1" fontAlgn="base" latinLnBrk="0" hangingPunct="1">
                        <a:lnSpc>
                          <a:spcPct val="120000"/>
                        </a:lnSpc>
                        <a:spcBef>
                          <a:spcPct val="0"/>
                        </a:spcBef>
                        <a:spcAft>
                          <a:spcPct val="0"/>
                        </a:spcAft>
                        <a:buClr>
                          <a:schemeClr val="tx2"/>
                        </a:buClr>
                        <a:buSzTx/>
                        <a:buFontTx/>
                        <a:buNone/>
                        <a:defRPr/>
                      </a:pPr>
                      <a:r>
                        <a:rPr kumimoji="0" lang="en-US" altLang="zh-CN"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2</a:t>
                      </a:r>
                      <a:r>
                        <a:rPr kumimoji="0" lang="zh-CN" altLang="en-US"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rPr>
                        <a:t>、利用</a:t>
                      </a:r>
                      <a:r>
                        <a:rPr lang="zh-CN" altLang="en-US" sz="1100" dirty="0">
                          <a:solidFill>
                            <a:srgbClr val="FF0000"/>
                          </a:solidFill>
                          <a:ea typeface="方正大黑简体" panose="02010601030101010101" charset="-122"/>
                          <a:sym typeface="+mn-ea"/>
                        </a:rPr>
                        <a:t>产量不稳定分析法</a:t>
                      </a:r>
                      <a:r>
                        <a:rPr lang="zh-CN" altLang="en-US" sz="1100" dirty="0">
                          <a:ea typeface="方正大黑简体" panose="02010601030101010101" charset="-122"/>
                          <a:sym typeface="+mn-ea"/>
                        </a:rPr>
                        <a:t>、</a:t>
                      </a:r>
                      <a:r>
                        <a:rPr lang="zh-CN" altLang="en-US" sz="1100" dirty="0">
                          <a:solidFill>
                            <a:srgbClr val="FF0000"/>
                          </a:solidFill>
                          <a:ea typeface="方正大黑简体" panose="02010601030101010101" charset="-122"/>
                          <a:sym typeface="+mn-ea"/>
                        </a:rPr>
                        <a:t>流动物质平衡法</a:t>
                      </a:r>
                      <a:r>
                        <a:rPr lang="zh-CN" altLang="en-US" sz="1100" dirty="0">
                          <a:ea typeface="方正大黑简体" panose="02010601030101010101" charset="-122"/>
                          <a:sym typeface="+mn-ea"/>
                        </a:rPr>
                        <a:t>、</a:t>
                      </a:r>
                      <a:r>
                        <a:rPr lang="zh-CN" altLang="en-US" sz="1100" dirty="0">
                          <a:solidFill>
                            <a:srgbClr val="FF0000"/>
                          </a:solidFill>
                          <a:ea typeface="方正大黑简体" panose="02010601030101010101" charset="-122"/>
                          <a:sym typeface="+mn-ea"/>
                        </a:rPr>
                        <a:t>产量递减法</a:t>
                      </a:r>
                      <a:r>
                        <a:rPr lang="zh-CN" altLang="en-US" sz="1100" dirty="0">
                          <a:ea typeface="方正大黑简体" panose="02010601030101010101" charset="-122"/>
                          <a:sym typeface="+mn-ea"/>
                        </a:rPr>
                        <a:t>四种方法对</a:t>
                      </a:r>
                      <a:r>
                        <a:rPr lang="en-US" altLang="zh-CN" sz="1100" dirty="0">
                          <a:solidFill>
                            <a:srgbClr val="FF0000"/>
                          </a:solidFill>
                          <a:ea typeface="方正大黑简体" panose="02010601030101010101" charset="-122"/>
                          <a:sym typeface="+mn-ea"/>
                        </a:rPr>
                        <a:t>568</a:t>
                      </a:r>
                      <a:r>
                        <a:rPr lang="zh-CN" altLang="en-US" sz="1100" dirty="0">
                          <a:ea typeface="方正大黑简体" panose="02010601030101010101" charset="-122"/>
                          <a:sym typeface="+mn-ea"/>
                        </a:rPr>
                        <a:t>口高压低产井逐井进行剩余可采气量评价，结合经济分析，明确了气井开发潜力。</a:t>
                      </a:r>
                      <a:endParaRPr kumimoji="0" lang="zh-CN" altLang="en-US" sz="1100" i="0" u="none" strike="noStrike" cap="none" normalizeH="0" baseline="0">
                        <a:ln>
                          <a:noFill/>
                        </a:ln>
                        <a:effectLst/>
                        <a:latin typeface="黑体" panose="02010609060101010101" charset="-122"/>
                        <a:ea typeface="黑体" panose="02010609060101010101" charset="-122"/>
                        <a:cs typeface="Times New Roman" panose="02020603050405020304" pitchFamily="18" charset="0"/>
                      </a:endParaRP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defRPr/>
                      </a:pPr>
                      <a:r>
                        <a:rPr kumimoji="0" lang="zh-CN" altLang="en-US"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完成</a:t>
                      </a:r>
                      <a:endParaRPr kumimoji="0" lang="en-US" altLang="zh-CN"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endParaRPr>
                    </a:p>
                  </a:txBody>
                  <a:tcPr marL="91433" marR="91433" marT="46159" marB="46159"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94690">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a:ln>
                            <a:noFill/>
                          </a:ln>
                          <a:solidFill>
                            <a:schemeClr val="tx1"/>
                          </a:solidFill>
                          <a:effectLst/>
                          <a:latin typeface="黑体" panose="02010609060101010101" charset="-122"/>
                          <a:ea typeface="黑体" panose="02010609060101010101" charset="-122"/>
                          <a:cs typeface="Times New Roman" panose="02020603050405020304" pitchFamily="18" charset="0"/>
                        </a:rPr>
                        <a:t>四</a:t>
                      </a:r>
                    </a:p>
                  </a:txBody>
                  <a:tcPr marL="91433" marR="91433" marT="46159" marB="46159"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eaLnBrk="0" fontAlgn="base" hangingPunct="0">
                        <a:spcAft>
                          <a:spcPts val="0"/>
                        </a:spcAft>
                      </a:pPr>
                      <a:r>
                        <a:rPr lang="en-US" sz="1200" b="0" kern="100" dirty="0">
                          <a:effectLst/>
                          <a:latin typeface="黑体" panose="02010609060101010101" charset="-122"/>
                          <a:ea typeface="黑体" panose="02010609060101010101" charset="-122"/>
                          <a:cs typeface="Times New Roman" panose="02020603050405020304" pitchFamily="18" charset="0"/>
                        </a:rPr>
                        <a:t>2022.1-3</a:t>
                      </a:r>
                      <a:endParaRPr lang="zh-CN" altLang="en-US" sz="12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eaLnBrk="0" fontAlgn="base" hangingPunct="0">
                        <a:lnSpc>
                          <a:spcPct val="130000"/>
                        </a:lnSpc>
                        <a:spcAft>
                          <a:spcPts val="0"/>
                        </a:spcAft>
                      </a:pPr>
                      <a:r>
                        <a:rPr lang="en-US" sz="1100" b="0" kern="100" dirty="0">
                          <a:effectLst/>
                          <a:latin typeface="黑体" panose="02010609060101010101" charset="-122"/>
                          <a:ea typeface="黑体" panose="02010609060101010101" charset="-122"/>
                          <a:cs typeface="Times New Roman" panose="02020603050405020304" pitchFamily="18" charset="0"/>
                        </a:rPr>
                        <a:t>1</a:t>
                      </a:r>
                      <a:r>
                        <a:rPr lang="zh-CN" sz="1100" b="0" kern="100" dirty="0">
                          <a:effectLst/>
                          <a:latin typeface="黑体" panose="02010609060101010101" charset="-122"/>
                          <a:ea typeface="黑体" panose="02010609060101010101" charset="-122"/>
                          <a:cs typeface="Times New Roman" panose="02020603050405020304" pitchFamily="18" charset="0"/>
                        </a:rPr>
                        <a:t>、</a:t>
                      </a:r>
                      <a:r>
                        <a:rPr lang="zh-CN" altLang="en-US" sz="1100" b="0" kern="100" dirty="0">
                          <a:effectLst/>
                          <a:latin typeface="黑体" panose="02010609060101010101" charset="-122"/>
                          <a:ea typeface="黑体" panose="02010609060101010101" charset="-122"/>
                          <a:cs typeface="Times New Roman" panose="02020603050405020304" pitchFamily="18" charset="0"/>
                        </a:rPr>
                        <a:t>措施实施效果评价</a:t>
                      </a:r>
                    </a:p>
                    <a:p>
                      <a:pPr eaLnBrk="0" fontAlgn="base" hangingPunct="0">
                        <a:lnSpc>
                          <a:spcPct val="130000"/>
                        </a:lnSpc>
                        <a:spcAft>
                          <a:spcPts val="0"/>
                        </a:spcAft>
                      </a:pPr>
                      <a:r>
                        <a:rPr lang="en-US" altLang="zh-CN" sz="1100" b="0" kern="100" dirty="0">
                          <a:effectLst/>
                          <a:latin typeface="黑体" panose="02010609060101010101" charset="-122"/>
                          <a:ea typeface="黑体" panose="02010609060101010101" charset="-122"/>
                          <a:cs typeface="Times New Roman" panose="02020603050405020304" pitchFamily="18" charset="0"/>
                        </a:rPr>
                        <a:t>2</a:t>
                      </a:r>
                      <a:r>
                        <a:rPr lang="zh-CN" altLang="en-US" sz="1100" b="0" kern="100" dirty="0">
                          <a:effectLst/>
                          <a:latin typeface="黑体" panose="02010609060101010101" charset="-122"/>
                          <a:ea typeface="黑体" panose="02010609060101010101" charset="-122"/>
                          <a:cs typeface="Times New Roman" panose="02020603050405020304" pitchFamily="18" charset="0"/>
                        </a:rPr>
                        <a:t>、制定开发技术对策</a:t>
                      </a:r>
                      <a:endParaRPr lang="zh-CN" sz="11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1</a:t>
                      </a: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t>
                      </a:r>
                      <a:r>
                        <a:rPr kumimoji="0" lang="zh-CN"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完成</a:t>
                      </a:r>
                      <a:r>
                        <a:rPr lang="en-US" altLang="zh-CN" sz="1100" dirty="0">
                          <a:ln>
                            <a:noFill/>
                          </a:ln>
                          <a:solidFill>
                            <a:srgbClr val="FF0000"/>
                          </a:solidFill>
                          <a:effectLst/>
                          <a:latin typeface="黑体" panose="02010609060101010101" charset="-122"/>
                          <a:ea typeface="黑体" panose="02010609060101010101" charset="-122"/>
                          <a:cs typeface="Times New Roman" panose="02020603050405020304" pitchFamily="18" charset="0"/>
                          <a:sym typeface="+mn-ea"/>
                        </a:rPr>
                        <a:t>215</a:t>
                      </a:r>
                      <a:r>
                        <a:rPr lang="zh-CN" altLang="en-US" sz="1100" dirty="0">
                          <a:ln>
                            <a:noFill/>
                          </a:ln>
                          <a:effectLst/>
                          <a:latin typeface="黑体" panose="02010609060101010101" charset="-122"/>
                          <a:ea typeface="黑体" panose="02010609060101010101" charset="-122"/>
                          <a:cs typeface="Times New Roman" panose="02020603050405020304" pitchFamily="18" charset="0"/>
                          <a:sym typeface="+mn-ea"/>
                        </a:rPr>
                        <a:t>口</a:t>
                      </a:r>
                      <a:r>
                        <a:rPr kumimoji="0" lang="zh-CN"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高压低产井</a:t>
                      </a:r>
                      <a:r>
                        <a:rPr kumimoji="0"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泡排、柱塞、速度管柱、解水锁、</a:t>
                      </a:r>
                      <a:r>
                        <a:rPr kumimoji="0" lang="zh-CN"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气举</a:t>
                      </a:r>
                      <a:r>
                        <a:rPr kumimoji="0"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复产</a:t>
                      </a:r>
                      <a:r>
                        <a:rPr kumimoji="0" lang="zh-CN"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等措施效果评价</a:t>
                      </a:r>
                      <a:r>
                        <a:rPr kumimoji="0" lang="zh-CN" altLang="en-US"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a:t>
                      </a:r>
                    </a:p>
                    <a:p>
                      <a:pPr marL="0" marR="0" lvl="0" indent="0" algn="l" defTabSz="914400" rtl="0" eaLnBrk="1" fontAlgn="base" latinLnBrk="0" hangingPunct="1">
                        <a:lnSpc>
                          <a:spcPct val="120000"/>
                        </a:lnSpc>
                        <a:spcBef>
                          <a:spcPct val="0"/>
                        </a:spcBef>
                        <a:spcAft>
                          <a:spcPct val="0"/>
                        </a:spcAft>
                        <a:buClr>
                          <a:schemeClr val="tx2"/>
                        </a:buClr>
                        <a:buSzTx/>
                        <a:buFontTx/>
                        <a:buNone/>
                      </a:pPr>
                      <a:r>
                        <a:rPr kumimoji="0" lang="en-US" altLang="zh-CN"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2</a:t>
                      </a:r>
                      <a:r>
                        <a:rPr kumimoji="0" lang="zh-CN" altLang="en-US"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、结合高压低产原因与生产潜力，分类制定气举复产、节流器打捞、提高配产等对策</a:t>
                      </a:r>
                      <a:r>
                        <a:rPr kumimoji="0" lang="en-US" altLang="zh-CN" sz="1100" b="0" i="0" u="none" strike="noStrike" cap="none" normalizeH="0" dirty="0">
                          <a:ln>
                            <a:noFill/>
                          </a:ln>
                          <a:solidFill>
                            <a:srgbClr val="FF0000"/>
                          </a:solidFill>
                          <a:effectLst/>
                          <a:latin typeface="黑体" panose="02010609060101010101" charset="-122"/>
                          <a:ea typeface="黑体" panose="02010609060101010101" charset="-122"/>
                          <a:cs typeface="Times New Roman" panose="02020603050405020304" pitchFamily="18" charset="0"/>
                        </a:rPr>
                        <a:t>497</a:t>
                      </a:r>
                      <a:r>
                        <a:rPr kumimoji="0" lang="zh-CN" altLang="en-US" sz="1100" b="0" i="0" u="none" strike="noStrike" cap="none" normalizeH="0" dirty="0">
                          <a:ln>
                            <a:noFill/>
                          </a:ln>
                          <a:effectLst/>
                          <a:latin typeface="黑体" panose="02010609060101010101" charset="-122"/>
                          <a:ea typeface="黑体" panose="02010609060101010101" charset="-122"/>
                          <a:cs typeface="Times New Roman" panose="02020603050405020304" pitchFamily="18" charset="0"/>
                        </a:rPr>
                        <a:t>口。</a:t>
                      </a: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defRPr/>
                      </a:pPr>
                      <a:r>
                        <a:rPr kumimoji="0" lang="zh-CN" altLang="en-US"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完成</a:t>
                      </a:r>
                    </a:p>
                  </a:txBody>
                  <a:tcPr marL="91433" marR="91433" marT="46159" marB="46159"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9085">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pPr>
                      <a:r>
                        <a:rPr kumimoji="0" lang="zh-CN" altLang="en-US" sz="12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五</a:t>
                      </a:r>
                    </a:p>
                  </a:txBody>
                  <a:tcPr marL="91433" marR="91433" marT="46159" marB="46159"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algn="ctr" eaLnBrk="0" fontAlgn="base" hangingPunct="0">
                        <a:spcAft>
                          <a:spcPts val="0"/>
                        </a:spcAft>
                      </a:pPr>
                      <a:r>
                        <a:rPr lang="en-US" sz="1200" b="0" kern="100" dirty="0">
                          <a:effectLst/>
                          <a:latin typeface="黑体" panose="02010609060101010101" charset="-122"/>
                          <a:ea typeface="黑体" panose="02010609060101010101" charset="-122"/>
                          <a:cs typeface="Times New Roman" panose="02020603050405020304" pitchFamily="18" charset="0"/>
                        </a:rPr>
                        <a:t>2022.</a:t>
                      </a:r>
                      <a:r>
                        <a:rPr lang="en-US" altLang="zh-CN" sz="1200" b="0" kern="100" dirty="0">
                          <a:effectLst/>
                          <a:latin typeface="黑体" panose="02010609060101010101" charset="-122"/>
                          <a:ea typeface="黑体" panose="02010609060101010101" charset="-122"/>
                          <a:cs typeface="Times New Roman" panose="02020603050405020304" pitchFamily="18" charset="0"/>
                        </a:rPr>
                        <a:t>4</a:t>
                      </a:r>
                      <a:r>
                        <a:rPr lang="en-US" sz="1200" b="0" kern="100" dirty="0">
                          <a:effectLst/>
                          <a:latin typeface="黑体" panose="02010609060101010101" charset="-122"/>
                          <a:ea typeface="黑体" panose="02010609060101010101" charset="-122"/>
                          <a:cs typeface="Times New Roman" panose="02020603050405020304" pitchFamily="18" charset="0"/>
                        </a:rPr>
                        <a:t>-5</a:t>
                      </a:r>
                      <a:endParaRPr lang="zh-CN" altLang="en-US" sz="12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eaLnBrk="0" fontAlgn="base" hangingPunct="0">
                        <a:lnSpc>
                          <a:spcPct val="130000"/>
                        </a:lnSpc>
                        <a:spcAft>
                          <a:spcPts val="0"/>
                        </a:spcAft>
                      </a:pPr>
                      <a:r>
                        <a:rPr lang="en-US" altLang="zh-CN" sz="1100" b="0" kern="100" dirty="0">
                          <a:effectLst/>
                          <a:latin typeface="黑体" panose="02010609060101010101" charset="-122"/>
                          <a:ea typeface="黑体" panose="02010609060101010101" charset="-122"/>
                          <a:cs typeface="Times New Roman" panose="02020603050405020304" pitchFamily="18" charset="0"/>
                        </a:rPr>
                        <a:t>  </a:t>
                      </a:r>
                      <a:r>
                        <a:rPr lang="zh-CN" sz="1100" b="0" kern="100" dirty="0">
                          <a:effectLst/>
                          <a:latin typeface="黑体" panose="02010609060101010101" charset="-122"/>
                          <a:ea typeface="黑体" panose="02010609060101010101" charset="-122"/>
                          <a:cs typeface="Times New Roman" panose="02020603050405020304" pitchFamily="18" charset="0"/>
                        </a:rPr>
                        <a:t>成果总结，编写报告</a:t>
                      </a:r>
                      <a:r>
                        <a:rPr lang="en-US" sz="1100" b="0" kern="100" dirty="0">
                          <a:effectLst/>
                          <a:latin typeface="黑体" panose="02010609060101010101" charset="-122"/>
                          <a:ea typeface="黑体" panose="02010609060101010101" charset="-122"/>
                          <a:cs typeface="Times New Roman" panose="02020603050405020304" pitchFamily="18" charset="0"/>
                        </a:rPr>
                        <a:t> </a:t>
                      </a:r>
                      <a:endParaRPr lang="zh-CN" sz="1100" b="0" dirty="0">
                        <a:effectLst/>
                        <a:latin typeface="黑体" panose="02010609060101010101" charset="-122"/>
                        <a:ea typeface="黑体" panose="02010609060101010101" charset="-122"/>
                        <a:cs typeface="Times New Roman" panose="02020603050405020304" pitchFamily="18" charset="0"/>
                      </a:endParaRPr>
                    </a:p>
                  </a:txBody>
                  <a:tcPr marL="65040" marR="65040" marT="17032" marB="170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2"/>
                        </a:buClr>
                        <a:buSzTx/>
                        <a:buFontTx/>
                        <a:buNone/>
                        <a:defRPr/>
                      </a:pPr>
                      <a:r>
                        <a:rPr kumimoji="0" lang="zh-CN" altLang="en-US" sz="11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完成报告和多媒体。</a:t>
                      </a:r>
                    </a:p>
                  </a:txBody>
                  <a:tcPr marL="91433" marR="91433" marT="46159" marB="461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chemeClr val="tx2"/>
                        </a:buClr>
                        <a:buSzTx/>
                        <a:buFontTx/>
                        <a:buNone/>
                        <a:defRPr/>
                      </a:pPr>
                      <a:r>
                        <a:rPr kumimoji="0" lang="zh-CN" sz="1100" b="1" i="0" u="none" strike="noStrike" kern="1200"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完成</a:t>
                      </a:r>
                    </a:p>
                  </a:txBody>
                  <a:tcPr marL="91433" marR="91433" marT="46159" marB="46159"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1" name="文本框 10"/>
          <p:cNvSpPr txBox="1"/>
          <p:nvPr/>
        </p:nvSpPr>
        <p:spPr>
          <a:xfrm>
            <a:off x="233363" y="691177"/>
            <a:ext cx="8677275" cy="506730"/>
          </a:xfrm>
          <a:prstGeom prst="rect">
            <a:avLst/>
          </a:prstGeom>
          <a:noFill/>
        </p:spPr>
        <p:txBody>
          <a:bodyPr wrap="square" rtlCol="0">
            <a:spAutoFit/>
          </a:bodyPr>
          <a:lstStyle/>
          <a:p>
            <a:pPr algn="just">
              <a:lnSpc>
                <a:spcPct val="150000"/>
              </a:lnSpc>
            </a:pPr>
            <a:r>
              <a:rPr lang="zh-CN" altLang="en-US" sz="18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    </a:t>
            </a:r>
            <a:r>
              <a:rPr lang="zh-CN" altLang="en-US"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受疫情等因素影响</a:t>
            </a:r>
            <a:r>
              <a:rPr lang="en-US" altLang="zh-CN"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a:t>
            </a:r>
            <a:r>
              <a:rPr lang="zh-CN" altLang="en-US"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项目研究进展缓慢</a:t>
            </a:r>
            <a:r>
              <a:rPr lang="en-US" altLang="zh-CN"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a:t>
            </a:r>
            <a:r>
              <a:rPr lang="zh-CN" altLang="en-US"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但是目前已全部完成所有研究内容</a:t>
            </a:r>
            <a:r>
              <a:rPr lang="en-US" altLang="zh-CN" sz="1800" b="1" noProof="0" dirty="0">
                <a:ln>
                  <a:noFill/>
                </a:ln>
                <a:solidFill>
                  <a:prstClr val="black"/>
                </a:solidFill>
                <a:effectLst/>
                <a:uLnTx/>
                <a:uFillTx/>
                <a:latin typeface="微软雅黑" panose="020B0503020204020204" charset="-122"/>
                <a:ea typeface="微软雅黑" panose="020B0503020204020204" charset="-122"/>
                <a:cs typeface="等线" panose="02010600030101010101" charset="-122"/>
                <a:sym typeface="+mn-ea"/>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89118" y="2662554"/>
          <a:ext cx="4195252" cy="230822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3"/>
          <p:cNvSpPr>
            <a:spLocks noChangeArrowheads="1"/>
          </p:cNvSpPr>
          <p:nvPr/>
        </p:nvSpPr>
        <p:spPr bwMode="auto">
          <a:xfrm>
            <a:off x="289806" y="753261"/>
            <a:ext cx="8677274" cy="1503045"/>
          </a:xfrm>
          <a:prstGeom prst="rect">
            <a:avLst/>
          </a:prstGeom>
          <a:noFill/>
          <a:ln w="9525">
            <a:noFill/>
            <a:miter lim="800000"/>
          </a:ln>
        </p:spPr>
        <p:txBody>
          <a:bodyPr wrap="square">
            <a:spAutoFit/>
          </a:bodyPr>
          <a:lstStyle/>
          <a:p>
            <a:pPr indent="457200" algn="just">
              <a:lnSpc>
                <a:spcPct val="17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通过节流气井井筒节点压力与临界携液流量计算，气井临界携液流量与压力呈正比，节流前、压力高、临界携液流量大、容易积液，节流后、压力低、临界携液流量小、易排液，因此，气井</a:t>
            </a: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rPr>
              <a:t>优先在节流器下方积液</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solidFill>
                  <a:srgbClr val="0000FF"/>
                </a:solidFill>
                <a:latin typeface="方正大黑简体" panose="02010601030101010101" charset="-122"/>
                <a:ea typeface="方正大黑简体" panose="02010601030101010101" charset="-122"/>
                <a:cs typeface="方正黑体简体" panose="02010601030101010101" pitchFamily="2" charset="-122"/>
              </a:rPr>
              <a:t>提高节流器下深有助于排液 </a:t>
            </a:r>
            <a:r>
              <a:rPr lang="zh-CN" altLang="en-US" dirty="0">
                <a:latin typeface="方正大黑简体" panose="02010601030101010101" charset="-122"/>
                <a:ea typeface="方正大黑简体" panose="02010601030101010101" charset="-122"/>
                <a:cs typeface="方正黑体简体" panose="02010601030101010101" pitchFamily="2" charset="-122"/>
              </a:rPr>
              <a:t>。</a:t>
            </a:r>
          </a:p>
        </p:txBody>
      </p:sp>
      <p:cxnSp>
        <p:nvCxnSpPr>
          <p:cNvPr id="7" name="直接连接符 6"/>
          <p:cNvCxnSpPr/>
          <p:nvPr/>
        </p:nvCxnSpPr>
        <p:spPr>
          <a:xfrm>
            <a:off x="933450" y="4130040"/>
            <a:ext cx="25298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207"/>
          <p:cNvSpPr>
            <a:spLocks noChangeArrowheads="1"/>
          </p:cNvSpPr>
          <p:nvPr/>
        </p:nvSpPr>
        <p:spPr bwMode="auto">
          <a:xfrm>
            <a:off x="2422965" y="3883819"/>
            <a:ext cx="1040325" cy="246221"/>
          </a:xfrm>
          <a:prstGeom prst="rect">
            <a:avLst/>
          </a:prstGeom>
          <a:noFill/>
          <a:ln w="9525">
            <a:noFill/>
            <a:miter lim="800000"/>
          </a:ln>
        </p:spPr>
        <p:txBody>
          <a:bodyPr wrap="square">
            <a:spAutoFit/>
          </a:bodyPr>
          <a:lstStyle/>
          <a:p>
            <a:pPr algn="ctr"/>
            <a:r>
              <a:rPr lang="zh-CN" altLang="en-US" sz="1000" dirty="0">
                <a:solidFill>
                  <a:srgbClr val="0000FF"/>
                </a:solidFill>
                <a:latin typeface="华文新魏" panose="02010800040101010101" pitchFamily="2" charset="-122"/>
                <a:ea typeface="华文新魏" panose="02010800040101010101" pitchFamily="2" charset="-122"/>
              </a:rPr>
              <a:t>节流器位置</a:t>
            </a:r>
            <a:endParaRPr lang="zh-CN" altLang="en-US" sz="1000" b="0" dirty="0">
              <a:solidFill>
                <a:srgbClr val="0000FF"/>
              </a:solidFill>
              <a:latin typeface="华文新魏" panose="02010800040101010101" pitchFamily="2" charset="-122"/>
              <a:ea typeface="华文新魏" panose="02010800040101010101" pitchFamily="2" charset="-122"/>
            </a:endParaRPr>
          </a:p>
        </p:txBody>
      </p:sp>
      <p:sp>
        <p:nvSpPr>
          <p:cNvPr id="9" name="Rectangle 3446"/>
          <p:cNvSpPr>
            <a:spLocks noChangeArrowheads="1"/>
          </p:cNvSpPr>
          <p:nvPr/>
        </p:nvSpPr>
        <p:spPr bwMode="auto">
          <a:xfrm>
            <a:off x="305433" y="2347156"/>
            <a:ext cx="4178938"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节流气井井筒临界携液流量计算结果</a:t>
            </a:r>
          </a:p>
        </p:txBody>
      </p:sp>
      <p:graphicFrame>
        <p:nvGraphicFramePr>
          <p:cNvPr id="3" name="表格 2"/>
          <p:cNvGraphicFramePr/>
          <p:nvPr/>
        </p:nvGraphicFramePr>
        <p:xfrm>
          <a:off x="4631690" y="2661920"/>
          <a:ext cx="4277995" cy="2308225"/>
        </p:xfrm>
        <a:graphic>
          <a:graphicData uri="http://schemas.openxmlformats.org/drawingml/2006/table">
            <a:tbl>
              <a:tblPr firstRow="1" bandRow="1">
                <a:tableStyleId>{5C22544A-7EE6-4342-B048-85BDC9FD1C3A}</a:tableStyleId>
              </a:tblPr>
              <a:tblGrid>
                <a:gridCol w="720725">
                  <a:extLst>
                    <a:ext uri="{9D8B030D-6E8A-4147-A177-3AD203B41FA5}">
                      <a16:colId xmlns:a16="http://schemas.microsoft.com/office/drawing/2014/main" val="20000"/>
                    </a:ext>
                  </a:extLst>
                </a:gridCol>
                <a:gridCol w="582295">
                  <a:extLst>
                    <a:ext uri="{9D8B030D-6E8A-4147-A177-3AD203B41FA5}">
                      <a16:colId xmlns:a16="http://schemas.microsoft.com/office/drawing/2014/main" val="20001"/>
                    </a:ext>
                  </a:extLst>
                </a:gridCol>
                <a:gridCol w="593725">
                  <a:extLst>
                    <a:ext uri="{9D8B030D-6E8A-4147-A177-3AD203B41FA5}">
                      <a16:colId xmlns:a16="http://schemas.microsoft.com/office/drawing/2014/main" val="20002"/>
                    </a:ext>
                  </a:extLst>
                </a:gridCol>
                <a:gridCol w="451485">
                  <a:extLst>
                    <a:ext uri="{9D8B030D-6E8A-4147-A177-3AD203B41FA5}">
                      <a16:colId xmlns:a16="http://schemas.microsoft.com/office/drawing/2014/main" val="20003"/>
                    </a:ext>
                  </a:extLst>
                </a:gridCol>
                <a:gridCol w="282575">
                  <a:extLst>
                    <a:ext uri="{9D8B030D-6E8A-4147-A177-3AD203B41FA5}">
                      <a16:colId xmlns:a16="http://schemas.microsoft.com/office/drawing/2014/main" val="20004"/>
                    </a:ext>
                  </a:extLst>
                </a:gridCol>
                <a:gridCol w="579120">
                  <a:extLst>
                    <a:ext uri="{9D8B030D-6E8A-4147-A177-3AD203B41FA5}">
                      <a16:colId xmlns:a16="http://schemas.microsoft.com/office/drawing/2014/main" val="20005"/>
                    </a:ext>
                  </a:extLst>
                </a:gridCol>
                <a:gridCol w="528955">
                  <a:extLst>
                    <a:ext uri="{9D8B030D-6E8A-4147-A177-3AD203B41FA5}">
                      <a16:colId xmlns:a16="http://schemas.microsoft.com/office/drawing/2014/main" val="20006"/>
                    </a:ext>
                  </a:extLst>
                </a:gridCol>
                <a:gridCol w="539115">
                  <a:extLst>
                    <a:ext uri="{9D8B030D-6E8A-4147-A177-3AD203B41FA5}">
                      <a16:colId xmlns:a16="http://schemas.microsoft.com/office/drawing/2014/main" val="20007"/>
                    </a:ext>
                  </a:extLst>
                </a:gridCol>
              </a:tblGrid>
              <a:tr h="201295">
                <a:tc rowSpan="2">
                  <a:txBody>
                    <a:bodyPr/>
                    <a:lstStyle/>
                    <a:p>
                      <a:pPr indent="0" algn="ctr">
                        <a:buNone/>
                      </a:pPr>
                      <a:r>
                        <a:rPr lang="zh-CN" sz="800" b="0">
                          <a:solidFill>
                            <a:srgbClr val="000000"/>
                          </a:solidFill>
                          <a:latin typeface="Arial" panose="020B0604020202020204" pitchFamily="34" charset="0"/>
                          <a:ea typeface="宋体" panose="02010600030101010101" pitchFamily="2" charset="-122"/>
                        </a:rPr>
                        <a:t>井号</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rowSpan="2">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打捞日期</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3">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打捞前液面情况</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T w="12700" cap="flat">
                      <a:solidFill>
                        <a:schemeClr val="tx1"/>
                      </a:solidFill>
                      <a:prstDash val="solid"/>
                    </a:lnT>
                    <a:lnB w="12700" cap="flat">
                      <a:solidFill>
                        <a:schemeClr val="tx1"/>
                      </a:solidFill>
                      <a:prstDash val="solid"/>
                    </a:lnB>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3">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打捞后液面情况</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T w="12700" cap="flat">
                      <a:solidFill>
                        <a:schemeClr val="tx1"/>
                      </a:solidFill>
                      <a:prstDash val="solid"/>
                    </a:lnT>
                    <a:lnB w="12700" cap="flat">
                      <a:solidFill>
                        <a:schemeClr val="tx1"/>
                      </a:solidFill>
                      <a:prstDash val="solid"/>
                    </a:lnB>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0"/>
                  </a:ext>
                </a:extLst>
              </a:tr>
              <a:tr h="296545">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测试日期</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测试深度</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液面位置</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测试日期</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测试深度</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zh-CN" sz="800" b="0">
                          <a:solidFill>
                            <a:srgbClr val="000000"/>
                          </a:solidFill>
                          <a:latin typeface="Arial" panose="020B0604020202020204" pitchFamily="34" charset="0"/>
                          <a:ea typeface="宋体" panose="02010600030101010101" pitchFamily="2" charset="-122"/>
                        </a:rPr>
                        <a:t>液面位置</a:t>
                      </a:r>
                      <a:endParaRPr lang="zh-CN" altLang="en-US" sz="800" b="0">
                        <a:solidFill>
                          <a:srgbClr val="000000"/>
                        </a:solidFill>
                        <a:latin typeface="Arial" panose="020B0604020202020204" pitchFamily="34" charset="0"/>
                        <a:ea typeface="宋体" panose="02010600030101010101" pitchFamily="2" charset="-122"/>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01930">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桃2-12-1</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2021/9/2</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2021/7/19</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1980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2021/9/11</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3320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2350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00660">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桃2-15-5</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2020/9/4</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2019/6/30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1890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2021/8/20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3330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1894</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01295">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桃2-26-18</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2020/6/6</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2019/8/19</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1470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2020/8/25</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3130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1497</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00660">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桃2-3-9C4</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2020/11/13</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2019/6/16</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1750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2021/7/28</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3250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1435</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01295">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苏47-12-68</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2020/7/25</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2019/6/4</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1480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2020/8/18</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3450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1800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00660">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苏47-14-84</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2020/10/14</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2020/7/30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1390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2021/9/16</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3700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1761</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201930">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苏47-17-67H2</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2021/7/9</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2020/7/6</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1270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2021/9/27</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3200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2874</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200660">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苏48-21-74</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2021/6/7</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2019/9/25</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1450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2021/10/28</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3600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2120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r h="201295">
                <a:tc>
                  <a:txBody>
                    <a:bodyPr/>
                    <a:lstStyle/>
                    <a:p>
                      <a:pPr indent="0" algn="ctr">
                        <a:buNone/>
                      </a:pPr>
                      <a:r>
                        <a:rPr lang="zh-CN" sz="800" b="0">
                          <a:solidFill>
                            <a:srgbClr val="000000"/>
                          </a:solidFill>
                          <a:latin typeface="Arial" panose="020B0604020202020204" pitchFamily="34" charset="0"/>
                          <a:ea typeface="宋体" panose="02010600030101010101" pitchFamily="2" charset="-122"/>
                          <a:cs typeface="Arial" panose="020B0604020202020204" pitchFamily="34" charset="0"/>
                        </a:rPr>
                        <a:t>苏14-22-02</a:t>
                      </a:r>
                      <a:endParaRPr lang="zh-CN"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2020/10/26</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2020/6/16</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1700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altLang="zh-CN" sz="800" b="0">
                          <a:latin typeface="Arial" panose="020B0604020202020204" pitchFamily="34" charset="0"/>
                          <a:ea typeface="宋体" panose="02010600030101010101" pitchFamily="2" charset="-122"/>
                          <a:cs typeface="Arial" panose="020B0604020202020204" pitchFamily="34" charset="0"/>
                        </a:rPr>
                        <a:t>/</a:t>
                      </a: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2021/6/21</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3480</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800" b="0">
                          <a:solidFill>
                            <a:srgbClr val="000000"/>
                          </a:solidFill>
                          <a:latin typeface="Arial" panose="020B0604020202020204" pitchFamily="34" charset="0"/>
                          <a:ea typeface="宋体" panose="02010600030101010101" pitchFamily="2" charset="-122"/>
                          <a:cs typeface="Arial" panose="020B0604020202020204" pitchFamily="34" charset="0"/>
                        </a:rPr>
                        <a:t>1693</a:t>
                      </a:r>
                      <a:endParaRPr lang="en-US" altLang="en-US" sz="800" b="0">
                        <a:solidFill>
                          <a:srgbClr val="000000"/>
                        </a:solidFill>
                        <a:latin typeface="Arial" panose="020B0604020202020204" pitchFamily="34" charset="0"/>
                        <a:ea typeface="宋体" panose="02010600030101010101" pitchFamily="2" charset="-122"/>
                        <a:cs typeface="Arial" panose="020B0604020202020204" pitchFamily="34" charset="0"/>
                      </a:endParaRPr>
                    </a:p>
                  </a:txBody>
                  <a:tcPr marL="0" marR="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6" name="Rectangle 3446"/>
          <p:cNvSpPr>
            <a:spLocks noChangeArrowheads="1"/>
          </p:cNvSpPr>
          <p:nvPr/>
        </p:nvSpPr>
        <p:spPr bwMode="auto">
          <a:xfrm>
            <a:off x="4660263" y="2347156"/>
            <a:ext cx="4178938" cy="306705"/>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部分气井打捞节流器后证实下方存在积液</a:t>
            </a:r>
          </a:p>
        </p:txBody>
      </p:sp>
      <p:sp>
        <p:nvSpPr>
          <p:cNvPr id="43" name="文本框 42"/>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）节流气井积液对产量的影响分析</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2"/>
          <a:stretch>
            <a:fillRect/>
          </a:stretch>
        </p:blipFill>
        <p:spPr>
          <a:xfrm>
            <a:off x="8002992" y="1475980"/>
            <a:ext cx="961621" cy="1531785"/>
          </a:xfrm>
          <a:prstGeom prst="rect">
            <a:avLst/>
          </a:prstGeom>
        </p:spPr>
      </p:pic>
      <p:pic>
        <p:nvPicPr>
          <p:cNvPr id="48" name="Picture 3"/>
          <p:cNvPicPr>
            <a:picLocks noChangeAspect="1" noChangeArrowheads="1"/>
          </p:cNvPicPr>
          <p:nvPr/>
        </p:nvPicPr>
        <p:blipFill>
          <a:blip r:embed="rId3" cstate="print"/>
          <a:srcRect/>
          <a:stretch>
            <a:fillRect/>
          </a:stretch>
        </p:blipFill>
        <p:spPr bwMode="auto">
          <a:xfrm>
            <a:off x="3731564" y="1468196"/>
            <a:ext cx="2232207" cy="1539569"/>
          </a:xfrm>
          <a:prstGeom prst="rect">
            <a:avLst/>
          </a:prstGeom>
          <a:noFill/>
          <a:ln w="9525">
            <a:noFill/>
            <a:miter lim="800000"/>
            <a:headEnd/>
            <a:tailEnd/>
          </a:ln>
          <a:effectLst/>
        </p:spPr>
      </p:pic>
      <p:pic>
        <p:nvPicPr>
          <p:cNvPr id="58" name="图片 57"/>
          <p:cNvPicPr>
            <a:picLocks noChangeAspect="1"/>
          </p:cNvPicPr>
          <p:nvPr/>
        </p:nvPicPr>
        <p:blipFill>
          <a:blip r:embed="rId4"/>
          <a:stretch>
            <a:fillRect/>
          </a:stretch>
        </p:blipFill>
        <p:spPr>
          <a:xfrm>
            <a:off x="5987305" y="1475980"/>
            <a:ext cx="1986585" cy="1516215"/>
          </a:xfrm>
          <a:prstGeom prst="rect">
            <a:avLst/>
          </a:prstGeom>
          <a:ln>
            <a:solidFill>
              <a:schemeClr val="tx1">
                <a:lumMod val="50000"/>
                <a:lumOff val="50000"/>
              </a:schemeClr>
            </a:solidFill>
          </a:ln>
        </p:spPr>
      </p:pic>
      <p:pic>
        <p:nvPicPr>
          <p:cNvPr id="59" name="图片 58"/>
          <p:cNvPicPr>
            <a:picLocks noChangeAspect="1"/>
          </p:cNvPicPr>
          <p:nvPr/>
        </p:nvPicPr>
        <p:blipFill>
          <a:blip r:embed="rId5"/>
          <a:stretch>
            <a:fillRect/>
          </a:stretch>
        </p:blipFill>
        <p:spPr>
          <a:xfrm>
            <a:off x="7997425" y="3517810"/>
            <a:ext cx="967188" cy="1531785"/>
          </a:xfrm>
          <a:prstGeom prst="rect">
            <a:avLst/>
          </a:prstGeom>
        </p:spPr>
      </p:pic>
      <p:pic>
        <p:nvPicPr>
          <p:cNvPr id="60" name="图片 59"/>
          <p:cNvPicPr>
            <a:picLocks noChangeAspect="1"/>
          </p:cNvPicPr>
          <p:nvPr/>
        </p:nvPicPr>
        <p:blipFill>
          <a:blip r:embed="rId6"/>
          <a:stretch>
            <a:fillRect/>
          </a:stretch>
        </p:blipFill>
        <p:spPr>
          <a:xfrm>
            <a:off x="3731564" y="3517810"/>
            <a:ext cx="4265861" cy="1531785"/>
          </a:xfrm>
          <a:prstGeom prst="rect">
            <a:avLst/>
          </a:prstGeom>
        </p:spPr>
      </p:pic>
      <p:sp>
        <p:nvSpPr>
          <p:cNvPr id="61" name="Rectangle 3446"/>
          <p:cNvSpPr>
            <a:spLocks noChangeArrowheads="1"/>
          </p:cNvSpPr>
          <p:nvPr/>
        </p:nvSpPr>
        <p:spPr bwMode="auto">
          <a:xfrm>
            <a:off x="3731564" y="1168203"/>
            <a:ext cx="2226639"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实际投放节流器气嘴直径</a:t>
            </a:r>
          </a:p>
        </p:txBody>
      </p:sp>
      <p:sp>
        <p:nvSpPr>
          <p:cNvPr id="62" name="Rectangle 3446"/>
          <p:cNvSpPr>
            <a:spLocks noChangeArrowheads="1"/>
          </p:cNvSpPr>
          <p:nvPr/>
        </p:nvSpPr>
        <p:spPr bwMode="auto">
          <a:xfrm>
            <a:off x="3731564" y="3210033"/>
            <a:ext cx="4265861"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不同压力条件下、产量与下方积液高度的关系</a:t>
            </a:r>
          </a:p>
        </p:txBody>
      </p:sp>
      <p:sp>
        <p:nvSpPr>
          <p:cNvPr id="63" name="Rectangle 3446"/>
          <p:cNvSpPr>
            <a:spLocks noChangeArrowheads="1"/>
          </p:cNvSpPr>
          <p:nvPr/>
        </p:nvSpPr>
        <p:spPr bwMode="auto">
          <a:xfrm>
            <a:off x="7997424" y="1168203"/>
            <a:ext cx="917976"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上方积液</a:t>
            </a:r>
          </a:p>
        </p:txBody>
      </p:sp>
      <p:sp>
        <p:nvSpPr>
          <p:cNvPr id="64" name="Rectangle 3446"/>
          <p:cNvSpPr>
            <a:spLocks noChangeArrowheads="1"/>
          </p:cNvSpPr>
          <p:nvPr/>
        </p:nvSpPr>
        <p:spPr bwMode="auto">
          <a:xfrm>
            <a:off x="7990700" y="3208721"/>
            <a:ext cx="917976"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下方积液</a:t>
            </a:r>
          </a:p>
        </p:txBody>
      </p:sp>
      <p:sp>
        <p:nvSpPr>
          <p:cNvPr id="65" name="Rectangle 3446"/>
          <p:cNvSpPr>
            <a:spLocks noChangeArrowheads="1"/>
          </p:cNvSpPr>
          <p:nvPr/>
        </p:nvSpPr>
        <p:spPr bwMode="auto">
          <a:xfrm>
            <a:off x="5992872" y="1166891"/>
            <a:ext cx="1955339" cy="307777"/>
          </a:xfrm>
          <a:prstGeom prst="rect">
            <a:avLst/>
          </a:prstGeom>
          <a:noFill/>
          <a:ln w="9525">
            <a:noFill/>
            <a:miter lim="800000"/>
          </a:ln>
        </p:spPr>
        <p:txBody>
          <a:bodyPr wrap="square">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积液高度与产量变化</a:t>
            </a:r>
          </a:p>
        </p:txBody>
      </p:sp>
      <p:sp>
        <p:nvSpPr>
          <p:cNvPr id="66" name="TextBox 78"/>
          <p:cNvSpPr txBox="1">
            <a:spLocks noChangeArrowheads="1"/>
          </p:cNvSpPr>
          <p:nvPr/>
        </p:nvSpPr>
        <p:spPr bwMode="auto">
          <a:xfrm>
            <a:off x="287338" y="1169476"/>
            <a:ext cx="3438657" cy="2030095"/>
          </a:xfrm>
          <a:prstGeom prst="rect">
            <a:avLst/>
          </a:prstGeom>
          <a:noFill/>
          <a:ln w="9525">
            <a:noFill/>
            <a:miter lim="800000"/>
          </a:ln>
        </p:spPr>
        <p:txBody>
          <a:bodyPr wrap="square">
            <a:spAutoFit/>
          </a:bodyPr>
          <a:lstStyle/>
          <a:p>
            <a:pPr algn="just">
              <a:lnSpc>
                <a:spcPct val="150000"/>
              </a:lnSpc>
            </a:pP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    节流器上方积液</a:t>
            </a:r>
            <a:r>
              <a:rPr lang="zh-CN" altLang="en-US" sz="1400" dirty="0">
                <a:latin typeface="方正大黑简体" panose="02010601030101010101" charset="-122"/>
                <a:ea typeface="方正大黑简体" panose="02010601030101010101" charset="-122"/>
                <a:cs typeface="方正黑体简体" panose="02010601030101010101" pitchFamily="2" charset="-122"/>
              </a:rPr>
              <a:t>：</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液柱越高</a:t>
            </a:r>
            <a:r>
              <a:rPr lang="zh-CN" altLang="en-US" sz="1400" dirty="0">
                <a:latin typeface="方正大黑简体" panose="02010601030101010101" charset="-122"/>
                <a:ea typeface="方正大黑简体" panose="02010601030101010101" charset="-122"/>
                <a:cs typeface="方正黑体简体" panose="02010601030101010101" pitchFamily="2" charset="-122"/>
              </a:rPr>
              <a:t>、节流器出口压力</a:t>
            </a:r>
            <a:r>
              <a:rPr lang="en-US" altLang="zh-CN"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P2</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越大</a:t>
            </a:r>
            <a:r>
              <a:rPr lang="zh-CN" altLang="en-US" sz="1400" dirty="0">
                <a:latin typeface="方正大黑简体" panose="02010601030101010101" charset="-122"/>
                <a:ea typeface="方正大黑简体" panose="02010601030101010101" charset="-122"/>
                <a:cs typeface="方正黑体简体" panose="02010601030101010101" pitchFamily="2" charset="-122"/>
              </a:rPr>
              <a:t>，当</a:t>
            </a:r>
            <a:r>
              <a:rPr lang="en-US" altLang="zh-CN" sz="1400" dirty="0">
                <a:latin typeface="方正大黑简体" panose="02010601030101010101" charset="-122"/>
                <a:ea typeface="方正大黑简体" panose="02010601030101010101" charset="-122"/>
                <a:cs typeface="方正黑体简体" panose="02010601030101010101" pitchFamily="2" charset="-122"/>
              </a:rPr>
              <a:t>P2</a:t>
            </a:r>
            <a:r>
              <a:rPr lang="zh-CN" altLang="en-US" sz="1400" dirty="0">
                <a:latin typeface="方正大黑简体" panose="02010601030101010101" charset="-122"/>
                <a:ea typeface="方正大黑简体" panose="02010601030101010101" charset="-122"/>
                <a:cs typeface="方正黑体简体" panose="02010601030101010101" pitchFamily="2" charset="-122"/>
              </a:rPr>
              <a:t>增大到形成非临界流状态才会影响产量，因此，</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节流器上方积液初期影响不明显</a:t>
            </a:r>
            <a:r>
              <a:rPr lang="zh-CN" altLang="en-US" sz="1400" dirty="0">
                <a:latin typeface="方正大黑简体" panose="02010601030101010101" charset="-122"/>
                <a:ea typeface="方正大黑简体" panose="02010601030101010101" charset="-122"/>
                <a:cs typeface="方正黑体简体" panose="02010601030101010101" pitchFamily="2" charset="-122"/>
              </a:rPr>
              <a:t>，</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积液达到非临界流状态后产量将快速下降</a:t>
            </a:r>
            <a:r>
              <a:rPr lang="zh-CN" altLang="en-US" sz="1400" dirty="0">
                <a:latin typeface="方正大黑简体" panose="02010601030101010101" charset="-122"/>
                <a:ea typeface="方正大黑简体" panose="02010601030101010101" charset="-122"/>
                <a:cs typeface="方正黑体简体" panose="02010601030101010101" pitchFamily="2" charset="-122"/>
              </a:rPr>
              <a:t>。套压</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10</a:t>
            </a:r>
            <a:r>
              <a:rPr lang="en-US" altLang="zh-CN" sz="1400" dirty="0">
                <a:latin typeface="方正大黑简体" panose="02010601030101010101" charset="-122"/>
                <a:ea typeface="方正大黑简体" panose="02010601030101010101" charset="-122"/>
                <a:cs typeface="方正黑体简体" panose="02010601030101010101" pitchFamily="2" charset="-122"/>
              </a:rPr>
              <a:t>MPa</a:t>
            </a:r>
            <a:r>
              <a:rPr lang="zh-CN" altLang="en-US" sz="1400" dirty="0">
                <a:latin typeface="方正大黑简体" panose="02010601030101010101" charset="-122"/>
                <a:ea typeface="方正大黑简体" panose="02010601030101010101" charset="-122"/>
                <a:cs typeface="方正黑体简体" panose="02010601030101010101" pitchFamily="2" charset="-122"/>
              </a:rPr>
              <a:t>气井上方积液超过</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400</a:t>
            </a:r>
            <a:r>
              <a:rPr lang="zh-CN" altLang="en-US" sz="1400" dirty="0">
                <a:latin typeface="方正大黑简体" panose="02010601030101010101" charset="-122"/>
                <a:ea typeface="方正大黑简体" panose="02010601030101010101" charset="-122"/>
                <a:cs typeface="方正黑体简体" panose="02010601030101010101" pitchFamily="2" charset="-122"/>
              </a:rPr>
              <a:t>米产量将急剧下降。</a:t>
            </a:r>
          </a:p>
        </p:txBody>
      </p:sp>
      <p:cxnSp>
        <p:nvCxnSpPr>
          <p:cNvPr id="68" name="直接连接符 67"/>
          <p:cNvCxnSpPr/>
          <p:nvPr/>
        </p:nvCxnSpPr>
        <p:spPr>
          <a:xfrm flipV="1">
            <a:off x="4749617" y="2328760"/>
            <a:ext cx="0" cy="348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999678" y="2328760"/>
            <a:ext cx="749939"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矩形 207"/>
          <p:cNvSpPr>
            <a:spLocks noChangeArrowheads="1"/>
          </p:cNvSpPr>
          <p:nvPr/>
        </p:nvSpPr>
        <p:spPr bwMode="auto">
          <a:xfrm>
            <a:off x="4026247" y="1511954"/>
            <a:ext cx="1423205" cy="400110"/>
          </a:xfrm>
          <a:prstGeom prst="rect">
            <a:avLst/>
          </a:prstGeom>
          <a:noFill/>
          <a:ln w="9525">
            <a:noFill/>
            <a:miter lim="800000"/>
          </a:ln>
        </p:spPr>
        <p:txBody>
          <a:bodyPr wrap="square">
            <a:spAutoFit/>
          </a:bodyPr>
          <a:lstStyle/>
          <a:p>
            <a:pPr algn="ctr"/>
            <a:r>
              <a:rPr lang="zh-CN" altLang="en-US" sz="1000" dirty="0">
                <a:solidFill>
                  <a:srgbClr val="0000FF"/>
                </a:solidFill>
                <a:latin typeface="华文新魏" panose="02010800040101010101" pitchFamily="2" charset="-122"/>
                <a:ea typeface="华文新魏" panose="02010800040101010101" pitchFamily="2" charset="-122"/>
              </a:rPr>
              <a:t>套压越高，达到非临界流的积液高度越大</a:t>
            </a:r>
          </a:p>
        </p:txBody>
      </p:sp>
      <p:sp>
        <p:nvSpPr>
          <p:cNvPr id="73" name="矩形 207"/>
          <p:cNvSpPr>
            <a:spLocks noChangeArrowheads="1"/>
          </p:cNvSpPr>
          <p:nvPr/>
        </p:nvSpPr>
        <p:spPr bwMode="auto">
          <a:xfrm>
            <a:off x="4027399" y="2020983"/>
            <a:ext cx="710451" cy="307777"/>
          </a:xfrm>
          <a:prstGeom prst="rect">
            <a:avLst/>
          </a:prstGeom>
          <a:noFill/>
          <a:ln w="9525">
            <a:noFill/>
            <a:miter lim="800000"/>
          </a:ln>
        </p:spPr>
        <p:txBody>
          <a:bodyPr wrap="square">
            <a:spAutoFit/>
          </a:bodyPr>
          <a:lstStyle/>
          <a:p>
            <a:pPr algn="ctr"/>
            <a:r>
              <a:rPr lang="en-US" altLang="zh-CN" sz="1400" b="0" dirty="0">
                <a:solidFill>
                  <a:srgbClr val="FF0000"/>
                </a:solidFill>
                <a:latin typeface="黑体" panose="02010609060101010101" charset="-122"/>
                <a:ea typeface="黑体" panose="02010609060101010101" charset="-122"/>
              </a:rPr>
              <a:t>400</a:t>
            </a:r>
            <a:r>
              <a:rPr lang="en-US" altLang="zh-CN" sz="1400" b="0" dirty="0">
                <a:solidFill>
                  <a:srgbClr val="0000FF"/>
                </a:solidFill>
                <a:latin typeface="黑体" panose="02010609060101010101" charset="-122"/>
                <a:ea typeface="黑体" panose="02010609060101010101" charset="-122"/>
              </a:rPr>
              <a:t>m</a:t>
            </a:r>
            <a:endParaRPr lang="zh-CN" altLang="en-US" sz="1400" b="0" dirty="0">
              <a:solidFill>
                <a:srgbClr val="0000FF"/>
              </a:solidFill>
              <a:latin typeface="黑体" panose="02010609060101010101" charset="-122"/>
              <a:ea typeface="黑体" panose="02010609060101010101" charset="-122"/>
            </a:endParaRPr>
          </a:p>
        </p:txBody>
      </p:sp>
      <p:sp>
        <p:nvSpPr>
          <p:cNvPr id="74" name="矩形 207"/>
          <p:cNvSpPr>
            <a:spLocks noChangeArrowheads="1"/>
          </p:cNvSpPr>
          <p:nvPr/>
        </p:nvSpPr>
        <p:spPr bwMode="auto">
          <a:xfrm>
            <a:off x="5086155" y="3535593"/>
            <a:ext cx="1556679" cy="400110"/>
          </a:xfrm>
          <a:prstGeom prst="rect">
            <a:avLst/>
          </a:prstGeom>
          <a:noFill/>
          <a:ln w="9525">
            <a:noFill/>
            <a:miter lim="800000"/>
          </a:ln>
        </p:spPr>
        <p:txBody>
          <a:bodyPr wrap="square">
            <a:spAutoFit/>
          </a:bodyPr>
          <a:lstStyle/>
          <a:p>
            <a:pPr algn="ctr"/>
            <a:r>
              <a:rPr lang="zh-CN" altLang="en-US" sz="1000" b="0" dirty="0">
                <a:solidFill>
                  <a:srgbClr val="0000FF"/>
                </a:solidFill>
                <a:latin typeface="华文新魏" panose="02010800040101010101" pitchFamily="2" charset="-122"/>
                <a:ea typeface="华文新魏" panose="02010800040101010101" pitchFamily="2" charset="-122"/>
              </a:rPr>
              <a:t>套压越高，达到非临界流所需积液高度越大</a:t>
            </a:r>
          </a:p>
        </p:txBody>
      </p:sp>
      <p:cxnSp>
        <p:nvCxnSpPr>
          <p:cNvPr id="76" name="直接连接符 75"/>
          <p:cNvCxnSpPr/>
          <p:nvPr/>
        </p:nvCxnSpPr>
        <p:spPr>
          <a:xfrm>
            <a:off x="5170636" y="4460167"/>
            <a:ext cx="0" cy="302607"/>
          </a:xfrm>
          <a:prstGeom prst="line">
            <a:avLst/>
          </a:prstGeom>
        </p:spPr>
        <p:style>
          <a:lnRef idx="1">
            <a:schemeClr val="accent1"/>
          </a:lnRef>
          <a:fillRef idx="0">
            <a:schemeClr val="accent1"/>
          </a:fillRef>
          <a:effectRef idx="0">
            <a:schemeClr val="accent1"/>
          </a:effectRef>
          <a:fontRef idx="minor">
            <a:schemeClr val="tx1"/>
          </a:fontRef>
        </p:style>
      </p:cxnSp>
      <p:sp>
        <p:nvSpPr>
          <p:cNvPr id="78" name="矩形 207"/>
          <p:cNvSpPr>
            <a:spLocks noChangeArrowheads="1"/>
          </p:cNvSpPr>
          <p:nvPr/>
        </p:nvSpPr>
        <p:spPr bwMode="auto">
          <a:xfrm>
            <a:off x="4616480" y="4411469"/>
            <a:ext cx="710451" cy="307777"/>
          </a:xfrm>
          <a:prstGeom prst="rect">
            <a:avLst/>
          </a:prstGeom>
          <a:noFill/>
          <a:ln w="9525">
            <a:noFill/>
            <a:miter lim="800000"/>
          </a:ln>
        </p:spPr>
        <p:txBody>
          <a:bodyPr wrap="square">
            <a:spAutoFit/>
          </a:bodyPr>
          <a:lstStyle/>
          <a:p>
            <a:pPr algn="ctr"/>
            <a:r>
              <a:rPr lang="en-US" altLang="zh-CN" sz="1400" b="0" dirty="0">
                <a:solidFill>
                  <a:srgbClr val="FF0000"/>
                </a:solidFill>
                <a:latin typeface="黑体" panose="02010609060101010101" charset="-122"/>
                <a:ea typeface="黑体" panose="02010609060101010101" charset="-122"/>
              </a:rPr>
              <a:t>800</a:t>
            </a:r>
            <a:r>
              <a:rPr lang="en-US" altLang="zh-CN" sz="1400" b="0" dirty="0">
                <a:solidFill>
                  <a:srgbClr val="0000FF"/>
                </a:solidFill>
                <a:latin typeface="黑体" panose="02010609060101010101" charset="-122"/>
                <a:ea typeface="黑体" panose="02010609060101010101" charset="-122"/>
              </a:rPr>
              <a:t>m</a:t>
            </a:r>
            <a:endParaRPr lang="zh-CN" altLang="en-US" sz="1400" b="0" dirty="0">
              <a:solidFill>
                <a:srgbClr val="0000FF"/>
              </a:solidFill>
              <a:latin typeface="黑体" panose="02010609060101010101" charset="-122"/>
              <a:ea typeface="黑体" panose="02010609060101010101" charset="-122"/>
            </a:endParaRPr>
          </a:p>
        </p:txBody>
      </p:sp>
      <p:sp>
        <p:nvSpPr>
          <p:cNvPr id="79" name="TextBox 78"/>
          <p:cNvSpPr txBox="1">
            <a:spLocks noChangeArrowheads="1"/>
          </p:cNvSpPr>
          <p:nvPr/>
        </p:nvSpPr>
        <p:spPr bwMode="auto">
          <a:xfrm>
            <a:off x="295219" y="3112175"/>
            <a:ext cx="3438657" cy="2030095"/>
          </a:xfrm>
          <a:prstGeom prst="rect">
            <a:avLst/>
          </a:prstGeom>
          <a:noFill/>
          <a:ln w="9525">
            <a:noFill/>
            <a:miter lim="800000"/>
          </a:ln>
        </p:spPr>
        <p:txBody>
          <a:bodyPr wrap="square">
            <a:spAutoFit/>
          </a:bodyPr>
          <a:lstStyle/>
          <a:p>
            <a:pPr algn="just">
              <a:lnSpc>
                <a:spcPct val="150000"/>
              </a:lnSpc>
            </a:pPr>
            <a:r>
              <a:rPr lang="zh-CN" altLang="en-US"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    节流器下方积液</a:t>
            </a:r>
            <a:r>
              <a:rPr lang="zh-CN" altLang="en-US" sz="1400" dirty="0">
                <a:latin typeface="方正大黑简体" panose="02010601030101010101" charset="-122"/>
                <a:ea typeface="方正大黑简体" panose="02010601030101010101" charset="-122"/>
                <a:cs typeface="方正黑体简体" panose="02010601030101010101" pitchFamily="2" charset="-122"/>
              </a:rPr>
              <a:t>：</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液柱越高</a:t>
            </a:r>
            <a:r>
              <a:rPr lang="zh-CN" altLang="en-US" sz="1400" dirty="0">
                <a:latin typeface="方正大黑简体" panose="02010601030101010101" charset="-122"/>
                <a:ea typeface="方正大黑简体" panose="02010601030101010101" charset="-122"/>
                <a:cs typeface="方正黑体简体" panose="02010601030101010101" pitchFamily="2" charset="-122"/>
              </a:rPr>
              <a:t>、节流器入口压力</a:t>
            </a:r>
            <a:r>
              <a:rPr lang="en-US" altLang="zh-CN"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P1</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越小</a:t>
            </a:r>
            <a:r>
              <a:rPr lang="zh-CN" altLang="en-US" sz="1400" dirty="0">
                <a:latin typeface="方正大黑简体" panose="02010601030101010101" charset="-122"/>
                <a:ea typeface="方正大黑简体" panose="02010601030101010101" charset="-122"/>
                <a:cs typeface="方正黑体简体" panose="02010601030101010101" pitchFamily="2" charset="-122"/>
              </a:rPr>
              <a:t>，</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产量越低</a:t>
            </a:r>
            <a:r>
              <a:rPr lang="zh-CN" altLang="en-US" sz="1400" dirty="0">
                <a:latin typeface="方正大黑简体" panose="02010601030101010101" charset="-122"/>
                <a:ea typeface="方正大黑简体" panose="02010601030101010101" charset="-122"/>
                <a:cs typeface="方正黑体简体" panose="02010601030101010101" pitchFamily="2" charset="-122"/>
              </a:rPr>
              <a:t>，当</a:t>
            </a:r>
            <a:r>
              <a:rPr lang="en-US" altLang="zh-CN" sz="1400" dirty="0">
                <a:latin typeface="方正大黑简体" panose="02010601030101010101" charset="-122"/>
                <a:ea typeface="方正大黑简体" panose="02010601030101010101" charset="-122"/>
                <a:cs typeface="方正黑体简体" panose="02010601030101010101" pitchFamily="2" charset="-122"/>
              </a:rPr>
              <a:t>P1</a:t>
            </a:r>
            <a:r>
              <a:rPr lang="zh-CN" altLang="en-US" sz="1400" dirty="0">
                <a:latin typeface="方正大黑简体" panose="02010601030101010101" charset="-122"/>
                <a:ea typeface="方正大黑简体" panose="02010601030101010101" charset="-122"/>
                <a:cs typeface="方正黑体简体" panose="02010601030101010101" pitchFamily="2" charset="-122"/>
              </a:rPr>
              <a:t>减小到形成非临界流，产量快速下降，因此，</a:t>
            </a:r>
            <a:r>
              <a:rPr lang="zh-CN" altLang="en-US" sz="1400" dirty="0">
                <a:solidFill>
                  <a:srgbClr val="0000FF"/>
                </a:solidFill>
                <a:latin typeface="方正大黑简体" panose="02010601030101010101" charset="-122"/>
                <a:ea typeface="方正大黑简体" panose="02010601030101010101" charset="-122"/>
                <a:cs typeface="方正黑体简体" panose="02010601030101010101" pitchFamily="2" charset="-122"/>
              </a:rPr>
              <a:t>节流器下方积液持续影响产量递减</a:t>
            </a:r>
            <a:r>
              <a:rPr lang="zh-CN" altLang="en-US" sz="1400" dirty="0">
                <a:latin typeface="方正大黑简体" panose="02010601030101010101" charset="-122"/>
                <a:ea typeface="方正大黑简体" panose="02010601030101010101" charset="-122"/>
                <a:cs typeface="方正黑体简体" panose="02010601030101010101" pitchFamily="2" charset="-122"/>
              </a:rPr>
              <a:t>，达到一定程度后产量加速递减。套压</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10</a:t>
            </a:r>
            <a:r>
              <a:rPr lang="en-US" altLang="zh-CN" sz="1400" dirty="0">
                <a:latin typeface="方正大黑简体" panose="02010601030101010101" charset="-122"/>
                <a:ea typeface="方正大黑简体" panose="02010601030101010101" charset="-122"/>
                <a:cs typeface="方正黑体简体" panose="02010601030101010101" pitchFamily="2" charset="-122"/>
              </a:rPr>
              <a:t>MPa</a:t>
            </a:r>
            <a:r>
              <a:rPr lang="zh-CN" altLang="en-US" sz="1400" dirty="0">
                <a:latin typeface="方正大黑简体" panose="02010601030101010101" charset="-122"/>
                <a:ea typeface="方正大黑简体" panose="02010601030101010101" charset="-122"/>
                <a:cs typeface="方正黑体简体" panose="02010601030101010101" pitchFamily="2" charset="-122"/>
              </a:rPr>
              <a:t>气井下方积液超过</a:t>
            </a:r>
            <a:r>
              <a:rPr lang="en-US" altLang="zh-CN" sz="1400" dirty="0">
                <a:solidFill>
                  <a:srgbClr val="FF0000"/>
                </a:solidFill>
                <a:latin typeface="方正大黑简体" panose="02010601030101010101" charset="-122"/>
                <a:ea typeface="方正大黑简体" panose="02010601030101010101" charset="-122"/>
                <a:cs typeface="方正黑体简体" panose="02010601030101010101" pitchFamily="2" charset="-122"/>
              </a:rPr>
              <a:t>800</a:t>
            </a:r>
            <a:r>
              <a:rPr lang="zh-CN" altLang="en-US" sz="1400" dirty="0">
                <a:latin typeface="方正大黑简体" panose="02010601030101010101" charset="-122"/>
                <a:ea typeface="方正大黑简体" panose="02010601030101010101" charset="-122"/>
                <a:cs typeface="方正黑体简体" panose="02010601030101010101" pitchFamily="2" charset="-122"/>
              </a:rPr>
              <a:t>米产量将急剧下降。</a:t>
            </a:r>
          </a:p>
        </p:txBody>
      </p:sp>
      <p:sp>
        <p:nvSpPr>
          <p:cNvPr id="80" name="矩形 3"/>
          <p:cNvSpPr>
            <a:spLocks noChangeArrowheads="1"/>
          </p:cNvSpPr>
          <p:nvPr/>
        </p:nvSpPr>
        <p:spPr bwMode="auto">
          <a:xfrm>
            <a:off x="175506" y="677061"/>
            <a:ext cx="8677274" cy="463012"/>
          </a:xfrm>
          <a:prstGeom prst="rect">
            <a:avLst/>
          </a:prstGeom>
          <a:noFill/>
          <a:ln w="9525">
            <a:noFill/>
            <a:miter lim="800000"/>
          </a:ln>
        </p:spPr>
        <p:txBody>
          <a:bodyPr wrap="square">
            <a:spAutoFit/>
          </a:bodyPr>
          <a:lstStyle/>
          <a:p>
            <a:pPr indent="457200" algn="just">
              <a:lnSpc>
                <a:spcPct val="150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节流器气井积液后，产生节流器前后压力变化，导致产量加速递减，形成低产。</a:t>
            </a:r>
          </a:p>
        </p:txBody>
      </p:sp>
      <p:cxnSp>
        <p:nvCxnSpPr>
          <p:cNvPr id="81" name="直接连接符 80"/>
          <p:cNvCxnSpPr/>
          <p:nvPr/>
        </p:nvCxnSpPr>
        <p:spPr>
          <a:xfrm>
            <a:off x="5987305" y="4567942"/>
            <a:ext cx="0" cy="194832"/>
          </a:xfrm>
          <a:prstGeom prst="line">
            <a:avLst/>
          </a:prstGeom>
        </p:spPr>
        <p:style>
          <a:lnRef idx="1">
            <a:schemeClr val="accent1"/>
          </a:lnRef>
          <a:fillRef idx="0">
            <a:schemeClr val="accent1"/>
          </a:fillRef>
          <a:effectRef idx="0">
            <a:schemeClr val="accent1"/>
          </a:effectRef>
          <a:fontRef idx="minor">
            <a:schemeClr val="tx1"/>
          </a:fontRef>
        </p:style>
      </p:cxnSp>
      <p:sp>
        <p:nvSpPr>
          <p:cNvPr id="83" name="矩形 207"/>
          <p:cNvSpPr>
            <a:spLocks noChangeArrowheads="1"/>
          </p:cNvSpPr>
          <p:nvPr/>
        </p:nvSpPr>
        <p:spPr bwMode="auto">
          <a:xfrm>
            <a:off x="5333656" y="4457581"/>
            <a:ext cx="710451" cy="307777"/>
          </a:xfrm>
          <a:prstGeom prst="rect">
            <a:avLst/>
          </a:prstGeom>
          <a:noFill/>
          <a:ln w="9525">
            <a:noFill/>
            <a:miter lim="800000"/>
          </a:ln>
        </p:spPr>
        <p:txBody>
          <a:bodyPr wrap="square">
            <a:spAutoFit/>
          </a:bodyPr>
          <a:lstStyle/>
          <a:p>
            <a:pPr algn="ctr"/>
            <a:r>
              <a:rPr lang="en-US" altLang="zh-CN" sz="1400" b="0" dirty="0">
                <a:solidFill>
                  <a:srgbClr val="FF0000"/>
                </a:solidFill>
                <a:latin typeface="黑体" panose="02010609060101010101" charset="-122"/>
                <a:ea typeface="黑体" panose="02010609060101010101" charset="-122"/>
              </a:rPr>
              <a:t>1400</a:t>
            </a:r>
            <a:r>
              <a:rPr lang="en-US" altLang="zh-CN" sz="1400" b="0" dirty="0">
                <a:solidFill>
                  <a:srgbClr val="0000FF"/>
                </a:solidFill>
                <a:latin typeface="黑体" panose="02010609060101010101" charset="-122"/>
                <a:ea typeface="黑体" panose="02010609060101010101" charset="-122"/>
              </a:rPr>
              <a:t>m</a:t>
            </a:r>
            <a:endParaRPr lang="zh-CN" altLang="en-US" sz="1400" b="0" dirty="0">
              <a:solidFill>
                <a:srgbClr val="0000FF"/>
              </a:solidFill>
              <a:latin typeface="黑体" panose="02010609060101010101" charset="-122"/>
              <a:ea typeface="黑体" panose="0201060906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38932" y="2670651"/>
            <a:ext cx="4262853" cy="2344738"/>
          </a:xfrm>
          <a:prstGeom prst="rect">
            <a:avLst/>
          </a:prstGeom>
          <a:noFill/>
          <a:ln w="9525">
            <a:noFill/>
            <a:miter lim="800000"/>
            <a:headEnd/>
            <a:tailEnd/>
          </a:ln>
        </p:spPr>
      </p:pic>
      <p:sp>
        <p:nvSpPr>
          <p:cNvPr id="3" name="下箭头 2"/>
          <p:cNvSpPr/>
          <p:nvPr/>
        </p:nvSpPr>
        <p:spPr>
          <a:xfrm>
            <a:off x="3806032" y="3232626"/>
            <a:ext cx="576263" cy="1430337"/>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anchor="ctr"/>
          <a:lstStyle/>
          <a:p>
            <a:pPr algn="ctr">
              <a:defRPr/>
            </a:pPr>
            <a:r>
              <a:rPr lang="zh-CN" altLang="en-US" sz="1400" b="1" dirty="0">
                <a:solidFill>
                  <a:srgbClr val="FF0000"/>
                </a:solidFill>
                <a:latin typeface="黑体" panose="02010609060101010101" charset="-122"/>
                <a:ea typeface="黑体" panose="02010609060101010101" charset="-122"/>
              </a:rPr>
              <a:t>液气比增加</a:t>
            </a:r>
          </a:p>
        </p:txBody>
      </p:sp>
      <p:sp>
        <p:nvSpPr>
          <p:cNvPr id="4" name="TextBox 8"/>
          <p:cNvSpPr txBox="1">
            <a:spLocks noChangeArrowheads="1"/>
          </p:cNvSpPr>
          <p:nvPr/>
        </p:nvSpPr>
        <p:spPr bwMode="auto">
          <a:xfrm>
            <a:off x="341313" y="2359501"/>
            <a:ext cx="4267200" cy="319318"/>
          </a:xfrm>
          <a:prstGeom prst="rect">
            <a:avLst/>
          </a:prstGeom>
          <a:noFill/>
          <a:ln w="9525">
            <a:noFill/>
            <a:miter lim="800000"/>
          </a:ln>
        </p:spPr>
        <p:txBody>
          <a:bodyPr lIns="102870" tIns="51435" rIns="102870" bIns="51435">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不同尺寸节流嘴产量与水气比关系曲线</a:t>
            </a:r>
          </a:p>
        </p:txBody>
      </p:sp>
      <p:cxnSp>
        <p:nvCxnSpPr>
          <p:cNvPr id="5" name="直接连接符 4"/>
          <p:cNvCxnSpPr/>
          <p:nvPr/>
        </p:nvCxnSpPr>
        <p:spPr bwMode="auto">
          <a:xfrm rot="5400000">
            <a:off x="2250282" y="3959701"/>
            <a:ext cx="1866900" cy="1588"/>
          </a:xfrm>
          <a:prstGeom prst="line">
            <a:avLst/>
          </a:prstGeom>
          <a:noFill/>
          <a:ln w="12700">
            <a:solidFill>
              <a:srgbClr val="0000FF"/>
            </a:solidFill>
            <a:prstDash val="dash"/>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TextBox 11"/>
          <p:cNvSpPr txBox="1"/>
          <p:nvPr/>
        </p:nvSpPr>
        <p:spPr>
          <a:xfrm>
            <a:off x="765434" y="3547684"/>
            <a:ext cx="1467068" cy="400110"/>
          </a:xfrm>
          <a:prstGeom prst="rect">
            <a:avLst/>
          </a:prstGeom>
          <a:noFill/>
        </p:spPr>
        <p:txBody>
          <a:bodyPr wrap="none" rtlCol="0">
            <a:spAutoFit/>
          </a:bodyPr>
          <a:lstStyle/>
          <a:p>
            <a:pPr algn="ctr"/>
            <a:r>
              <a:rPr lang="zh-CN" altLang="en-US" sz="1000" dirty="0">
                <a:solidFill>
                  <a:srgbClr val="0000FF"/>
                </a:solidFill>
                <a:latin typeface="华文新魏" panose="02010800040101010101" pitchFamily="2" charset="-122"/>
                <a:ea typeface="华文新魏" panose="02010800040101010101" pitchFamily="2" charset="-122"/>
              </a:rPr>
              <a:t>相同气嘴直径时</a:t>
            </a:r>
            <a:endParaRPr lang="en-US" altLang="zh-CN" sz="1000" dirty="0">
              <a:solidFill>
                <a:srgbClr val="0000FF"/>
              </a:solidFill>
              <a:latin typeface="华文新魏" panose="02010800040101010101" pitchFamily="2" charset="-122"/>
              <a:ea typeface="华文新魏" panose="02010800040101010101" pitchFamily="2" charset="-122"/>
            </a:endParaRPr>
          </a:p>
          <a:p>
            <a:pPr algn="ctr"/>
            <a:r>
              <a:rPr lang="zh-CN" altLang="en-US" sz="1000" dirty="0">
                <a:solidFill>
                  <a:srgbClr val="0000FF"/>
                </a:solidFill>
                <a:latin typeface="华文新魏" panose="02010800040101010101" pitchFamily="2" charset="-122"/>
                <a:ea typeface="华文新魏" panose="02010800040101010101" pitchFamily="2" charset="-122"/>
              </a:rPr>
              <a:t>液气比越高、产量越小</a:t>
            </a:r>
          </a:p>
        </p:txBody>
      </p:sp>
      <p:graphicFrame>
        <p:nvGraphicFramePr>
          <p:cNvPr id="9" name="表格 8"/>
          <p:cNvGraphicFramePr>
            <a:graphicFrameLocks noGrp="1"/>
          </p:cNvGraphicFramePr>
          <p:nvPr/>
        </p:nvGraphicFramePr>
        <p:xfrm>
          <a:off x="4686300" y="2678817"/>
          <a:ext cx="4137659" cy="2336570"/>
        </p:xfrm>
        <a:graphic>
          <a:graphicData uri="http://schemas.openxmlformats.org/drawingml/2006/table">
            <a:tbl>
              <a:tblPr/>
              <a:tblGrid>
                <a:gridCol w="685800">
                  <a:extLst>
                    <a:ext uri="{9D8B030D-6E8A-4147-A177-3AD203B41FA5}">
                      <a16:colId xmlns:a16="http://schemas.microsoft.com/office/drawing/2014/main" val="20000"/>
                    </a:ext>
                  </a:extLst>
                </a:gridCol>
                <a:gridCol w="464820">
                  <a:extLst>
                    <a:ext uri="{9D8B030D-6E8A-4147-A177-3AD203B41FA5}">
                      <a16:colId xmlns:a16="http://schemas.microsoft.com/office/drawing/2014/main" val="20001"/>
                    </a:ext>
                  </a:extLst>
                </a:gridCol>
                <a:gridCol w="403860">
                  <a:extLst>
                    <a:ext uri="{9D8B030D-6E8A-4147-A177-3AD203B41FA5}">
                      <a16:colId xmlns:a16="http://schemas.microsoft.com/office/drawing/2014/main" val="20002"/>
                    </a:ext>
                  </a:extLst>
                </a:gridCol>
                <a:gridCol w="2583179">
                  <a:extLst>
                    <a:ext uri="{9D8B030D-6E8A-4147-A177-3AD203B41FA5}">
                      <a16:colId xmlns:a16="http://schemas.microsoft.com/office/drawing/2014/main" val="20003"/>
                    </a:ext>
                  </a:extLst>
                </a:gridCol>
              </a:tblGrid>
              <a:tr h="243011">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井号</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气嘴直径</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下深</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打捞情况</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0"/>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14-10-9</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2.5 </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3670 </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无法抓住节流器，起出工具上面有</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大量固井水泥</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1"/>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14-7-14</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1502</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打捞失败，打铅印显示井筒内有</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异物</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2"/>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14-13-06</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1.8</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2319</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液面位置据井口</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420</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米，</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液面高</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无法解封</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3"/>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14-13-12</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1500</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液面</a:t>
                      </a:r>
                      <a:r>
                        <a:rPr lang="en-US" altLang="zh-CN" sz="800" u="none" strike="noStrike" kern="1200" dirty="0">
                          <a:solidFill>
                            <a:srgbClr val="FF0000"/>
                          </a:solidFill>
                          <a:effectLst/>
                          <a:latin typeface="Arial" panose="020B0604020202020204" pitchFamily="34" charset="0"/>
                          <a:ea typeface="+mn-ea"/>
                          <a:cs typeface="Arial" panose="020B0604020202020204" pitchFamily="34" charset="0"/>
                        </a:rPr>
                        <a:t>200</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多米</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打捞失败</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4"/>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14-01-25</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2.0</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1510</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300m</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遇</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液面</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，打捞失败</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5"/>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14-1-33</a:t>
                      </a:r>
                      <a:r>
                        <a:rPr lang="en-US" sz="800" u="none" strike="noStrike" kern="1200">
                          <a:solidFill>
                            <a:schemeClr val="dk1"/>
                          </a:solidFill>
                          <a:effectLst/>
                          <a:latin typeface="Arial" panose="020B0604020202020204" pitchFamily="34" charset="0"/>
                          <a:ea typeface="+mn-ea"/>
                          <a:cs typeface="Arial" panose="020B0604020202020204" pitchFamily="34" charset="0"/>
                        </a:rPr>
                        <a:t>H2</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2.7</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1487</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打捞失败，起出工具发现通井规及油管刷粘有</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大量脏物</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6"/>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14-9-38</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2.5</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3595</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打捞失败，铅印无痕迹，带少许</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压裂沙</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，怀疑沙埋</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7"/>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14-5-37</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3543</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铅印有</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泥沙</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8"/>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120-65-86</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1.8</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1500</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在</a:t>
                      </a:r>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2300</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米无法抓住节流器、铅印显示井内有</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异物</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09"/>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47-6-72</a:t>
                      </a:r>
                      <a:r>
                        <a:rPr lang="en-US" sz="800" u="none" strike="noStrike" kern="1200">
                          <a:solidFill>
                            <a:schemeClr val="dk1"/>
                          </a:solidFill>
                          <a:effectLst/>
                          <a:latin typeface="Arial" panose="020B0604020202020204" pitchFamily="34" charset="0"/>
                          <a:ea typeface="+mn-ea"/>
                          <a:cs typeface="Arial" panose="020B0604020202020204" pitchFamily="34" charset="0"/>
                        </a:rPr>
                        <a:t>H2</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3.0</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1516</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连续两次打捞筒被</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压裂砂</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卡死无法活动</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10"/>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47-16-76</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1.9</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3874</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铅印底部带出压裂砂，判断节流器打捞头处有</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压裂砂</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11"/>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47-16-83</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1.8</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3614</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起出工具有大量</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泡排剂</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12"/>
                  </a:ext>
                </a:extLst>
              </a:tr>
              <a:tr h="161043">
                <a:tc>
                  <a:txBody>
                    <a:bodyPr/>
                    <a:lstStyle/>
                    <a:p>
                      <a:pPr marL="0" algn="ctr" defTabSz="685800" rtl="0" eaLnBrk="1" fontAlgn="ctr" latinLnBrk="0" hangingPunct="1"/>
                      <a:r>
                        <a:rPr lang="zh-CN" altLang="en-US" sz="800" u="none" strike="noStrike" kern="1200">
                          <a:solidFill>
                            <a:schemeClr val="dk1"/>
                          </a:solidFill>
                          <a:effectLst/>
                          <a:latin typeface="Arial" panose="020B0604020202020204" pitchFamily="34" charset="0"/>
                          <a:ea typeface="+mn-ea"/>
                          <a:cs typeface="Arial" panose="020B0604020202020204" pitchFamily="34" charset="0"/>
                        </a:rPr>
                        <a:t>苏</a:t>
                      </a:r>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47-21-67</a:t>
                      </a:r>
                      <a:r>
                        <a:rPr lang="en-US" sz="800" u="none" strike="noStrike" kern="1200">
                          <a:solidFill>
                            <a:schemeClr val="dk1"/>
                          </a:solidFill>
                          <a:effectLst/>
                          <a:latin typeface="Arial" panose="020B0604020202020204" pitchFamily="34" charset="0"/>
                          <a:ea typeface="+mn-ea"/>
                          <a:cs typeface="Arial" panose="020B0604020202020204" pitchFamily="34" charset="0"/>
                        </a:rPr>
                        <a:t>H2</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dirty="0">
                          <a:solidFill>
                            <a:schemeClr val="dk1"/>
                          </a:solidFill>
                          <a:effectLst/>
                          <a:latin typeface="Arial" panose="020B0604020202020204" pitchFamily="34" charset="0"/>
                          <a:ea typeface="+mn-ea"/>
                          <a:cs typeface="Arial" panose="020B0604020202020204" pitchFamily="34" charset="0"/>
                        </a:rPr>
                        <a:t>4.0</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en-US" altLang="zh-CN" sz="800" u="none" strike="noStrike" kern="1200">
                          <a:solidFill>
                            <a:schemeClr val="dk1"/>
                          </a:solidFill>
                          <a:effectLst/>
                          <a:latin typeface="Arial" panose="020B0604020202020204" pitchFamily="34" charset="0"/>
                          <a:ea typeface="+mn-ea"/>
                          <a:cs typeface="Arial" panose="020B0604020202020204" pitchFamily="34" charset="0"/>
                        </a:rPr>
                        <a:t>1505</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tc>
                  <a:txBody>
                    <a:bodyPr/>
                    <a:lstStyle/>
                    <a:p>
                      <a:pPr marL="0" algn="ctr" defTabSz="685800" rtl="0" eaLnBrk="1" fontAlgn="ctr" latinLnBrk="0" hangingPunct="1"/>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铅印上有泡排沫子、打捞筒上全是</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泡排沫子</a:t>
                      </a:r>
                      <a:r>
                        <a:rPr lang="zh-CN" altLang="en-US" sz="800" u="none" strike="noStrike" kern="1200" dirty="0">
                          <a:solidFill>
                            <a:schemeClr val="dk1"/>
                          </a:solidFill>
                          <a:effectLst/>
                          <a:latin typeface="Arial" panose="020B0604020202020204" pitchFamily="34" charset="0"/>
                          <a:ea typeface="+mn-ea"/>
                          <a:cs typeface="Arial" panose="020B0604020202020204" pitchFamily="34" charset="0"/>
                        </a:rPr>
                        <a:t>和</a:t>
                      </a:r>
                      <a:r>
                        <a:rPr lang="zh-CN" altLang="en-US" sz="800" u="none" strike="noStrike" kern="1200" dirty="0">
                          <a:solidFill>
                            <a:srgbClr val="FF0000"/>
                          </a:solidFill>
                          <a:effectLst/>
                          <a:latin typeface="Arial" panose="020B0604020202020204" pitchFamily="34" charset="0"/>
                          <a:ea typeface="+mn-ea"/>
                          <a:cs typeface="Arial" panose="020B0604020202020204" pitchFamily="34" charset="0"/>
                        </a:rPr>
                        <a:t>泥沙</a:t>
                      </a:r>
                    </a:p>
                  </a:txBody>
                  <a:tcPr marL="9315" marR="9315" marT="9315" marB="0" anchor="ct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10" name="TextBox 8"/>
          <p:cNvSpPr txBox="1">
            <a:spLocks noChangeArrowheads="1"/>
          </p:cNvSpPr>
          <p:nvPr/>
        </p:nvSpPr>
        <p:spPr bwMode="auto">
          <a:xfrm>
            <a:off x="4679571" y="2359501"/>
            <a:ext cx="4144387" cy="319318"/>
          </a:xfrm>
          <a:prstGeom prst="rect">
            <a:avLst/>
          </a:prstGeom>
          <a:noFill/>
          <a:ln w="9525">
            <a:noFill/>
            <a:miter lim="800000"/>
          </a:ln>
        </p:spPr>
        <p:txBody>
          <a:bodyPr wrap="square" lIns="102870" tIns="51435" rIns="102870" bIns="51435">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部分井节流器</a:t>
            </a:r>
            <a:r>
              <a:rPr lang="zh-CN" altLang="en-US" sz="1400" kern="0">
                <a:solidFill>
                  <a:srgbClr val="0000FF"/>
                </a:solidFill>
                <a:latin typeface="华文新魏" panose="02010800040101010101" pitchFamily="2" charset="-122"/>
                <a:ea typeface="华文新魏" panose="02010800040101010101" pitchFamily="2" charset="-122"/>
              </a:rPr>
              <a:t>打捞过程记录显示井筒存在多类脏物</a:t>
            </a:r>
            <a:endParaRPr lang="zh-CN" altLang="en-US" sz="1400" kern="0" dirty="0">
              <a:solidFill>
                <a:srgbClr val="0000FF"/>
              </a:solidFill>
              <a:latin typeface="华文新魏" panose="02010800040101010101" pitchFamily="2" charset="-122"/>
              <a:ea typeface="华文新魏" panose="02010800040101010101" pitchFamily="2" charset="-122"/>
            </a:endParaRPr>
          </a:p>
        </p:txBody>
      </p:sp>
      <p:sp>
        <p:nvSpPr>
          <p:cNvPr id="11" name="矩形 3"/>
          <p:cNvSpPr>
            <a:spLocks noChangeArrowheads="1"/>
          </p:cNvSpPr>
          <p:nvPr/>
        </p:nvSpPr>
        <p:spPr bwMode="auto">
          <a:xfrm>
            <a:off x="289806" y="745641"/>
            <a:ext cx="5699514" cy="1546577"/>
          </a:xfrm>
          <a:prstGeom prst="rect">
            <a:avLst/>
          </a:prstGeom>
          <a:noFill/>
          <a:ln w="9525">
            <a:noFill/>
            <a:miter lim="800000"/>
          </a:ln>
        </p:spPr>
        <p:txBody>
          <a:bodyPr wrap="square">
            <a:spAutoFit/>
          </a:bodyPr>
          <a:lstStyle/>
          <a:p>
            <a:pPr indent="457200" algn="just">
              <a:lnSpc>
                <a:spcPct val="175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节流器气嘴直径微小，气井生产过程中，受出砂、产水、结垢、井筒脏污等因素影响造成节流器故障、堵塞，导致产量下降甚至停产，形成高压低产。</a:t>
            </a:r>
          </a:p>
        </p:txBody>
      </p:sp>
      <p:pic>
        <p:nvPicPr>
          <p:cNvPr id="12" name="图片 8" descr="98068159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3621" y="742838"/>
            <a:ext cx="1385252" cy="85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9" descr="1073108346.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8873" y="742837"/>
            <a:ext cx="1335085" cy="8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0" descr="1625189677.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621" y="1594304"/>
            <a:ext cx="1385252" cy="79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1" descr="1631491491.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0864" y="1585751"/>
            <a:ext cx="1337848" cy="79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）气嘴堵塞</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5872"/>
          <a:stretch>
            <a:fillRect/>
          </a:stretch>
        </p:blipFill>
        <p:spPr>
          <a:xfrm>
            <a:off x="498634" y="2125980"/>
            <a:ext cx="8219757" cy="2934017"/>
          </a:xfrm>
          <a:prstGeom prst="rect">
            <a:avLst/>
          </a:prstGeom>
        </p:spPr>
      </p:pic>
      <p:sp>
        <p:nvSpPr>
          <p:cNvPr id="3" name="文本框 12"/>
          <p:cNvSpPr txBox="1">
            <a:spLocks noChangeArrowheads="1"/>
          </p:cNvSpPr>
          <p:nvPr/>
        </p:nvSpPr>
        <p:spPr bwMode="auto">
          <a:xfrm>
            <a:off x="287337" y="728270"/>
            <a:ext cx="8677275" cy="1340175"/>
          </a:xfrm>
          <a:prstGeom prst="rect">
            <a:avLst/>
          </a:prstGeom>
          <a:noFill/>
          <a:ln w="9525">
            <a:noFill/>
            <a:miter lim="800000"/>
          </a:ln>
        </p:spPr>
        <p:txBody>
          <a:bodyPr wrap="square">
            <a:spAutoFit/>
          </a:bodyPr>
          <a:lstStyle/>
          <a:p>
            <a:pPr algn="just">
              <a:lnSpc>
                <a:spcPct val="150000"/>
              </a:lnSpc>
            </a:pPr>
            <a:r>
              <a:rPr lang="en-US" altLang="zh-CN" sz="2000" b="1" dirty="0">
                <a:solidFill>
                  <a:srgbClr val="000000"/>
                </a:solidFill>
                <a:latin typeface="黑体" panose="02010609060101010101" charset="-122"/>
                <a:ea typeface="黑体" panose="02010609060101010101" charset="-122"/>
              </a:rPr>
              <a:t>    </a:t>
            </a:r>
            <a:r>
              <a:rPr lang="zh-CN" altLang="en-US" dirty="0">
                <a:latin typeface="方正大黑简体" panose="02010601030101010101" charset="-122"/>
                <a:ea typeface="方正大黑简体" panose="02010601030101010101" charset="-122"/>
                <a:cs typeface="方正黑体简体" panose="02010601030101010101" pitchFamily="2" charset="-122"/>
              </a:rPr>
              <a:t>目前</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519</a:t>
            </a:r>
            <a:r>
              <a:rPr lang="zh-CN" altLang="en-US" dirty="0">
                <a:latin typeface="方正大黑简体" panose="02010601030101010101" charset="-122"/>
                <a:ea typeface="方正大黑简体" panose="02010601030101010101" charset="-122"/>
                <a:cs typeface="方正黑体简体" panose="02010601030101010101" pitchFamily="2" charset="-122"/>
              </a:rPr>
              <a:t>口高压低产气井中节流器生产井</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268</a:t>
            </a:r>
            <a:r>
              <a:rPr lang="zh-CN" altLang="en-US" dirty="0">
                <a:latin typeface="方正大黑简体" panose="02010601030101010101" charset="-122"/>
                <a:ea typeface="方正大黑简体" panose="02010601030101010101" charset="-122"/>
                <a:cs typeface="方正黑体简体" panose="02010601030101010101" pitchFamily="2" charset="-122"/>
              </a:rPr>
              <a:t>口，占比</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42</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，自</a:t>
            </a:r>
            <a:r>
              <a:rPr lang="en-US" altLang="zh-CN" dirty="0">
                <a:latin typeface="方正大黑简体" panose="02010601030101010101" charset="-122"/>
                <a:ea typeface="方正大黑简体" panose="02010601030101010101" charset="-122"/>
                <a:cs typeface="方正黑体简体" panose="02010601030101010101" pitchFamily="2" charset="-122"/>
              </a:rPr>
              <a:t>2019</a:t>
            </a:r>
            <a:r>
              <a:rPr lang="zh-CN" altLang="en-US" dirty="0">
                <a:latin typeface="方正大黑简体" panose="02010601030101010101" charset="-122"/>
                <a:ea typeface="方正大黑简体" panose="02010601030101010101" charset="-122"/>
                <a:cs typeface="方正黑体简体" panose="02010601030101010101" pitchFamily="2" charset="-122"/>
              </a:rPr>
              <a:t>年起，该类井产量由</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120</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天递减至</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35</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天，套压由</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13.6</a:t>
            </a:r>
            <a:r>
              <a:rPr lang="en-US" altLang="zh-CN" dirty="0">
                <a:latin typeface="方正大黑简体" panose="02010601030101010101" charset="-122"/>
                <a:ea typeface="方正大黑简体" panose="02010601030101010101" charset="-122"/>
                <a:cs typeface="方正黑体简体" panose="02010601030101010101" pitchFamily="2" charset="-122"/>
              </a:rPr>
              <a:t>MPa</a:t>
            </a:r>
            <a:r>
              <a:rPr lang="zh-CN" altLang="en-US" dirty="0">
                <a:latin typeface="方正大黑简体" panose="02010601030101010101" charset="-122"/>
                <a:ea typeface="方正大黑简体" panose="02010601030101010101" charset="-122"/>
                <a:cs typeface="方正黑体简体" panose="02010601030101010101" pitchFamily="2" charset="-122"/>
              </a:rPr>
              <a:t>缓慢上升至</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14.5</a:t>
            </a:r>
            <a:r>
              <a:rPr lang="en-US" altLang="zh-CN" dirty="0">
                <a:latin typeface="方正大黑简体" panose="02010601030101010101" charset="-122"/>
                <a:ea typeface="方正大黑简体" panose="02010601030101010101" charset="-122"/>
                <a:cs typeface="方正黑体简体" panose="02010601030101010101" pitchFamily="2" charset="-122"/>
              </a:rPr>
              <a:t>MPa</a:t>
            </a:r>
            <a:r>
              <a:rPr lang="zh-CN" altLang="en-US" dirty="0">
                <a:latin typeface="方正大黑简体" panose="02010601030101010101" charset="-122"/>
                <a:ea typeface="方正大黑简体" panose="02010601030101010101" charset="-122"/>
                <a:cs typeface="方正黑体简体" panose="02010601030101010101" pitchFamily="2" charset="-122"/>
              </a:rPr>
              <a:t>，产量下降、套压上升，气井在节流器与积液等多重因素影响下，产能难以充分发挥。</a:t>
            </a:r>
          </a:p>
        </p:txBody>
      </p:sp>
      <p:cxnSp>
        <p:nvCxnSpPr>
          <p:cNvPr id="5" name="直接箭头连接符 4"/>
          <p:cNvCxnSpPr/>
          <p:nvPr/>
        </p:nvCxnSpPr>
        <p:spPr>
          <a:xfrm>
            <a:off x="5554980" y="3352800"/>
            <a:ext cx="307086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547360" y="4343558"/>
            <a:ext cx="3078480" cy="9144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03935" y="90170"/>
            <a:ext cx="6512560" cy="506730"/>
          </a:xfrm>
          <a:prstGeom prst="rect">
            <a:avLst/>
          </a:prstGeom>
          <a:noFill/>
        </p:spPr>
        <p:txBody>
          <a:bodyPr wrap="square" rtlCol="0">
            <a:spAutoFit/>
          </a:bodyPr>
          <a:lstStyle/>
          <a:p>
            <a:pPr algn="just">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a:t>
            </a: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）节流气井生产动态</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2"/>
          <p:cNvSpPr txBox="1">
            <a:spLocks noChangeArrowheads="1"/>
          </p:cNvSpPr>
          <p:nvPr/>
        </p:nvSpPr>
        <p:spPr bwMode="auto">
          <a:xfrm>
            <a:off x="287337" y="728270"/>
            <a:ext cx="8677275" cy="1061829"/>
          </a:xfrm>
          <a:prstGeom prst="rect">
            <a:avLst/>
          </a:prstGeom>
          <a:noFill/>
          <a:ln w="9525">
            <a:noFill/>
            <a:miter lim="800000"/>
          </a:ln>
        </p:spPr>
        <p:txBody>
          <a:bodyPr wrap="square">
            <a:spAutoFit/>
          </a:bodyPr>
          <a:lstStyle/>
          <a:p>
            <a:pPr algn="just">
              <a:lnSpc>
                <a:spcPct val="175000"/>
              </a:lnSpc>
            </a:pPr>
            <a:r>
              <a:rPr lang="en-US" altLang="zh-CN" b="1" dirty="0">
                <a:solidFill>
                  <a:srgbClr val="000000"/>
                </a:solidFill>
                <a:latin typeface="黑体" panose="02010609060101010101" charset="-122"/>
                <a:ea typeface="黑体" panose="02010609060101010101" charset="-122"/>
              </a:rPr>
              <a:t>    </a:t>
            </a:r>
            <a:r>
              <a:rPr lang="zh-CN" altLang="en-US" dirty="0">
                <a:latin typeface="方正大黑简体" panose="02010601030101010101" charset="-122"/>
                <a:ea typeface="方正大黑简体" panose="02010601030101010101" charset="-122"/>
                <a:cs typeface="方正黑体简体" panose="02010601030101010101" pitchFamily="2" charset="-122"/>
              </a:rPr>
              <a:t>部分气井通过打捞节流器后，气井产能大幅提升，压力快速下降，并保持较高产量持续稳定生产，气井生产状况明显改善，因此对于高压低产井建议打捞节流器。</a:t>
            </a:r>
          </a:p>
        </p:txBody>
      </p:sp>
      <p:pic>
        <p:nvPicPr>
          <p:cNvPr id="31" name="图片 30"/>
          <p:cNvPicPr>
            <a:picLocks noChangeAspect="1"/>
          </p:cNvPicPr>
          <p:nvPr/>
        </p:nvPicPr>
        <p:blipFill>
          <a:blip r:embed="rId2"/>
          <a:stretch>
            <a:fillRect/>
          </a:stretch>
        </p:blipFill>
        <p:spPr>
          <a:xfrm>
            <a:off x="213360" y="2237105"/>
            <a:ext cx="2916555" cy="2113280"/>
          </a:xfrm>
          <a:prstGeom prst="rect">
            <a:avLst/>
          </a:prstGeom>
        </p:spPr>
      </p:pic>
      <p:pic>
        <p:nvPicPr>
          <p:cNvPr id="14" name="图片 13"/>
          <p:cNvPicPr>
            <a:picLocks noChangeAspect="1"/>
          </p:cNvPicPr>
          <p:nvPr/>
        </p:nvPicPr>
        <p:blipFill>
          <a:blip r:embed="rId3"/>
          <a:stretch>
            <a:fillRect/>
          </a:stretch>
        </p:blipFill>
        <p:spPr>
          <a:xfrm>
            <a:off x="6088380" y="2220595"/>
            <a:ext cx="2941955" cy="2155825"/>
          </a:xfrm>
          <a:prstGeom prst="rect">
            <a:avLst/>
          </a:prstGeom>
        </p:spPr>
      </p:pic>
      <p:pic>
        <p:nvPicPr>
          <p:cNvPr id="2" name="图片 1"/>
          <p:cNvPicPr>
            <a:picLocks noChangeAspect="1"/>
          </p:cNvPicPr>
          <p:nvPr/>
        </p:nvPicPr>
        <p:blipFill>
          <a:blip r:embed="rId4"/>
          <a:stretch>
            <a:fillRect/>
          </a:stretch>
        </p:blipFill>
        <p:spPr>
          <a:xfrm>
            <a:off x="3154680" y="2244725"/>
            <a:ext cx="2905125" cy="2131695"/>
          </a:xfrm>
          <a:prstGeom prst="rect">
            <a:avLst/>
          </a:prstGeom>
        </p:spPr>
      </p:pic>
      <p:sp>
        <p:nvSpPr>
          <p:cNvPr id="32" name="TextBox 8"/>
          <p:cNvSpPr txBox="1">
            <a:spLocks noChangeArrowheads="1"/>
          </p:cNvSpPr>
          <p:nvPr/>
        </p:nvSpPr>
        <p:spPr bwMode="auto">
          <a:xfrm>
            <a:off x="213359" y="1887061"/>
            <a:ext cx="2903221" cy="318135"/>
          </a:xfrm>
          <a:prstGeom prst="rect">
            <a:avLst/>
          </a:prstGeom>
          <a:noFill/>
          <a:ln w="9525">
            <a:noFill/>
            <a:miter lim="800000"/>
          </a:ln>
        </p:spPr>
        <p:txBody>
          <a:bodyPr wrap="square" lIns="102870" tIns="51435" rIns="102870" bIns="51435">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苏</a:t>
            </a:r>
            <a:r>
              <a:rPr lang="en-US" altLang="zh-CN" sz="1400" kern="0" dirty="0">
                <a:solidFill>
                  <a:srgbClr val="0000FF"/>
                </a:solidFill>
                <a:latin typeface="华文新魏" panose="02010800040101010101" pitchFamily="2" charset="-122"/>
                <a:ea typeface="华文新魏" panose="02010800040101010101" pitchFamily="2" charset="-122"/>
              </a:rPr>
              <a:t>47-9-82C2</a:t>
            </a:r>
            <a:r>
              <a:rPr lang="zh-CN" altLang="en-US" sz="1400" kern="0" dirty="0">
                <a:solidFill>
                  <a:srgbClr val="0000FF"/>
                </a:solidFill>
                <a:latin typeface="华文新魏" panose="02010800040101010101" pitchFamily="2" charset="-122"/>
                <a:ea typeface="华文新魏" panose="02010800040101010101" pitchFamily="2" charset="-122"/>
                <a:sym typeface="+mn-ea"/>
              </a:rPr>
              <a:t>实时</a:t>
            </a:r>
            <a:r>
              <a:rPr lang="zh-CN" altLang="en-US" sz="1400" kern="0" dirty="0">
                <a:solidFill>
                  <a:srgbClr val="0000FF"/>
                </a:solidFill>
                <a:latin typeface="华文新魏" panose="02010800040101010101" pitchFamily="2" charset="-122"/>
                <a:ea typeface="华文新魏" panose="02010800040101010101" pitchFamily="2" charset="-122"/>
              </a:rPr>
              <a:t>生产曲线</a:t>
            </a:r>
          </a:p>
        </p:txBody>
      </p:sp>
      <p:sp>
        <p:nvSpPr>
          <p:cNvPr id="33" name="TextBox 8"/>
          <p:cNvSpPr txBox="1">
            <a:spLocks noChangeArrowheads="1"/>
          </p:cNvSpPr>
          <p:nvPr/>
        </p:nvSpPr>
        <p:spPr bwMode="auto">
          <a:xfrm>
            <a:off x="3154678" y="1887061"/>
            <a:ext cx="2903221" cy="318135"/>
          </a:xfrm>
          <a:prstGeom prst="rect">
            <a:avLst/>
          </a:prstGeom>
          <a:noFill/>
          <a:ln w="9525">
            <a:noFill/>
            <a:miter lim="800000"/>
          </a:ln>
        </p:spPr>
        <p:txBody>
          <a:bodyPr wrap="square" lIns="102870" tIns="51435" rIns="102870" bIns="51435">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苏</a:t>
            </a:r>
            <a:r>
              <a:rPr lang="en-US" altLang="zh-CN" sz="1400" kern="0" dirty="0">
                <a:solidFill>
                  <a:srgbClr val="0000FF"/>
                </a:solidFill>
                <a:latin typeface="华文新魏" panose="02010800040101010101" pitchFamily="2" charset="-122"/>
                <a:ea typeface="华文新魏" panose="02010800040101010101" pitchFamily="2" charset="-122"/>
              </a:rPr>
              <a:t>14-20-46C1</a:t>
            </a:r>
            <a:r>
              <a:rPr lang="zh-CN" altLang="en-US" sz="1400" kern="0" dirty="0">
                <a:solidFill>
                  <a:srgbClr val="0000FF"/>
                </a:solidFill>
                <a:latin typeface="华文新魏" panose="02010800040101010101" pitchFamily="2" charset="-122"/>
                <a:ea typeface="华文新魏" panose="02010800040101010101" pitchFamily="2" charset="-122"/>
              </a:rPr>
              <a:t>实时生产曲线</a:t>
            </a:r>
          </a:p>
        </p:txBody>
      </p:sp>
      <p:sp>
        <p:nvSpPr>
          <p:cNvPr id="39" name="TextBox 8"/>
          <p:cNvSpPr txBox="1">
            <a:spLocks noChangeArrowheads="1"/>
          </p:cNvSpPr>
          <p:nvPr/>
        </p:nvSpPr>
        <p:spPr bwMode="auto">
          <a:xfrm>
            <a:off x="6088378" y="1887061"/>
            <a:ext cx="2903221" cy="318135"/>
          </a:xfrm>
          <a:prstGeom prst="rect">
            <a:avLst/>
          </a:prstGeom>
          <a:noFill/>
          <a:ln w="9525">
            <a:noFill/>
            <a:miter lim="800000"/>
          </a:ln>
        </p:spPr>
        <p:txBody>
          <a:bodyPr wrap="square" lIns="102870" tIns="51435" rIns="102870" bIns="51435">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桃</a:t>
            </a:r>
            <a:r>
              <a:rPr lang="en-US" altLang="zh-CN" sz="1400" kern="0" dirty="0">
                <a:solidFill>
                  <a:srgbClr val="0000FF"/>
                </a:solidFill>
                <a:latin typeface="华文新魏" panose="02010800040101010101" pitchFamily="2" charset="-122"/>
                <a:ea typeface="华文新魏" panose="02010800040101010101" pitchFamily="2" charset="-122"/>
              </a:rPr>
              <a:t>2-12-26C2</a:t>
            </a:r>
            <a:r>
              <a:rPr lang="zh-CN" altLang="en-US" sz="1400" kern="0" dirty="0">
                <a:solidFill>
                  <a:srgbClr val="0000FF"/>
                </a:solidFill>
                <a:latin typeface="华文新魏" panose="02010800040101010101" pitchFamily="2" charset="-122"/>
                <a:ea typeface="华文新魏" panose="02010800040101010101" pitchFamily="2" charset="-122"/>
                <a:sym typeface="+mn-ea"/>
              </a:rPr>
              <a:t>实时</a:t>
            </a:r>
            <a:r>
              <a:rPr lang="zh-CN" altLang="en-US" sz="1400" kern="0" dirty="0">
                <a:solidFill>
                  <a:srgbClr val="0000FF"/>
                </a:solidFill>
                <a:latin typeface="华文新魏" panose="02010800040101010101" pitchFamily="2" charset="-122"/>
                <a:ea typeface="华文新魏" panose="02010800040101010101" pitchFamily="2" charset="-122"/>
              </a:rPr>
              <a:t>生产曲线</a:t>
            </a:r>
          </a:p>
        </p:txBody>
      </p:sp>
      <p:sp>
        <p:nvSpPr>
          <p:cNvPr id="40" name="TextBox 8"/>
          <p:cNvSpPr txBox="1">
            <a:spLocks noChangeArrowheads="1"/>
          </p:cNvSpPr>
          <p:nvPr/>
        </p:nvSpPr>
        <p:spPr bwMode="auto">
          <a:xfrm>
            <a:off x="213358" y="4376759"/>
            <a:ext cx="2903221" cy="642484"/>
          </a:xfrm>
          <a:prstGeom prst="rect">
            <a:avLst/>
          </a:prstGeom>
          <a:noFill/>
          <a:ln w="9525">
            <a:noFill/>
            <a:miter lim="800000"/>
          </a:ln>
        </p:spPr>
        <p:txBody>
          <a:bodyPr wrap="square" lIns="102870" tIns="51435" rIns="102870" bIns="51435">
            <a:spAutoFit/>
          </a:bodyPr>
          <a:lstStyle/>
          <a:p>
            <a:pPr marL="285750" indent="-285750" algn="ctr">
              <a:buFont typeface="Wingdings" panose="05000000000000000000" pitchFamily="2" charset="2"/>
              <a:buChar char="u"/>
            </a:pPr>
            <a:r>
              <a:rPr lang="en-US" altLang="zh-CN" sz="1400" kern="0" dirty="0">
                <a:latin typeface="华文新魏" panose="02010800040101010101" pitchFamily="2" charset="-122"/>
                <a:ea typeface="华文新魏" panose="02010800040101010101" pitchFamily="2" charset="-122"/>
              </a:rPr>
              <a:t>2018</a:t>
            </a:r>
            <a:r>
              <a:rPr lang="zh-CN" altLang="en-US" sz="1400" kern="0" dirty="0">
                <a:latin typeface="华文新魏" panose="02010800040101010101" pitchFamily="2" charset="-122"/>
                <a:ea typeface="华文新魏" panose="02010800040101010101" pitchFamily="2" charset="-122"/>
              </a:rPr>
              <a:t>年</a:t>
            </a:r>
            <a:r>
              <a:rPr lang="en-US" altLang="zh-CN" sz="1400" kern="0" dirty="0">
                <a:latin typeface="华文新魏" panose="02010800040101010101" pitchFamily="2" charset="-122"/>
                <a:ea typeface="华文新魏" panose="02010800040101010101" pitchFamily="2" charset="-122"/>
              </a:rPr>
              <a:t>10</a:t>
            </a:r>
            <a:r>
              <a:rPr lang="zh-CN" altLang="en-US" sz="1400" kern="0" dirty="0">
                <a:latin typeface="华文新魏" panose="02010800040101010101" pitchFamily="2" charset="-122"/>
                <a:ea typeface="华文新魏" panose="02010800040101010101" pitchFamily="2" charset="-122"/>
              </a:rPr>
              <a:t>月投产</a:t>
            </a:r>
            <a:endParaRPr lang="en-US" altLang="zh-CN" sz="1400" kern="0" dirty="0">
              <a:latin typeface="华文新魏" panose="02010800040101010101" pitchFamily="2" charset="-122"/>
              <a:ea typeface="华文新魏" panose="02010800040101010101" pitchFamily="2" charset="-122"/>
            </a:endParaRPr>
          </a:p>
          <a:p>
            <a:pPr marL="285750" indent="-285750" algn="ctr">
              <a:lnSpc>
                <a:spcPct val="150000"/>
              </a:lnSpc>
              <a:buFont typeface="Wingdings" panose="05000000000000000000" pitchFamily="2" charset="2"/>
              <a:buChar char="u"/>
            </a:pPr>
            <a:r>
              <a:rPr lang="zh-CN" altLang="en-US" sz="1400" kern="0" dirty="0">
                <a:latin typeface="华文新魏" panose="02010800040101010101" pitchFamily="2" charset="-122"/>
                <a:ea typeface="华文新魏" panose="02010800040101010101" pitchFamily="2" charset="-122"/>
              </a:rPr>
              <a:t>累产气量</a:t>
            </a:r>
            <a:r>
              <a:rPr lang="en-US" altLang="zh-CN" sz="1400" kern="0" dirty="0">
                <a:solidFill>
                  <a:srgbClr val="FF0000"/>
                </a:solidFill>
                <a:latin typeface="华文新魏" panose="02010800040101010101" pitchFamily="2" charset="-122"/>
                <a:ea typeface="华文新魏" panose="02010800040101010101" pitchFamily="2" charset="-122"/>
              </a:rPr>
              <a:t>800</a:t>
            </a:r>
            <a:r>
              <a:rPr lang="zh-CN" altLang="en-US" sz="1400" kern="0" dirty="0">
                <a:latin typeface="华文新魏" panose="02010800040101010101" pitchFamily="2" charset="-122"/>
                <a:ea typeface="华文新魏" panose="02010800040101010101" pitchFamily="2" charset="-122"/>
              </a:rPr>
              <a:t>万方</a:t>
            </a:r>
          </a:p>
        </p:txBody>
      </p:sp>
      <p:sp>
        <p:nvSpPr>
          <p:cNvPr id="41" name="TextBox 8"/>
          <p:cNvSpPr txBox="1">
            <a:spLocks noChangeArrowheads="1"/>
          </p:cNvSpPr>
          <p:nvPr/>
        </p:nvSpPr>
        <p:spPr bwMode="auto">
          <a:xfrm>
            <a:off x="3150868" y="4409543"/>
            <a:ext cx="2903221" cy="642484"/>
          </a:xfrm>
          <a:prstGeom prst="rect">
            <a:avLst/>
          </a:prstGeom>
          <a:noFill/>
          <a:ln w="9525">
            <a:noFill/>
            <a:miter lim="800000"/>
          </a:ln>
        </p:spPr>
        <p:txBody>
          <a:bodyPr wrap="square" lIns="102870" tIns="51435" rIns="102870" bIns="51435">
            <a:spAutoFit/>
          </a:bodyPr>
          <a:lstStyle/>
          <a:p>
            <a:pPr marL="285750" indent="-285750" algn="ctr">
              <a:buFont typeface="Wingdings" panose="05000000000000000000" pitchFamily="2" charset="2"/>
              <a:buChar char="u"/>
            </a:pPr>
            <a:r>
              <a:rPr lang="en-US" altLang="zh-CN" sz="1400" kern="0" dirty="0">
                <a:latin typeface="华文新魏" panose="02010800040101010101" pitchFamily="2" charset="-122"/>
                <a:ea typeface="华文新魏" panose="02010800040101010101" pitchFamily="2" charset="-122"/>
              </a:rPr>
              <a:t>2017</a:t>
            </a:r>
            <a:r>
              <a:rPr lang="zh-CN" altLang="en-US" sz="1400" kern="0" dirty="0">
                <a:latin typeface="华文新魏" panose="02010800040101010101" pitchFamily="2" charset="-122"/>
                <a:ea typeface="华文新魏" panose="02010800040101010101" pitchFamily="2" charset="-122"/>
              </a:rPr>
              <a:t>年</a:t>
            </a:r>
            <a:r>
              <a:rPr lang="en-US" altLang="zh-CN" sz="1400" kern="0" dirty="0">
                <a:latin typeface="华文新魏" panose="02010800040101010101" pitchFamily="2" charset="-122"/>
                <a:ea typeface="华文新魏" panose="02010800040101010101" pitchFamily="2" charset="-122"/>
              </a:rPr>
              <a:t>7</a:t>
            </a:r>
            <a:r>
              <a:rPr lang="zh-CN" altLang="en-US" sz="1400" kern="0" dirty="0">
                <a:latin typeface="华文新魏" panose="02010800040101010101" pitchFamily="2" charset="-122"/>
                <a:ea typeface="华文新魏" panose="02010800040101010101" pitchFamily="2" charset="-122"/>
              </a:rPr>
              <a:t>月投产</a:t>
            </a:r>
            <a:endParaRPr lang="en-US" altLang="zh-CN" sz="1400" kern="0" dirty="0">
              <a:latin typeface="华文新魏" panose="02010800040101010101" pitchFamily="2" charset="-122"/>
              <a:ea typeface="华文新魏" panose="02010800040101010101" pitchFamily="2" charset="-122"/>
            </a:endParaRPr>
          </a:p>
          <a:p>
            <a:pPr marL="285750" indent="-285750" algn="ctr">
              <a:lnSpc>
                <a:spcPct val="150000"/>
              </a:lnSpc>
              <a:buFont typeface="Wingdings" panose="05000000000000000000" pitchFamily="2" charset="2"/>
              <a:buChar char="u"/>
            </a:pPr>
            <a:r>
              <a:rPr lang="zh-CN" altLang="en-US" sz="1400" kern="0" dirty="0">
                <a:latin typeface="华文新魏" panose="02010800040101010101" pitchFamily="2" charset="-122"/>
                <a:ea typeface="华文新魏" panose="02010800040101010101" pitchFamily="2" charset="-122"/>
              </a:rPr>
              <a:t>累产气量</a:t>
            </a:r>
            <a:r>
              <a:rPr lang="en-US" altLang="zh-CN" sz="1400" kern="0" dirty="0">
                <a:solidFill>
                  <a:srgbClr val="FF0000"/>
                </a:solidFill>
                <a:latin typeface="华文新魏" panose="02010800040101010101" pitchFamily="2" charset="-122"/>
                <a:ea typeface="华文新魏" panose="02010800040101010101" pitchFamily="2" charset="-122"/>
              </a:rPr>
              <a:t>765</a:t>
            </a:r>
            <a:r>
              <a:rPr lang="zh-CN" altLang="en-US" sz="1400" kern="0" dirty="0">
                <a:latin typeface="华文新魏" panose="02010800040101010101" pitchFamily="2" charset="-122"/>
                <a:ea typeface="华文新魏" panose="02010800040101010101" pitchFamily="2" charset="-122"/>
              </a:rPr>
              <a:t>万方</a:t>
            </a:r>
          </a:p>
        </p:txBody>
      </p:sp>
      <p:sp>
        <p:nvSpPr>
          <p:cNvPr id="42" name="TextBox 8"/>
          <p:cNvSpPr txBox="1">
            <a:spLocks noChangeArrowheads="1"/>
          </p:cNvSpPr>
          <p:nvPr/>
        </p:nvSpPr>
        <p:spPr bwMode="auto">
          <a:xfrm>
            <a:off x="6088378" y="4409543"/>
            <a:ext cx="2903221" cy="642484"/>
          </a:xfrm>
          <a:prstGeom prst="rect">
            <a:avLst/>
          </a:prstGeom>
          <a:noFill/>
          <a:ln w="9525">
            <a:noFill/>
            <a:miter lim="800000"/>
          </a:ln>
        </p:spPr>
        <p:txBody>
          <a:bodyPr wrap="square" lIns="102870" tIns="51435" rIns="102870" bIns="51435">
            <a:spAutoFit/>
          </a:bodyPr>
          <a:lstStyle/>
          <a:p>
            <a:pPr marL="285750" indent="-285750" algn="ctr">
              <a:buFont typeface="Wingdings" panose="05000000000000000000" pitchFamily="2" charset="2"/>
              <a:buChar char="u"/>
            </a:pPr>
            <a:r>
              <a:rPr lang="en-US" altLang="zh-CN" sz="1400" kern="0" dirty="0">
                <a:latin typeface="华文新魏" panose="02010800040101010101" pitchFamily="2" charset="-122"/>
                <a:ea typeface="华文新魏" panose="02010800040101010101" pitchFamily="2" charset="-122"/>
              </a:rPr>
              <a:t>2017</a:t>
            </a:r>
            <a:r>
              <a:rPr lang="zh-CN" altLang="en-US" sz="1400" kern="0" dirty="0">
                <a:latin typeface="华文新魏" panose="02010800040101010101" pitchFamily="2" charset="-122"/>
                <a:ea typeface="华文新魏" panose="02010800040101010101" pitchFamily="2" charset="-122"/>
              </a:rPr>
              <a:t>年</a:t>
            </a:r>
            <a:r>
              <a:rPr lang="en-US" altLang="zh-CN" sz="1400" kern="0" dirty="0">
                <a:latin typeface="华文新魏" panose="02010800040101010101" pitchFamily="2" charset="-122"/>
                <a:ea typeface="华文新魏" panose="02010800040101010101" pitchFamily="2" charset="-122"/>
              </a:rPr>
              <a:t>10</a:t>
            </a:r>
            <a:r>
              <a:rPr lang="zh-CN" altLang="en-US" sz="1400" kern="0" dirty="0">
                <a:latin typeface="华文新魏" panose="02010800040101010101" pitchFamily="2" charset="-122"/>
                <a:ea typeface="华文新魏" panose="02010800040101010101" pitchFamily="2" charset="-122"/>
              </a:rPr>
              <a:t>月投产</a:t>
            </a:r>
            <a:endParaRPr lang="en-US" altLang="zh-CN" sz="1400" kern="0" dirty="0">
              <a:latin typeface="华文新魏" panose="02010800040101010101" pitchFamily="2" charset="-122"/>
              <a:ea typeface="华文新魏" panose="02010800040101010101" pitchFamily="2" charset="-122"/>
            </a:endParaRPr>
          </a:p>
          <a:p>
            <a:pPr marL="285750" indent="-285750" algn="ctr">
              <a:lnSpc>
                <a:spcPct val="150000"/>
              </a:lnSpc>
              <a:buFont typeface="Wingdings" panose="05000000000000000000" pitchFamily="2" charset="2"/>
              <a:buChar char="u"/>
            </a:pPr>
            <a:r>
              <a:rPr lang="zh-CN" altLang="en-US" sz="1400" kern="0" dirty="0">
                <a:latin typeface="华文新魏" panose="02010800040101010101" pitchFamily="2" charset="-122"/>
                <a:ea typeface="华文新魏" panose="02010800040101010101" pitchFamily="2" charset="-122"/>
              </a:rPr>
              <a:t>累产气量</a:t>
            </a:r>
            <a:r>
              <a:rPr lang="en-US" altLang="zh-CN" sz="1400" kern="0" dirty="0">
                <a:solidFill>
                  <a:srgbClr val="FF0000"/>
                </a:solidFill>
                <a:latin typeface="华文新魏" panose="02010800040101010101" pitchFamily="2" charset="-122"/>
                <a:ea typeface="华文新魏" panose="02010800040101010101" pitchFamily="2" charset="-122"/>
              </a:rPr>
              <a:t>1333</a:t>
            </a:r>
            <a:r>
              <a:rPr lang="zh-CN" altLang="en-US" sz="1400" kern="0" dirty="0">
                <a:latin typeface="华文新魏" panose="02010800040101010101" pitchFamily="2" charset="-122"/>
                <a:ea typeface="华文新魏" panose="02010800040101010101" pitchFamily="2" charset="-122"/>
              </a:rPr>
              <a:t>万方</a:t>
            </a:r>
          </a:p>
        </p:txBody>
      </p:sp>
      <p:sp>
        <p:nvSpPr>
          <p:cNvPr id="43" name="TextBox 8"/>
          <p:cNvSpPr txBox="1">
            <a:spLocks noChangeArrowheads="1"/>
          </p:cNvSpPr>
          <p:nvPr/>
        </p:nvSpPr>
        <p:spPr bwMode="auto">
          <a:xfrm>
            <a:off x="833119" y="3170192"/>
            <a:ext cx="601028"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13MPa</a:t>
            </a:r>
          </a:p>
        </p:txBody>
      </p:sp>
      <p:cxnSp>
        <p:nvCxnSpPr>
          <p:cNvPr id="44" name="直接箭头连接符 43"/>
          <p:cNvCxnSpPr>
            <a:stCxn id="45" idx="2"/>
          </p:cNvCxnSpPr>
          <p:nvPr/>
        </p:nvCxnSpPr>
        <p:spPr>
          <a:xfrm>
            <a:off x="1219200" y="3065780"/>
            <a:ext cx="376555" cy="60198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8"/>
          <p:cNvSpPr txBox="1">
            <a:spLocks noChangeArrowheads="1"/>
          </p:cNvSpPr>
          <p:nvPr/>
        </p:nvSpPr>
        <p:spPr bwMode="auto">
          <a:xfrm>
            <a:off x="740331" y="2807933"/>
            <a:ext cx="957740" cy="257763"/>
          </a:xfrm>
          <a:prstGeom prst="rect">
            <a:avLst/>
          </a:prstGeom>
          <a:noFill/>
          <a:ln w="9525">
            <a:noFill/>
            <a:miter lim="800000"/>
          </a:ln>
        </p:spPr>
        <p:txBody>
          <a:bodyPr wrap="square" lIns="102870" tIns="51435" rIns="102870" bIns="51435">
            <a:spAutoFit/>
          </a:bodyPr>
          <a:lstStyle/>
          <a:p>
            <a:pPr algn="ctr"/>
            <a:r>
              <a:rPr lang="zh-CN" altLang="en-US" sz="1000" kern="0" dirty="0">
                <a:solidFill>
                  <a:srgbClr val="FF00FF"/>
                </a:solidFill>
                <a:latin typeface="华文新魏" panose="02010800040101010101" pitchFamily="2" charset="-122"/>
                <a:ea typeface="华文新魏" panose="02010800040101010101" pitchFamily="2" charset="-122"/>
              </a:rPr>
              <a:t>打捞节流器</a:t>
            </a:r>
          </a:p>
        </p:txBody>
      </p:sp>
      <p:sp>
        <p:nvSpPr>
          <p:cNvPr id="46" name="TextBox 8"/>
          <p:cNvSpPr txBox="1">
            <a:spLocks noChangeArrowheads="1"/>
          </p:cNvSpPr>
          <p:nvPr/>
        </p:nvSpPr>
        <p:spPr bwMode="auto">
          <a:xfrm>
            <a:off x="826610" y="3544649"/>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0.3</a:t>
            </a:r>
            <a:r>
              <a:rPr lang="zh-CN" altLang="en-US" sz="1000" kern="0" dirty="0">
                <a:solidFill>
                  <a:srgbClr val="FF00FF"/>
                </a:solidFill>
                <a:latin typeface="华文新魏" panose="02010800040101010101" pitchFamily="2" charset="-122"/>
                <a:ea typeface="华文新魏" panose="02010800040101010101" pitchFamily="2" charset="-122"/>
              </a:rPr>
              <a:t>万方</a:t>
            </a:r>
            <a:r>
              <a:rPr lang="en-US" altLang="zh-CN" sz="1000" kern="0" dirty="0">
                <a:solidFill>
                  <a:srgbClr val="FF00FF"/>
                </a:solidFill>
                <a:latin typeface="华文新魏" panose="02010800040101010101" pitchFamily="2" charset="-122"/>
                <a:ea typeface="华文新魏" panose="02010800040101010101" pitchFamily="2" charset="-122"/>
              </a:rPr>
              <a:t>/</a:t>
            </a:r>
            <a:r>
              <a:rPr lang="zh-CN" altLang="en-US" sz="1000" kern="0" dirty="0">
                <a:solidFill>
                  <a:srgbClr val="FF00FF"/>
                </a:solidFill>
                <a:latin typeface="华文新魏" panose="02010800040101010101" pitchFamily="2" charset="-122"/>
                <a:ea typeface="华文新魏" panose="02010800040101010101" pitchFamily="2" charset="-122"/>
              </a:rPr>
              <a:t>天</a:t>
            </a:r>
          </a:p>
        </p:txBody>
      </p:sp>
      <p:sp>
        <p:nvSpPr>
          <p:cNvPr id="47" name="TextBox 8"/>
          <p:cNvSpPr txBox="1">
            <a:spLocks noChangeArrowheads="1"/>
          </p:cNvSpPr>
          <p:nvPr/>
        </p:nvSpPr>
        <p:spPr bwMode="auto">
          <a:xfrm>
            <a:off x="1858328" y="2871351"/>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2</a:t>
            </a:r>
            <a:r>
              <a:rPr lang="zh-CN" altLang="en-US" sz="1000" kern="0" dirty="0">
                <a:solidFill>
                  <a:srgbClr val="FF00FF"/>
                </a:solidFill>
                <a:latin typeface="华文新魏" panose="02010800040101010101" pitchFamily="2" charset="-122"/>
                <a:ea typeface="华文新魏" panose="02010800040101010101" pitchFamily="2" charset="-122"/>
              </a:rPr>
              <a:t>万方</a:t>
            </a:r>
            <a:r>
              <a:rPr lang="en-US" altLang="zh-CN" sz="1000" kern="0" dirty="0">
                <a:solidFill>
                  <a:srgbClr val="FF00FF"/>
                </a:solidFill>
                <a:latin typeface="华文新魏" panose="02010800040101010101" pitchFamily="2" charset="-122"/>
                <a:ea typeface="华文新魏" panose="02010800040101010101" pitchFamily="2" charset="-122"/>
              </a:rPr>
              <a:t>/</a:t>
            </a:r>
            <a:r>
              <a:rPr lang="zh-CN" altLang="en-US" sz="1000" kern="0" dirty="0">
                <a:solidFill>
                  <a:srgbClr val="FF00FF"/>
                </a:solidFill>
                <a:latin typeface="华文新魏" panose="02010800040101010101" pitchFamily="2" charset="-122"/>
                <a:ea typeface="华文新魏" panose="02010800040101010101" pitchFamily="2" charset="-122"/>
              </a:rPr>
              <a:t>天</a:t>
            </a:r>
          </a:p>
        </p:txBody>
      </p:sp>
      <p:sp>
        <p:nvSpPr>
          <p:cNvPr id="48" name="TextBox 8"/>
          <p:cNvSpPr txBox="1">
            <a:spLocks noChangeArrowheads="1"/>
          </p:cNvSpPr>
          <p:nvPr/>
        </p:nvSpPr>
        <p:spPr bwMode="auto">
          <a:xfrm>
            <a:off x="1596071" y="3846966"/>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3MPa</a:t>
            </a:r>
          </a:p>
        </p:txBody>
      </p:sp>
      <p:cxnSp>
        <p:nvCxnSpPr>
          <p:cNvPr id="49" name="直接箭头连接符 48"/>
          <p:cNvCxnSpPr/>
          <p:nvPr/>
        </p:nvCxnSpPr>
        <p:spPr>
          <a:xfrm>
            <a:off x="4716780" y="3248660"/>
            <a:ext cx="340360" cy="553085"/>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8"/>
          <p:cNvSpPr txBox="1">
            <a:spLocks noChangeArrowheads="1"/>
          </p:cNvSpPr>
          <p:nvPr/>
        </p:nvSpPr>
        <p:spPr bwMode="auto">
          <a:xfrm>
            <a:off x="4099798" y="2978531"/>
            <a:ext cx="957740" cy="257763"/>
          </a:xfrm>
          <a:prstGeom prst="rect">
            <a:avLst/>
          </a:prstGeom>
          <a:noFill/>
          <a:ln w="9525">
            <a:noFill/>
            <a:miter lim="800000"/>
          </a:ln>
        </p:spPr>
        <p:txBody>
          <a:bodyPr wrap="square" lIns="102870" tIns="51435" rIns="102870" bIns="51435">
            <a:spAutoFit/>
          </a:bodyPr>
          <a:lstStyle/>
          <a:p>
            <a:pPr algn="ctr"/>
            <a:r>
              <a:rPr lang="zh-CN" altLang="en-US" sz="1000" kern="0" dirty="0">
                <a:solidFill>
                  <a:srgbClr val="FF00FF"/>
                </a:solidFill>
                <a:latin typeface="华文新魏" panose="02010800040101010101" pitchFamily="2" charset="-122"/>
                <a:ea typeface="华文新魏" panose="02010800040101010101" pitchFamily="2" charset="-122"/>
              </a:rPr>
              <a:t>打捞节流器</a:t>
            </a:r>
          </a:p>
        </p:txBody>
      </p:sp>
      <p:sp>
        <p:nvSpPr>
          <p:cNvPr id="51" name="TextBox 8"/>
          <p:cNvSpPr txBox="1">
            <a:spLocks noChangeArrowheads="1"/>
          </p:cNvSpPr>
          <p:nvPr/>
        </p:nvSpPr>
        <p:spPr bwMode="auto">
          <a:xfrm>
            <a:off x="4540089" y="2549946"/>
            <a:ext cx="601028"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10MPa</a:t>
            </a:r>
          </a:p>
        </p:txBody>
      </p:sp>
      <p:sp>
        <p:nvSpPr>
          <p:cNvPr id="52" name="TextBox 8"/>
          <p:cNvSpPr txBox="1">
            <a:spLocks noChangeArrowheads="1"/>
          </p:cNvSpPr>
          <p:nvPr/>
        </p:nvSpPr>
        <p:spPr bwMode="auto">
          <a:xfrm>
            <a:off x="3553855" y="3588925"/>
            <a:ext cx="1224756" cy="257763"/>
          </a:xfrm>
          <a:prstGeom prst="rect">
            <a:avLst/>
          </a:prstGeom>
          <a:noFill/>
          <a:ln w="9525">
            <a:noFill/>
            <a:miter lim="800000"/>
          </a:ln>
        </p:spPr>
        <p:txBody>
          <a:bodyPr wrap="square" lIns="102870" tIns="51435" rIns="102870" bIns="51435">
            <a:spAutoFit/>
          </a:bodyPr>
          <a:lstStyle/>
          <a:p>
            <a:pPr algn="ctr"/>
            <a:r>
              <a:rPr lang="zh-CN" altLang="en-US" sz="1000" kern="0" dirty="0">
                <a:solidFill>
                  <a:srgbClr val="FF00FF"/>
                </a:solidFill>
                <a:latin typeface="华文新魏" panose="02010800040101010101" pitchFamily="2" charset="-122"/>
                <a:ea typeface="华文新魏" panose="02010800040101010101" pitchFamily="2" charset="-122"/>
              </a:rPr>
              <a:t>流量计计量不上</a:t>
            </a:r>
          </a:p>
        </p:txBody>
      </p:sp>
      <p:sp>
        <p:nvSpPr>
          <p:cNvPr id="53" name="TextBox 8"/>
          <p:cNvSpPr txBox="1">
            <a:spLocks noChangeArrowheads="1"/>
          </p:cNvSpPr>
          <p:nvPr/>
        </p:nvSpPr>
        <p:spPr bwMode="auto">
          <a:xfrm>
            <a:off x="5057139" y="2550364"/>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2.5</a:t>
            </a:r>
            <a:r>
              <a:rPr lang="zh-CN" altLang="en-US" sz="1000" kern="0" dirty="0">
                <a:solidFill>
                  <a:srgbClr val="FF00FF"/>
                </a:solidFill>
                <a:latin typeface="华文新魏" panose="02010800040101010101" pitchFamily="2" charset="-122"/>
                <a:ea typeface="华文新魏" panose="02010800040101010101" pitchFamily="2" charset="-122"/>
              </a:rPr>
              <a:t>万方</a:t>
            </a:r>
            <a:r>
              <a:rPr lang="en-US" altLang="zh-CN" sz="1000" kern="0" dirty="0">
                <a:solidFill>
                  <a:srgbClr val="FF00FF"/>
                </a:solidFill>
                <a:latin typeface="华文新魏" panose="02010800040101010101" pitchFamily="2" charset="-122"/>
                <a:ea typeface="华文新魏" panose="02010800040101010101" pitchFamily="2" charset="-122"/>
              </a:rPr>
              <a:t>/</a:t>
            </a:r>
            <a:r>
              <a:rPr lang="zh-CN" altLang="en-US" sz="1000" kern="0" dirty="0">
                <a:solidFill>
                  <a:srgbClr val="FF00FF"/>
                </a:solidFill>
                <a:latin typeface="华文新魏" panose="02010800040101010101" pitchFamily="2" charset="-122"/>
                <a:ea typeface="华文新魏" panose="02010800040101010101" pitchFamily="2" charset="-122"/>
              </a:rPr>
              <a:t>天</a:t>
            </a:r>
          </a:p>
        </p:txBody>
      </p:sp>
      <p:sp>
        <p:nvSpPr>
          <p:cNvPr id="54" name="TextBox 8"/>
          <p:cNvSpPr txBox="1">
            <a:spLocks noChangeArrowheads="1"/>
          </p:cNvSpPr>
          <p:nvPr/>
        </p:nvSpPr>
        <p:spPr bwMode="auto">
          <a:xfrm>
            <a:off x="5141848" y="3625140"/>
            <a:ext cx="548980"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3MPa</a:t>
            </a:r>
          </a:p>
        </p:txBody>
      </p:sp>
      <p:sp>
        <p:nvSpPr>
          <p:cNvPr id="55" name="TextBox 8"/>
          <p:cNvSpPr txBox="1">
            <a:spLocks noChangeArrowheads="1"/>
          </p:cNvSpPr>
          <p:nvPr/>
        </p:nvSpPr>
        <p:spPr bwMode="auto">
          <a:xfrm>
            <a:off x="6217284" y="3618699"/>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0.5</a:t>
            </a:r>
            <a:r>
              <a:rPr lang="zh-CN" altLang="en-US" sz="1000" kern="0" dirty="0">
                <a:solidFill>
                  <a:srgbClr val="FF00FF"/>
                </a:solidFill>
                <a:latin typeface="华文新魏" panose="02010800040101010101" pitchFamily="2" charset="-122"/>
                <a:ea typeface="华文新魏" panose="02010800040101010101" pitchFamily="2" charset="-122"/>
              </a:rPr>
              <a:t>万方</a:t>
            </a:r>
            <a:r>
              <a:rPr lang="en-US" altLang="zh-CN" sz="1000" kern="0" dirty="0">
                <a:solidFill>
                  <a:srgbClr val="FF00FF"/>
                </a:solidFill>
                <a:latin typeface="华文新魏" panose="02010800040101010101" pitchFamily="2" charset="-122"/>
                <a:ea typeface="华文新魏" panose="02010800040101010101" pitchFamily="2" charset="-122"/>
              </a:rPr>
              <a:t>/</a:t>
            </a:r>
            <a:r>
              <a:rPr lang="zh-CN" altLang="en-US" sz="1000" kern="0" dirty="0">
                <a:solidFill>
                  <a:srgbClr val="FF00FF"/>
                </a:solidFill>
                <a:latin typeface="华文新魏" panose="02010800040101010101" pitchFamily="2" charset="-122"/>
                <a:ea typeface="华文新魏" panose="02010800040101010101" pitchFamily="2" charset="-122"/>
              </a:rPr>
              <a:t>天</a:t>
            </a:r>
          </a:p>
        </p:txBody>
      </p:sp>
      <p:sp>
        <p:nvSpPr>
          <p:cNvPr id="56" name="TextBox 8"/>
          <p:cNvSpPr txBox="1">
            <a:spLocks noChangeArrowheads="1"/>
          </p:cNvSpPr>
          <p:nvPr/>
        </p:nvSpPr>
        <p:spPr bwMode="auto">
          <a:xfrm>
            <a:off x="6417902" y="2231907"/>
            <a:ext cx="714417"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12.5MPa</a:t>
            </a:r>
          </a:p>
        </p:txBody>
      </p:sp>
      <p:cxnSp>
        <p:nvCxnSpPr>
          <p:cNvPr id="57" name="直接箭头连接符 56"/>
          <p:cNvCxnSpPr/>
          <p:nvPr/>
        </p:nvCxnSpPr>
        <p:spPr>
          <a:xfrm>
            <a:off x="6777355" y="3484402"/>
            <a:ext cx="195263" cy="300667"/>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8"/>
          <p:cNvSpPr txBox="1">
            <a:spLocks noChangeArrowheads="1"/>
          </p:cNvSpPr>
          <p:nvPr/>
        </p:nvSpPr>
        <p:spPr bwMode="auto">
          <a:xfrm>
            <a:off x="6110049" y="3257067"/>
            <a:ext cx="879395" cy="257763"/>
          </a:xfrm>
          <a:prstGeom prst="rect">
            <a:avLst/>
          </a:prstGeom>
          <a:noFill/>
          <a:ln w="9525">
            <a:noFill/>
            <a:miter lim="800000"/>
          </a:ln>
        </p:spPr>
        <p:txBody>
          <a:bodyPr wrap="square" lIns="102870" tIns="51435" rIns="102870" bIns="51435">
            <a:spAutoFit/>
          </a:bodyPr>
          <a:lstStyle/>
          <a:p>
            <a:pPr algn="ctr"/>
            <a:r>
              <a:rPr lang="zh-CN" altLang="en-US" sz="1000" kern="0" dirty="0">
                <a:solidFill>
                  <a:srgbClr val="FF00FF"/>
                </a:solidFill>
                <a:latin typeface="华文新魏" panose="02010800040101010101" pitchFamily="2" charset="-122"/>
                <a:ea typeface="华文新魏" panose="02010800040101010101" pitchFamily="2" charset="-122"/>
              </a:rPr>
              <a:t>打捞节流器</a:t>
            </a:r>
          </a:p>
        </p:txBody>
      </p:sp>
      <p:sp>
        <p:nvSpPr>
          <p:cNvPr id="59" name="TextBox 8"/>
          <p:cNvSpPr txBox="1">
            <a:spLocks noChangeArrowheads="1"/>
          </p:cNvSpPr>
          <p:nvPr/>
        </p:nvSpPr>
        <p:spPr bwMode="auto">
          <a:xfrm>
            <a:off x="7119303" y="2360366"/>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5</a:t>
            </a:r>
            <a:r>
              <a:rPr lang="zh-CN" altLang="en-US" sz="1000" kern="0" dirty="0">
                <a:solidFill>
                  <a:srgbClr val="FF00FF"/>
                </a:solidFill>
                <a:latin typeface="华文新魏" panose="02010800040101010101" pitchFamily="2" charset="-122"/>
                <a:ea typeface="华文新魏" panose="02010800040101010101" pitchFamily="2" charset="-122"/>
              </a:rPr>
              <a:t>万方</a:t>
            </a:r>
            <a:r>
              <a:rPr lang="en-US" altLang="zh-CN" sz="1000" kern="0" dirty="0">
                <a:solidFill>
                  <a:srgbClr val="FF00FF"/>
                </a:solidFill>
                <a:latin typeface="华文新魏" panose="02010800040101010101" pitchFamily="2" charset="-122"/>
                <a:ea typeface="华文新魏" panose="02010800040101010101" pitchFamily="2" charset="-122"/>
              </a:rPr>
              <a:t>/</a:t>
            </a:r>
            <a:r>
              <a:rPr lang="zh-CN" altLang="en-US" sz="1000" kern="0" dirty="0">
                <a:solidFill>
                  <a:srgbClr val="FF00FF"/>
                </a:solidFill>
                <a:latin typeface="华文新魏" panose="02010800040101010101" pitchFamily="2" charset="-122"/>
                <a:ea typeface="华文新魏" panose="02010800040101010101" pitchFamily="2" charset="-122"/>
              </a:rPr>
              <a:t>天</a:t>
            </a:r>
          </a:p>
        </p:txBody>
      </p:sp>
      <p:sp>
        <p:nvSpPr>
          <p:cNvPr id="60" name="TextBox 8"/>
          <p:cNvSpPr txBox="1">
            <a:spLocks noChangeArrowheads="1"/>
          </p:cNvSpPr>
          <p:nvPr/>
        </p:nvSpPr>
        <p:spPr bwMode="auto">
          <a:xfrm>
            <a:off x="7591127" y="3589162"/>
            <a:ext cx="530306" cy="257763"/>
          </a:xfrm>
          <a:prstGeom prst="rect">
            <a:avLst/>
          </a:prstGeom>
          <a:noFill/>
          <a:ln w="9525">
            <a:noFill/>
            <a:miter lim="800000"/>
          </a:ln>
        </p:spPr>
        <p:txBody>
          <a:bodyPr wrap="square" lIns="102870" tIns="51435" rIns="102870" bIns="51435">
            <a:spAutoFit/>
          </a:bodyPr>
          <a:lstStyle/>
          <a:p>
            <a:pPr algn="ctr"/>
            <a:r>
              <a:rPr lang="zh-CN" altLang="en-US" sz="1000" kern="0" dirty="0">
                <a:solidFill>
                  <a:srgbClr val="FF00FF"/>
                </a:solidFill>
                <a:latin typeface="华文新魏" panose="02010800040101010101" pitchFamily="2" charset="-122"/>
                <a:ea typeface="华文新魏" panose="02010800040101010101" pitchFamily="2" charset="-122"/>
              </a:rPr>
              <a:t>关井</a:t>
            </a:r>
          </a:p>
        </p:txBody>
      </p:sp>
      <p:sp>
        <p:nvSpPr>
          <p:cNvPr id="61" name="TextBox 8"/>
          <p:cNvSpPr txBox="1">
            <a:spLocks noChangeArrowheads="1"/>
          </p:cNvSpPr>
          <p:nvPr/>
        </p:nvSpPr>
        <p:spPr bwMode="auto">
          <a:xfrm>
            <a:off x="8377214" y="3356184"/>
            <a:ext cx="548980"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4MPa</a:t>
            </a:r>
          </a:p>
        </p:txBody>
      </p:sp>
      <p:sp>
        <p:nvSpPr>
          <p:cNvPr id="62" name="TextBox 8"/>
          <p:cNvSpPr txBox="1">
            <a:spLocks noChangeArrowheads="1"/>
          </p:cNvSpPr>
          <p:nvPr/>
        </p:nvSpPr>
        <p:spPr bwMode="auto">
          <a:xfrm>
            <a:off x="7722234" y="2720838"/>
            <a:ext cx="847725" cy="257763"/>
          </a:xfrm>
          <a:prstGeom prst="rect">
            <a:avLst/>
          </a:prstGeom>
          <a:noFill/>
          <a:ln w="9525">
            <a:noFill/>
            <a:miter lim="800000"/>
          </a:ln>
        </p:spPr>
        <p:txBody>
          <a:bodyPr wrap="square" lIns="102870" tIns="51435" rIns="102870" bIns="51435">
            <a:spAutoFit/>
          </a:bodyPr>
          <a:lstStyle/>
          <a:p>
            <a:pPr algn="ctr"/>
            <a:r>
              <a:rPr lang="en-US" altLang="zh-CN" sz="1000" kern="0" dirty="0">
                <a:solidFill>
                  <a:srgbClr val="FF00FF"/>
                </a:solidFill>
                <a:latin typeface="华文新魏" panose="02010800040101010101" pitchFamily="2" charset="-122"/>
                <a:ea typeface="华文新魏" panose="02010800040101010101" pitchFamily="2" charset="-122"/>
              </a:rPr>
              <a:t>5</a:t>
            </a:r>
            <a:r>
              <a:rPr lang="zh-CN" altLang="en-US" sz="1000" kern="0" dirty="0">
                <a:solidFill>
                  <a:srgbClr val="FF00FF"/>
                </a:solidFill>
                <a:latin typeface="华文新魏" panose="02010800040101010101" pitchFamily="2" charset="-122"/>
                <a:ea typeface="华文新魏" panose="02010800040101010101" pitchFamily="2" charset="-122"/>
              </a:rPr>
              <a:t>万方</a:t>
            </a:r>
            <a:r>
              <a:rPr lang="en-US" altLang="zh-CN" sz="1000" kern="0" dirty="0">
                <a:solidFill>
                  <a:srgbClr val="FF00FF"/>
                </a:solidFill>
                <a:latin typeface="华文新魏" panose="02010800040101010101" pitchFamily="2" charset="-122"/>
                <a:ea typeface="华文新魏" panose="02010800040101010101" pitchFamily="2" charset="-122"/>
              </a:rPr>
              <a:t>/</a:t>
            </a:r>
            <a:r>
              <a:rPr lang="zh-CN" altLang="en-US" sz="1000" kern="0" dirty="0">
                <a:solidFill>
                  <a:srgbClr val="FF00FF"/>
                </a:solidFill>
                <a:latin typeface="华文新魏" panose="02010800040101010101" pitchFamily="2" charset="-122"/>
                <a:ea typeface="华文新魏" panose="02010800040101010101" pitchFamily="2" charset="-122"/>
              </a:rPr>
              <a:t>天</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9671" y="42901"/>
            <a:ext cx="4564653" cy="553085"/>
          </a:xfrm>
          <a:prstGeom prst="rect">
            <a:avLst/>
          </a:prstGeom>
          <a:noFill/>
        </p:spPr>
        <p:txBody>
          <a:bodyPr wrap="square" rtlCol="0">
            <a:spAutoFit/>
          </a:bodyPr>
          <a:lstStyle/>
          <a:p>
            <a:pPr algn="just">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、生产制度影响</a:t>
            </a:r>
          </a:p>
        </p:txBody>
      </p:sp>
      <p:pic>
        <p:nvPicPr>
          <p:cNvPr id="6" name="图片 5"/>
          <p:cNvPicPr>
            <a:picLocks noChangeAspect="1"/>
          </p:cNvPicPr>
          <p:nvPr/>
        </p:nvPicPr>
        <p:blipFill>
          <a:blip r:embed="rId2"/>
          <a:stretch>
            <a:fillRect/>
          </a:stretch>
        </p:blipFill>
        <p:spPr>
          <a:xfrm>
            <a:off x="287338" y="3056944"/>
            <a:ext cx="8677275" cy="2049006"/>
          </a:xfrm>
          <a:prstGeom prst="rect">
            <a:avLst/>
          </a:prstGeom>
        </p:spPr>
      </p:pic>
      <p:sp>
        <p:nvSpPr>
          <p:cNvPr id="7" name="文本框 12"/>
          <p:cNvSpPr txBox="1">
            <a:spLocks noChangeArrowheads="1"/>
          </p:cNvSpPr>
          <p:nvPr/>
        </p:nvSpPr>
        <p:spPr bwMode="auto">
          <a:xfrm>
            <a:off x="287337" y="680645"/>
            <a:ext cx="8677275" cy="1460500"/>
          </a:xfrm>
          <a:prstGeom prst="rect">
            <a:avLst/>
          </a:prstGeom>
          <a:noFill/>
          <a:ln w="9525">
            <a:noFill/>
            <a:miter lim="800000"/>
          </a:ln>
        </p:spPr>
        <p:txBody>
          <a:bodyPr wrap="square">
            <a:spAutoFit/>
          </a:bodyPr>
          <a:lstStyle/>
          <a:p>
            <a:pPr algn="just">
              <a:lnSpc>
                <a:spcPct val="165000"/>
              </a:lnSpc>
            </a:pPr>
            <a:r>
              <a:rPr lang="zh-CN" altLang="en-US" dirty="0">
                <a:latin typeface="方正大黑简体" panose="02010601030101010101" charset="-122"/>
                <a:ea typeface="方正大黑简体" panose="02010601030101010101" charset="-122"/>
                <a:cs typeface="方正黑体简体" panose="02010601030101010101" pitchFamily="2" charset="-122"/>
              </a:rPr>
              <a:t>    通过逐井分析产气量与压降速率合理性，确定初期配产偏低的气井</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54</a:t>
            </a:r>
            <a:r>
              <a:rPr lang="zh-CN" altLang="en-US" dirty="0">
                <a:latin typeface="方正大黑简体" panose="02010601030101010101" charset="-122"/>
                <a:ea typeface="方正大黑简体" panose="02010601030101010101" charset="-122"/>
                <a:cs typeface="方正黑体简体" panose="02010601030101010101" pitchFamily="2" charset="-122"/>
              </a:rPr>
              <a:t>口（主要为近</a:t>
            </a:r>
            <a:r>
              <a:rPr lang="en-US" altLang="zh-CN" dirty="0">
                <a:latin typeface="方正大黑简体" panose="02010601030101010101" charset="-122"/>
                <a:ea typeface="方正大黑简体" panose="02010601030101010101" charset="-122"/>
                <a:cs typeface="方正黑体简体" panose="02010601030101010101" pitchFamily="2" charset="-122"/>
              </a:rPr>
              <a:t>3</a:t>
            </a:r>
            <a:r>
              <a:rPr lang="zh-CN" altLang="en-US" dirty="0">
                <a:latin typeface="方正大黑简体" panose="02010601030101010101" charset="-122"/>
                <a:ea typeface="方正大黑简体" panose="02010601030101010101" charset="-122"/>
                <a:cs typeface="方正黑体简体" panose="02010601030101010101" pitchFamily="2" charset="-122"/>
              </a:rPr>
              <a:t>年投产，共</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41</a:t>
            </a:r>
            <a:r>
              <a:rPr lang="zh-CN" altLang="en-US" dirty="0">
                <a:latin typeface="方正大黑简体" panose="02010601030101010101" charset="-122"/>
                <a:ea typeface="方正大黑简体" panose="02010601030101010101" charset="-122"/>
                <a:cs typeface="方正黑体简体" panose="02010601030101010101" pitchFamily="2" charset="-122"/>
              </a:rPr>
              <a:t>口），平均配产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0.8</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天，三年平均产量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0.5</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天，平均压降速率</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0.004</a:t>
            </a:r>
            <a:r>
              <a:rPr lang="en-US" altLang="zh-CN" dirty="0">
                <a:latin typeface="方正大黑简体" panose="02010601030101010101" charset="-122"/>
                <a:ea typeface="方正大黑简体" panose="02010601030101010101" charset="-122"/>
                <a:cs typeface="方正黑体简体" panose="02010601030101010101" pitchFamily="2" charset="-122"/>
              </a:rPr>
              <a:t>MPa/d</a:t>
            </a:r>
            <a:r>
              <a:rPr lang="zh-CN" altLang="en-US" dirty="0">
                <a:latin typeface="方正大黑简体" panose="02010601030101010101" charset="-122"/>
                <a:ea typeface="方正大黑简体" panose="02010601030101010101" charset="-122"/>
                <a:cs typeface="方正黑体简体" panose="02010601030101010101" pitchFamily="2" charset="-122"/>
              </a:rPr>
              <a:t>，同期套压较正常配产的高压低产井高约</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4</a:t>
            </a:r>
            <a:r>
              <a:rPr lang="en-US" altLang="zh-CN" dirty="0">
                <a:latin typeface="方正大黑简体" panose="02010601030101010101" charset="-122"/>
                <a:ea typeface="方正大黑简体" panose="02010601030101010101" charset="-122"/>
                <a:cs typeface="方正黑体简体" panose="02010601030101010101" pitchFamily="2" charset="-122"/>
              </a:rPr>
              <a:t>MPa</a:t>
            </a:r>
            <a:r>
              <a:rPr lang="zh-CN" altLang="en-US" dirty="0">
                <a:latin typeface="方正大黑简体" panose="02010601030101010101" charset="-122"/>
                <a:ea typeface="方正大黑简体" panose="02010601030101010101" charset="-122"/>
                <a:cs typeface="方正黑体简体" panose="02010601030101010101" pitchFamily="2" charset="-122"/>
              </a:rPr>
              <a:t>。</a:t>
            </a:r>
          </a:p>
        </p:txBody>
      </p:sp>
      <p:sp>
        <p:nvSpPr>
          <p:cNvPr id="8" name="TextBox 8"/>
          <p:cNvSpPr txBox="1">
            <a:spLocks noChangeArrowheads="1"/>
          </p:cNvSpPr>
          <p:nvPr/>
        </p:nvSpPr>
        <p:spPr bwMode="auto">
          <a:xfrm>
            <a:off x="2474913" y="2098123"/>
            <a:ext cx="4267200" cy="319318"/>
          </a:xfrm>
          <a:prstGeom prst="rect">
            <a:avLst/>
          </a:prstGeom>
          <a:noFill/>
          <a:ln w="9525">
            <a:noFill/>
            <a:miter lim="800000"/>
          </a:ln>
        </p:spPr>
        <p:txBody>
          <a:bodyPr lIns="102870" tIns="51435" rIns="102870" bIns="51435">
            <a:spAutoFit/>
          </a:bodyPr>
          <a:lstStyle/>
          <a:p>
            <a:pPr algn="ctr"/>
            <a:r>
              <a:rPr lang="zh-CN" altLang="en-US" sz="1400" kern="0" dirty="0">
                <a:solidFill>
                  <a:srgbClr val="0000FF"/>
                </a:solidFill>
                <a:latin typeface="华文新魏" panose="02010800040101010101" pitchFamily="2" charset="-122"/>
                <a:ea typeface="华文新魏" panose="02010800040101010101" pitchFamily="2" charset="-122"/>
              </a:rPr>
              <a:t>不同配产的气井生产情况对比</a:t>
            </a:r>
          </a:p>
        </p:txBody>
      </p:sp>
      <p:graphicFrame>
        <p:nvGraphicFramePr>
          <p:cNvPr id="9" name="表格 8"/>
          <p:cNvGraphicFramePr>
            <a:graphicFrameLocks noGrp="1"/>
          </p:cNvGraphicFramePr>
          <p:nvPr/>
        </p:nvGraphicFramePr>
        <p:xfrm>
          <a:off x="287020" y="2425065"/>
          <a:ext cx="8677275" cy="632460"/>
        </p:xfrm>
        <a:graphic>
          <a:graphicData uri="http://schemas.openxmlformats.org/drawingml/2006/table">
            <a:tbl>
              <a:tblPr>
                <a:tableStyleId>{5C22544A-7EE6-4342-B048-85BDC9FD1C3A}</a:tableStyleId>
              </a:tblPr>
              <a:tblGrid>
                <a:gridCol w="867410">
                  <a:extLst>
                    <a:ext uri="{9D8B030D-6E8A-4147-A177-3AD203B41FA5}">
                      <a16:colId xmlns:a16="http://schemas.microsoft.com/office/drawing/2014/main" val="20000"/>
                    </a:ext>
                  </a:extLst>
                </a:gridCol>
                <a:gridCol w="824230">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911860">
                  <a:extLst>
                    <a:ext uri="{9D8B030D-6E8A-4147-A177-3AD203B41FA5}">
                      <a16:colId xmlns:a16="http://schemas.microsoft.com/office/drawing/2014/main" val="20003"/>
                    </a:ext>
                  </a:extLst>
                </a:gridCol>
                <a:gridCol w="867410">
                  <a:extLst>
                    <a:ext uri="{9D8B030D-6E8A-4147-A177-3AD203B41FA5}">
                      <a16:colId xmlns:a16="http://schemas.microsoft.com/office/drawing/2014/main" val="20004"/>
                    </a:ext>
                  </a:extLst>
                </a:gridCol>
                <a:gridCol w="868045">
                  <a:extLst>
                    <a:ext uri="{9D8B030D-6E8A-4147-A177-3AD203B41FA5}">
                      <a16:colId xmlns:a16="http://schemas.microsoft.com/office/drawing/2014/main" val="20005"/>
                    </a:ext>
                  </a:extLst>
                </a:gridCol>
                <a:gridCol w="867410">
                  <a:extLst>
                    <a:ext uri="{9D8B030D-6E8A-4147-A177-3AD203B41FA5}">
                      <a16:colId xmlns:a16="http://schemas.microsoft.com/office/drawing/2014/main" val="20006"/>
                    </a:ext>
                  </a:extLst>
                </a:gridCol>
                <a:gridCol w="868045">
                  <a:extLst>
                    <a:ext uri="{9D8B030D-6E8A-4147-A177-3AD203B41FA5}">
                      <a16:colId xmlns:a16="http://schemas.microsoft.com/office/drawing/2014/main" val="20007"/>
                    </a:ext>
                  </a:extLst>
                </a:gridCol>
                <a:gridCol w="867410">
                  <a:extLst>
                    <a:ext uri="{9D8B030D-6E8A-4147-A177-3AD203B41FA5}">
                      <a16:colId xmlns:a16="http://schemas.microsoft.com/office/drawing/2014/main" val="20008"/>
                    </a:ext>
                  </a:extLst>
                </a:gridCol>
                <a:gridCol w="868045">
                  <a:extLst>
                    <a:ext uri="{9D8B030D-6E8A-4147-A177-3AD203B41FA5}">
                      <a16:colId xmlns:a16="http://schemas.microsoft.com/office/drawing/2014/main" val="20009"/>
                    </a:ext>
                  </a:extLst>
                </a:gridCol>
              </a:tblGrid>
              <a:tr h="316230">
                <a:tc>
                  <a:txBody>
                    <a:bodyPr/>
                    <a:lstStyle/>
                    <a:p>
                      <a:pPr algn="ctr" fontAlgn="ctr"/>
                      <a:r>
                        <a:rPr lang="zh-CN" altLang="en-US" sz="1000" u="none" strike="noStrike" kern="1200" dirty="0">
                          <a:solidFill>
                            <a:schemeClr val="dk1"/>
                          </a:solidFill>
                          <a:effectLst/>
                          <a:latin typeface="+mn-lt"/>
                          <a:ea typeface="+mn-ea"/>
                          <a:cs typeface="+mn-cs"/>
                        </a:rPr>
                        <a:t>分类</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井数</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（口）</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初期产量</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（万方</a:t>
                      </a:r>
                      <a:r>
                        <a:rPr lang="en-US" altLang="zh-CN" sz="1000" u="none" strike="noStrike" kern="1200" dirty="0">
                          <a:solidFill>
                            <a:schemeClr val="dk1"/>
                          </a:solidFill>
                          <a:effectLst/>
                          <a:latin typeface="+mn-lt"/>
                          <a:ea typeface="+mn-ea"/>
                          <a:cs typeface="+mn-cs"/>
                        </a:rPr>
                        <a:t>/</a:t>
                      </a:r>
                      <a:r>
                        <a:rPr lang="zh-CN" altLang="en-US" sz="10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三年平均产量（万方</a:t>
                      </a:r>
                      <a:r>
                        <a:rPr lang="en-US" altLang="zh-CN" sz="1000" u="none" strike="noStrike" kern="1200" dirty="0">
                          <a:solidFill>
                            <a:schemeClr val="dk1"/>
                          </a:solidFill>
                          <a:effectLst/>
                          <a:latin typeface="+mn-lt"/>
                          <a:ea typeface="+mn-ea"/>
                          <a:cs typeface="+mn-cs"/>
                        </a:rPr>
                        <a:t>/</a:t>
                      </a:r>
                      <a:r>
                        <a:rPr lang="zh-CN" altLang="en-US" sz="10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压降速率</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a:t>
                      </a:r>
                      <a:r>
                        <a:rPr lang="en-US" altLang="zh-CN" sz="1000" u="none" strike="noStrike" kern="1200" dirty="0">
                          <a:solidFill>
                            <a:schemeClr val="dk1"/>
                          </a:solidFill>
                          <a:effectLst/>
                          <a:latin typeface="+mn-lt"/>
                          <a:ea typeface="+mn-ea"/>
                          <a:cs typeface="+mn-cs"/>
                        </a:rPr>
                        <a:t>MPa/d</a:t>
                      </a:r>
                      <a:r>
                        <a:rPr lang="zh-CN" altLang="en-US" sz="10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分类</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井数</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（口）</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初期产量</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（万方</a:t>
                      </a:r>
                      <a:r>
                        <a:rPr lang="en-US" altLang="zh-CN" sz="1000" u="none" strike="noStrike" kern="1200" dirty="0">
                          <a:solidFill>
                            <a:schemeClr val="dk1"/>
                          </a:solidFill>
                          <a:effectLst/>
                          <a:latin typeface="+mn-lt"/>
                          <a:ea typeface="+mn-ea"/>
                          <a:cs typeface="+mn-cs"/>
                        </a:rPr>
                        <a:t>/</a:t>
                      </a:r>
                      <a:r>
                        <a:rPr lang="zh-CN" altLang="en-US" sz="10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三年平均产量</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（万方</a:t>
                      </a:r>
                      <a:r>
                        <a:rPr lang="en-US" altLang="zh-CN" sz="1000" u="none" strike="noStrike" kern="1200" dirty="0">
                          <a:solidFill>
                            <a:schemeClr val="dk1"/>
                          </a:solidFill>
                          <a:effectLst/>
                          <a:latin typeface="+mn-lt"/>
                          <a:ea typeface="+mn-ea"/>
                          <a:cs typeface="+mn-cs"/>
                        </a:rPr>
                        <a:t>/</a:t>
                      </a:r>
                      <a:r>
                        <a:rPr lang="zh-CN" altLang="en-US" sz="1000" u="none" strike="noStrike" kern="1200" dirty="0">
                          <a:solidFill>
                            <a:schemeClr val="dk1"/>
                          </a:solidFill>
                          <a:effectLst/>
                          <a:latin typeface="+mn-lt"/>
                          <a:ea typeface="+mn-ea"/>
                          <a:cs typeface="+mn-cs"/>
                        </a:rPr>
                        <a:t>天）</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ctr"/>
                      <a:r>
                        <a:rPr lang="zh-CN" altLang="en-US" sz="1000" u="none" strike="noStrike" kern="1200" dirty="0">
                          <a:solidFill>
                            <a:schemeClr val="dk1"/>
                          </a:solidFill>
                          <a:effectLst/>
                          <a:latin typeface="+mn-lt"/>
                          <a:ea typeface="+mn-ea"/>
                          <a:cs typeface="+mn-cs"/>
                        </a:rPr>
                        <a:t>压降速率</a:t>
                      </a:r>
                      <a:endParaRPr lang="en-US" altLang="zh-CN" sz="1000" u="none" strike="noStrike" kern="1200" dirty="0">
                        <a:solidFill>
                          <a:schemeClr val="dk1"/>
                        </a:solidFill>
                        <a:effectLst/>
                        <a:latin typeface="+mn-lt"/>
                        <a:ea typeface="+mn-ea"/>
                        <a:cs typeface="+mn-cs"/>
                      </a:endParaRPr>
                    </a:p>
                    <a:p>
                      <a:pPr algn="ctr" fontAlgn="ctr"/>
                      <a:r>
                        <a:rPr lang="zh-CN" altLang="en-US" sz="1000" u="none" strike="noStrike" kern="1200" dirty="0">
                          <a:solidFill>
                            <a:schemeClr val="dk1"/>
                          </a:solidFill>
                          <a:effectLst/>
                          <a:latin typeface="+mn-lt"/>
                          <a:ea typeface="+mn-ea"/>
                          <a:cs typeface="+mn-cs"/>
                        </a:rPr>
                        <a:t>（</a:t>
                      </a:r>
                      <a:r>
                        <a:rPr lang="en-US" altLang="zh-CN" sz="1000" u="none" strike="noStrike" kern="1200" dirty="0">
                          <a:solidFill>
                            <a:schemeClr val="dk1"/>
                          </a:solidFill>
                          <a:effectLst/>
                          <a:latin typeface="+mn-lt"/>
                          <a:ea typeface="+mn-ea"/>
                          <a:cs typeface="+mn-cs"/>
                        </a:rPr>
                        <a:t>MPa/d</a:t>
                      </a:r>
                      <a:r>
                        <a:rPr lang="zh-CN" altLang="en-US" sz="1000" u="none" strike="noStrike" kern="1200" dirty="0">
                          <a:solidFill>
                            <a:schemeClr val="dk1"/>
                          </a:solidFill>
                          <a:effectLst/>
                          <a:latin typeface="+mn-lt"/>
                          <a:ea typeface="+mn-ea"/>
                          <a:cs typeface="+mn-cs"/>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6230">
                <a:tc>
                  <a:txBody>
                    <a:bodyPr/>
                    <a:lstStyle/>
                    <a:p>
                      <a:pPr algn="ctr" fontAlgn="ctr"/>
                      <a:r>
                        <a:rPr lang="zh-CN" altLang="en-US" sz="1000" b="0" i="0" u="none" strike="noStrike" dirty="0">
                          <a:effectLst/>
                          <a:latin typeface="+mn-lt"/>
                          <a:ea typeface="+mn-ea"/>
                        </a:rPr>
                        <a:t>低配产</a:t>
                      </a:r>
                      <a:endParaRPr lang="zh-CN" altLang="en-US" sz="10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0.004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marL="0" algn="ctr" defTabSz="685800" rtl="0" eaLnBrk="1" fontAlgn="ctr" latinLnBrk="0" hangingPunct="1"/>
                      <a:r>
                        <a:rPr lang="zh-CN" altLang="en-US" sz="1000" u="none" strike="noStrike" kern="1200" dirty="0">
                          <a:solidFill>
                            <a:schemeClr val="dk1"/>
                          </a:solidFill>
                          <a:effectLst/>
                          <a:latin typeface="+mn-lt"/>
                          <a:ea typeface="+mn-ea"/>
                          <a:cs typeface="+mn-cs"/>
                        </a:rPr>
                        <a:t>正常配产</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465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000" u="none" strike="noStrike" dirty="0">
                          <a:effectLst/>
                        </a:rPr>
                        <a:t>1.2</a:t>
                      </a:r>
                      <a:endParaRPr lang="en-US" altLang="zh-CN" sz="10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altLang="zh-CN" sz="1000" u="none" strike="noStrike" dirty="0">
                          <a:effectLst/>
                        </a:rPr>
                        <a:t>0.7</a:t>
                      </a:r>
                      <a:endParaRPr lang="en-US" altLang="zh-CN" sz="1000" b="0" i="0" u="none" strike="noStrike" dirty="0">
                        <a:effectLst/>
                        <a:latin typeface="宋体" panose="02010600030101010101" pitchFamily="2" charset="-122"/>
                        <a:ea typeface="宋体"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marL="0" algn="ctr" defTabSz="685800" rtl="0" eaLnBrk="1" fontAlgn="ctr" latinLnBrk="0" hangingPunct="1"/>
                      <a:r>
                        <a:rPr lang="en-US" altLang="zh-CN" sz="1000" u="none" strike="noStrike" kern="1200" dirty="0">
                          <a:solidFill>
                            <a:schemeClr val="dk1"/>
                          </a:solidFill>
                          <a:effectLst/>
                          <a:latin typeface="+mn-lt"/>
                          <a:ea typeface="+mn-ea"/>
                          <a:cs typeface="+mn-cs"/>
                        </a:rPr>
                        <a:t>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29735" y="131843"/>
            <a:ext cx="4787582" cy="506730"/>
          </a:xfrm>
          <a:prstGeom prst="rect">
            <a:avLst/>
          </a:prstGeom>
          <a:noFill/>
        </p:spPr>
        <p:txBody>
          <a:bodyPr wrap="square" rtlCol="0">
            <a:spAutoFit/>
          </a:bodyPr>
          <a:lstStyle/>
          <a:p>
            <a:pPr algn="just">
              <a:lnSpc>
                <a:spcPct val="150000"/>
              </a:lnSpc>
            </a:pPr>
            <a:r>
              <a:rPr 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典型井：</a:t>
            </a:r>
            <a:r>
              <a:rPr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苏14-22-50C4</a:t>
            </a:r>
          </a:p>
        </p:txBody>
      </p:sp>
      <p:pic>
        <p:nvPicPr>
          <p:cNvPr id="2" name="图片 1"/>
          <p:cNvPicPr>
            <a:picLocks noChangeAspect="1"/>
          </p:cNvPicPr>
          <p:nvPr/>
        </p:nvPicPr>
        <p:blipFill>
          <a:blip r:embed="rId2"/>
          <a:stretch>
            <a:fillRect/>
          </a:stretch>
        </p:blipFill>
        <p:spPr>
          <a:xfrm>
            <a:off x="172720" y="2825115"/>
            <a:ext cx="5644515" cy="2098675"/>
          </a:xfrm>
          <a:prstGeom prst="rect">
            <a:avLst/>
          </a:prstGeom>
        </p:spPr>
      </p:pic>
      <p:pic>
        <p:nvPicPr>
          <p:cNvPr id="4" name="图片 3"/>
          <p:cNvPicPr>
            <a:picLocks noChangeAspect="1"/>
          </p:cNvPicPr>
          <p:nvPr/>
        </p:nvPicPr>
        <p:blipFill>
          <a:blip r:embed="rId3"/>
          <a:stretch>
            <a:fillRect/>
          </a:stretch>
        </p:blipFill>
        <p:spPr>
          <a:xfrm>
            <a:off x="2790825" y="3138170"/>
            <a:ext cx="1715135" cy="706755"/>
          </a:xfrm>
          <a:prstGeom prst="rect">
            <a:avLst/>
          </a:prstGeom>
        </p:spPr>
      </p:pic>
      <p:cxnSp>
        <p:nvCxnSpPr>
          <p:cNvPr id="18" name="直接箭头连接符 17"/>
          <p:cNvCxnSpPr/>
          <p:nvPr/>
        </p:nvCxnSpPr>
        <p:spPr>
          <a:xfrm>
            <a:off x="4314825" y="3728720"/>
            <a:ext cx="371475" cy="84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4"/>
          <a:stretch>
            <a:fillRect/>
          </a:stretch>
        </p:blipFill>
        <p:spPr>
          <a:xfrm>
            <a:off x="5880735" y="132080"/>
            <a:ext cx="3198495" cy="3872230"/>
          </a:xfrm>
          <a:prstGeom prst="rect">
            <a:avLst/>
          </a:prstGeom>
        </p:spPr>
      </p:pic>
      <p:graphicFrame>
        <p:nvGraphicFramePr>
          <p:cNvPr id="7" name="表格 6"/>
          <p:cNvGraphicFramePr>
            <a:graphicFrameLocks noGrp="1"/>
          </p:cNvGraphicFramePr>
          <p:nvPr/>
        </p:nvGraphicFramePr>
        <p:xfrm>
          <a:off x="5956935" y="4004310"/>
          <a:ext cx="3054985" cy="919480"/>
        </p:xfrm>
        <a:graphic>
          <a:graphicData uri="http://schemas.openxmlformats.org/drawingml/2006/table">
            <a:tbl>
              <a:tblPr>
                <a:tableStyleId>{5C22544A-7EE6-4342-B048-85BDC9FD1C3A}</a:tableStyleId>
              </a:tblPr>
              <a:tblGrid>
                <a:gridCol w="432435">
                  <a:extLst>
                    <a:ext uri="{9D8B030D-6E8A-4147-A177-3AD203B41FA5}">
                      <a16:colId xmlns:a16="http://schemas.microsoft.com/office/drawing/2014/main" val="20000"/>
                    </a:ext>
                  </a:extLst>
                </a:gridCol>
                <a:gridCol w="488315">
                  <a:extLst>
                    <a:ext uri="{9D8B030D-6E8A-4147-A177-3AD203B41FA5}">
                      <a16:colId xmlns:a16="http://schemas.microsoft.com/office/drawing/2014/main" val="20001"/>
                    </a:ext>
                  </a:extLst>
                </a:gridCol>
                <a:gridCol w="512445">
                  <a:extLst>
                    <a:ext uri="{9D8B030D-6E8A-4147-A177-3AD203B41FA5}">
                      <a16:colId xmlns:a16="http://schemas.microsoft.com/office/drawing/2014/main" val="20002"/>
                    </a:ext>
                  </a:extLst>
                </a:gridCol>
                <a:gridCol w="521970">
                  <a:extLst>
                    <a:ext uri="{9D8B030D-6E8A-4147-A177-3AD203B41FA5}">
                      <a16:colId xmlns:a16="http://schemas.microsoft.com/office/drawing/2014/main" val="20003"/>
                    </a:ext>
                  </a:extLst>
                </a:gridCol>
                <a:gridCol w="577850">
                  <a:extLst>
                    <a:ext uri="{9D8B030D-6E8A-4147-A177-3AD203B41FA5}">
                      <a16:colId xmlns:a16="http://schemas.microsoft.com/office/drawing/2014/main" val="20004"/>
                    </a:ext>
                  </a:extLst>
                </a:gridCol>
                <a:gridCol w="521970">
                  <a:extLst>
                    <a:ext uri="{9D8B030D-6E8A-4147-A177-3AD203B41FA5}">
                      <a16:colId xmlns:a16="http://schemas.microsoft.com/office/drawing/2014/main" val="20005"/>
                    </a:ext>
                  </a:extLst>
                </a:gridCol>
              </a:tblGrid>
              <a:tr h="396875">
                <a:tc>
                  <a:txBody>
                    <a:bodyPr/>
                    <a:lstStyle/>
                    <a:p>
                      <a:pPr algn="ctr" fontAlgn="ctr"/>
                      <a:r>
                        <a:rPr lang="zh-CN" altLang="en-US" sz="1000" b="0" u="none" strike="noStrike">
                          <a:effectLst/>
                          <a:latin typeface="+mn-ea"/>
                          <a:ea typeface="+mn-ea"/>
                        </a:rPr>
                        <a:t>层位</a:t>
                      </a:r>
                      <a:endParaRPr lang="zh-CN" altLang="en-US" sz="1000" b="0" i="0" u="none" strike="noStrike">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厚度</a:t>
                      </a:r>
                      <a:endParaRPr lang="en-US" altLang="zh-CN" sz="1000" b="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孔隙度</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渗透率</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i="0" u="none" strike="noStrike">
                          <a:effectLst/>
                          <a:latin typeface="+mn-ea"/>
                          <a:ea typeface="+mn-ea"/>
                        </a:rPr>
                        <a:t>含气</a:t>
                      </a:r>
                    </a:p>
                    <a:p>
                      <a:pPr algn="ctr" fontAlgn="ctr"/>
                      <a:r>
                        <a:rPr lang="zh-CN" altLang="en-US" sz="1000" b="0" i="0" u="none" strike="noStrike">
                          <a:effectLst/>
                          <a:latin typeface="+mn-ea"/>
                          <a:ea typeface="+mn-ea"/>
                        </a:rPr>
                        <a:t>饱和度</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解释</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结果</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0"/>
                  </a:ext>
                </a:extLst>
              </a:tr>
              <a:tr h="261620">
                <a:tc>
                  <a:txBody>
                    <a:bodyPr/>
                    <a:lstStyle/>
                    <a:p>
                      <a:pPr algn="ctr" fontAlgn="ctr"/>
                      <a:r>
                        <a:rPr lang="zh-CN" altLang="en-US" sz="1000" b="0" u="none" strike="noStrike" dirty="0">
                          <a:effectLst/>
                          <a:latin typeface="+mn-ea"/>
                          <a:ea typeface="+mn-ea"/>
                        </a:rPr>
                        <a:t>盒</a:t>
                      </a:r>
                      <a:r>
                        <a:rPr lang="en-US" altLang="zh-CN" sz="1000" b="0" u="none" strike="noStrike" baseline="-25000" dirty="0">
                          <a:effectLst/>
                          <a:latin typeface="+mn-ea"/>
                          <a:ea typeface="+mn-ea"/>
                        </a:rPr>
                        <a:t>8</a:t>
                      </a:r>
                      <a:r>
                        <a:rPr lang="zh-CN" altLang="en-US" sz="1000" b="0" u="none" strike="noStrike" baseline="-25000" dirty="0">
                          <a:effectLst/>
                          <a:latin typeface="+mn-ea"/>
                          <a:ea typeface="+mn-ea"/>
                        </a:rPr>
                        <a:t>下</a:t>
                      </a:r>
                      <a:r>
                        <a:rPr lang="en-US" altLang="zh-CN" sz="1000" b="0" u="none" strike="noStrike" baseline="30000" dirty="0">
                          <a:effectLst/>
                          <a:latin typeface="+mn-ea"/>
                          <a:ea typeface="+mn-ea"/>
                        </a:rPr>
                        <a:t>1</a:t>
                      </a:r>
                      <a:endParaRPr lang="en-US" altLang="zh-CN" sz="1000" b="0" i="0" u="none" strike="noStrike" baseline="30000"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6.7</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8.4</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0.97</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49.7</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气层</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1"/>
                  </a:ext>
                </a:extLst>
              </a:tr>
              <a:tr h="260985">
                <a:tc>
                  <a:txBody>
                    <a:bodyPr/>
                    <a:lstStyle/>
                    <a:p>
                      <a:pPr algn="ctr" fontAlgn="ctr">
                        <a:buNone/>
                      </a:pPr>
                      <a:r>
                        <a:rPr lang="zh-CN" altLang="en-US" sz="1000" b="0" i="0" u="none" strike="noStrike" dirty="0">
                          <a:effectLst/>
                          <a:latin typeface="+mn-ea"/>
                          <a:ea typeface="+mn-ea"/>
                        </a:rPr>
                        <a:t>山</a:t>
                      </a:r>
                      <a:r>
                        <a:rPr lang="en-US" altLang="zh-CN" sz="1000" b="0" i="0" u="none" strike="noStrike" baseline="-25000" dirty="0">
                          <a:effectLst/>
                          <a:latin typeface="+mn-ea"/>
                          <a:ea typeface="+mn-ea"/>
                        </a:rPr>
                        <a:t>1</a:t>
                      </a:r>
                      <a:r>
                        <a:rPr lang="en-US" altLang="zh-CN" sz="1000" b="0" i="0" u="none" strike="noStrike" baseline="30000" dirty="0">
                          <a:effectLst/>
                          <a:latin typeface="+mn-ea"/>
                          <a:ea typeface="+mn-ea"/>
                        </a:rPr>
                        <a:t>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3.5</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6.4</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0.43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64.3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气层</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2"/>
                  </a:ext>
                </a:extLst>
              </a:tr>
            </a:tbl>
          </a:graphicData>
        </a:graphic>
      </p:graphicFrame>
      <p:sp>
        <p:nvSpPr>
          <p:cNvPr id="6" name="文本框 12"/>
          <p:cNvSpPr txBox="1">
            <a:spLocks noChangeArrowheads="1"/>
          </p:cNvSpPr>
          <p:nvPr/>
        </p:nvSpPr>
        <p:spPr bwMode="auto">
          <a:xfrm>
            <a:off x="210820" y="690245"/>
            <a:ext cx="5648325" cy="2168525"/>
          </a:xfrm>
          <a:prstGeom prst="rect">
            <a:avLst/>
          </a:prstGeom>
          <a:noFill/>
          <a:ln w="9525">
            <a:noFill/>
            <a:miter lim="800000"/>
          </a:ln>
        </p:spPr>
        <p:txBody>
          <a:bodyPr wrap="square">
            <a:spAutoFit/>
          </a:bodyPr>
          <a:lstStyle/>
          <a:p>
            <a:pPr algn="just">
              <a:lnSpc>
                <a:spcPct val="150000"/>
              </a:lnSpc>
              <a:spcBef>
                <a:spcPts val="0"/>
              </a:spcBef>
              <a:spcAft>
                <a:spcPts val="0"/>
              </a:spcAft>
            </a:pPr>
            <a:r>
              <a:rPr lang="zh-CN" altLang="en-US" dirty="0">
                <a:latin typeface="方正大黑简体" panose="02010601030101010101" charset="-122"/>
                <a:ea typeface="方正大黑简体" panose="02010601030101010101" charset="-122"/>
                <a:cs typeface="方正黑体简体" panose="02010601030101010101" pitchFamily="2" charset="-122"/>
              </a:rPr>
              <a:t>    生产层位为盒</a:t>
            </a:r>
            <a:r>
              <a:rPr lang="en-US" altLang="zh-CN" baseline="-25000" dirty="0">
                <a:latin typeface="方正大黑简体" panose="02010601030101010101" charset="-122"/>
                <a:ea typeface="方正大黑简体" panose="02010601030101010101" charset="-122"/>
                <a:cs typeface="方正黑体简体" panose="02010601030101010101" pitchFamily="2" charset="-122"/>
              </a:rPr>
              <a:t>8</a:t>
            </a:r>
            <a:r>
              <a:rPr lang="zh-CN" altLang="en-US" dirty="0">
                <a:latin typeface="方正大黑简体" panose="02010601030101010101" charset="-122"/>
                <a:ea typeface="方正大黑简体" panose="02010601030101010101" charset="-122"/>
                <a:cs typeface="方正黑体简体" panose="02010601030101010101" pitchFamily="2" charset="-122"/>
              </a:rPr>
              <a:t>、山</a:t>
            </a:r>
            <a:r>
              <a:rPr lang="en-US" altLang="zh-CN" baseline="-25000" dirty="0">
                <a:latin typeface="方正大黑简体" panose="02010601030101010101" charset="-122"/>
                <a:ea typeface="方正大黑简体" panose="02010601030101010101" charset="-122"/>
                <a:cs typeface="方正黑体简体" panose="02010601030101010101" pitchFamily="2" charset="-122"/>
              </a:rPr>
              <a:t>1</a:t>
            </a:r>
            <a:r>
              <a:rPr lang="zh-CN" altLang="en-US" dirty="0">
                <a:latin typeface="方正大黑简体" panose="02010601030101010101" charset="-122"/>
                <a:ea typeface="方正大黑简体" panose="02010601030101010101" charset="-122"/>
                <a:cs typeface="方正黑体简体" panose="02010601030101010101" pitchFamily="2" charset="-122"/>
              </a:rPr>
              <a:t>，有效厚度</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10.2</a:t>
            </a:r>
            <a:r>
              <a:rPr lang="zh-CN" altLang="en-US" dirty="0">
                <a:latin typeface="方正大黑简体" panose="02010601030101010101" charset="-122"/>
                <a:ea typeface="方正大黑简体" panose="02010601030101010101" charset="-122"/>
                <a:cs typeface="方正黑体简体" panose="02010601030101010101" pitchFamily="2" charset="-122"/>
              </a:rPr>
              <a:t>米，静态</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I</a:t>
            </a:r>
            <a:r>
              <a:rPr lang="zh-CN" altLang="en-US" dirty="0">
                <a:solidFill>
                  <a:srgbClr val="FF0000"/>
                </a:solidFill>
                <a:latin typeface="方正大黑简体" panose="02010601030101010101" charset="-122"/>
                <a:ea typeface="方正大黑简体" panose="02010601030101010101" charset="-122"/>
                <a:cs typeface="方正黑体简体" panose="02010601030101010101" pitchFamily="2" charset="-122"/>
              </a:rPr>
              <a:t>类</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en-US" dirty="0">
                <a:latin typeface="方正大黑简体" panose="02010601030101010101" charset="-122"/>
                <a:ea typeface="方正大黑简体" panose="02010601030101010101" charset="-122"/>
                <a:cs typeface="方正黑体简体" panose="02010601030101010101" pitchFamily="2" charset="-122"/>
              </a:rPr>
              <a:t>2018</a:t>
            </a:r>
            <a:r>
              <a:rPr lang="zh-CN" altLang="en-US" dirty="0">
                <a:latin typeface="方正大黑简体" panose="02010601030101010101" charset="-122"/>
                <a:ea typeface="方正大黑简体" panose="02010601030101010101" charset="-122"/>
                <a:cs typeface="方正黑体简体" panose="02010601030101010101" pitchFamily="2" charset="-122"/>
              </a:rPr>
              <a:t>年</a:t>
            </a:r>
            <a:r>
              <a:rPr lang="en-US" altLang="zh-CN" dirty="0">
                <a:latin typeface="方正大黑简体" panose="02010601030101010101" charset="-122"/>
                <a:ea typeface="方正大黑简体" panose="02010601030101010101" charset="-122"/>
                <a:cs typeface="方正黑体简体" panose="02010601030101010101" pitchFamily="2" charset="-122"/>
              </a:rPr>
              <a:t>8</a:t>
            </a:r>
            <a:r>
              <a:rPr lang="zh-CN" altLang="en-US" dirty="0">
                <a:latin typeface="方正大黑简体" panose="02010601030101010101" charset="-122"/>
                <a:ea typeface="方正大黑简体" panose="02010601030101010101" charset="-122"/>
                <a:cs typeface="方正黑体简体" panose="02010601030101010101" pitchFamily="2" charset="-122"/>
              </a:rPr>
              <a:t>月投产，节流器配产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1.2</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天，目前</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累产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530</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万方，日气</a:t>
            </a:r>
            <a:r>
              <a:rPr lang="zh-CN" altLang="en-US" dirty="0">
                <a:latin typeface="方正大黑简体" panose="02010601030101010101" charset="-122"/>
                <a:ea typeface="方正大黑简体" panose="02010601030101010101" charset="-122"/>
                <a:cs typeface="方正黑体简体" panose="02010601030101010101" pitchFamily="2" charset="-122"/>
              </a:rPr>
              <a:t>产量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0.3</a:t>
            </a:r>
            <a:r>
              <a:rPr lang="zh-CN" altLang="en-US" dirty="0">
                <a:latin typeface="方正大黑简体" panose="02010601030101010101" charset="-122"/>
                <a:ea typeface="方正大黑简体" panose="02010601030101010101" charset="-122"/>
                <a:cs typeface="方正黑体简体" panose="02010601030101010101" pitchFamily="2" charset="-122"/>
              </a:rPr>
              <a:t>万方，套压</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17.6</a:t>
            </a:r>
            <a:r>
              <a:rPr lang="en-US" altLang="zh-CN" dirty="0">
                <a:latin typeface="方正大黑简体" panose="02010601030101010101" charset="-122"/>
                <a:ea typeface="方正大黑简体" panose="02010601030101010101" charset="-122"/>
                <a:cs typeface="方正黑体简体" panose="02010601030101010101" pitchFamily="2" charset="-122"/>
              </a:rPr>
              <a:t>MPa</a:t>
            </a:r>
            <a:r>
              <a:rPr lang="zh-CN" altLang="en-US" dirty="0">
                <a:latin typeface="方正大黑简体" panose="02010601030101010101" charset="-122"/>
                <a:ea typeface="方正大黑简体" panose="02010601030101010101" charset="-122"/>
                <a:cs typeface="方正黑体简体" panose="02010601030101010101" pitchFamily="2" charset="-122"/>
              </a:rPr>
              <a:t>，平均压降速率</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0.004</a:t>
            </a:r>
            <a:r>
              <a:rPr lang="en-US" altLang="zh-CN" dirty="0">
                <a:latin typeface="方正大黑简体" panose="02010601030101010101" charset="-122"/>
                <a:ea typeface="方正大黑简体" panose="02010601030101010101" charset="-122"/>
                <a:cs typeface="方正黑体简体" panose="02010601030101010101" pitchFamily="2" charset="-122"/>
              </a:rPr>
              <a:t>MPa/d</a:t>
            </a:r>
            <a:r>
              <a:rPr lang="zh-CN" altLang="en-US" dirty="0">
                <a:latin typeface="方正大黑简体" panose="02010601030101010101" charset="-122"/>
                <a:ea typeface="方正大黑简体" panose="02010601030101010101" charset="-122"/>
                <a:cs typeface="方正黑体简体" panose="02010601030101010101" pitchFamily="2" charset="-122"/>
              </a:rPr>
              <a:t>，井筒无积液，主要为配产偏低，压降速率慢，导致压力高，合理配产为</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2</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29735" y="131843"/>
            <a:ext cx="4787582" cy="506730"/>
          </a:xfrm>
          <a:prstGeom prst="rect">
            <a:avLst/>
          </a:prstGeom>
          <a:noFill/>
        </p:spPr>
        <p:txBody>
          <a:bodyPr wrap="square" rtlCol="0">
            <a:spAutoFit/>
          </a:bodyPr>
          <a:lstStyle/>
          <a:p>
            <a:pPr algn="just">
              <a:lnSpc>
                <a:spcPct val="150000"/>
              </a:lnSpc>
            </a:pPr>
            <a:r>
              <a:rPr 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典型井：</a:t>
            </a:r>
            <a:r>
              <a:rPr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桃2-19-27C2</a:t>
            </a:r>
          </a:p>
        </p:txBody>
      </p:sp>
      <p:pic>
        <p:nvPicPr>
          <p:cNvPr id="2" name="图片 1"/>
          <p:cNvPicPr>
            <a:picLocks noChangeAspect="1"/>
          </p:cNvPicPr>
          <p:nvPr/>
        </p:nvPicPr>
        <p:blipFill>
          <a:blip r:embed="rId2"/>
          <a:stretch>
            <a:fillRect/>
          </a:stretch>
        </p:blipFill>
        <p:spPr>
          <a:xfrm>
            <a:off x="186690" y="2810510"/>
            <a:ext cx="5576570" cy="2179955"/>
          </a:xfrm>
          <a:prstGeom prst="rect">
            <a:avLst/>
          </a:prstGeom>
        </p:spPr>
      </p:pic>
      <p:pic>
        <p:nvPicPr>
          <p:cNvPr id="4" name="图片 3"/>
          <p:cNvPicPr>
            <a:picLocks noChangeAspect="1"/>
          </p:cNvPicPr>
          <p:nvPr/>
        </p:nvPicPr>
        <p:blipFill>
          <a:blip r:embed="rId3"/>
          <a:stretch>
            <a:fillRect/>
          </a:stretch>
        </p:blipFill>
        <p:spPr>
          <a:xfrm>
            <a:off x="5956935" y="132080"/>
            <a:ext cx="3153410" cy="3782695"/>
          </a:xfrm>
          <a:prstGeom prst="rect">
            <a:avLst/>
          </a:prstGeom>
        </p:spPr>
      </p:pic>
      <p:pic>
        <p:nvPicPr>
          <p:cNvPr id="6" name="图片 5"/>
          <p:cNvPicPr>
            <a:picLocks noChangeAspect="1"/>
          </p:cNvPicPr>
          <p:nvPr/>
        </p:nvPicPr>
        <p:blipFill>
          <a:blip r:embed="rId4"/>
          <a:stretch>
            <a:fillRect/>
          </a:stretch>
        </p:blipFill>
        <p:spPr>
          <a:xfrm>
            <a:off x="3276600" y="3161665"/>
            <a:ext cx="1473835" cy="648335"/>
          </a:xfrm>
          <a:prstGeom prst="rect">
            <a:avLst/>
          </a:prstGeom>
        </p:spPr>
      </p:pic>
      <p:cxnSp>
        <p:nvCxnSpPr>
          <p:cNvPr id="18" name="直接箭头连接符 17"/>
          <p:cNvCxnSpPr/>
          <p:nvPr/>
        </p:nvCxnSpPr>
        <p:spPr>
          <a:xfrm flipH="1">
            <a:off x="2600325" y="3649980"/>
            <a:ext cx="909955" cy="907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nvGraphicFramePr>
        <p:xfrm>
          <a:off x="5956935" y="4004310"/>
          <a:ext cx="3054985" cy="1107440"/>
        </p:xfrm>
        <a:graphic>
          <a:graphicData uri="http://schemas.openxmlformats.org/drawingml/2006/table">
            <a:tbl>
              <a:tblPr>
                <a:tableStyleId>{5C22544A-7EE6-4342-B048-85BDC9FD1C3A}</a:tableStyleId>
              </a:tblPr>
              <a:tblGrid>
                <a:gridCol w="432435">
                  <a:extLst>
                    <a:ext uri="{9D8B030D-6E8A-4147-A177-3AD203B41FA5}">
                      <a16:colId xmlns:a16="http://schemas.microsoft.com/office/drawing/2014/main" val="20000"/>
                    </a:ext>
                  </a:extLst>
                </a:gridCol>
                <a:gridCol w="488315">
                  <a:extLst>
                    <a:ext uri="{9D8B030D-6E8A-4147-A177-3AD203B41FA5}">
                      <a16:colId xmlns:a16="http://schemas.microsoft.com/office/drawing/2014/main" val="20001"/>
                    </a:ext>
                  </a:extLst>
                </a:gridCol>
                <a:gridCol w="512445">
                  <a:extLst>
                    <a:ext uri="{9D8B030D-6E8A-4147-A177-3AD203B41FA5}">
                      <a16:colId xmlns:a16="http://schemas.microsoft.com/office/drawing/2014/main" val="20002"/>
                    </a:ext>
                  </a:extLst>
                </a:gridCol>
                <a:gridCol w="521970">
                  <a:extLst>
                    <a:ext uri="{9D8B030D-6E8A-4147-A177-3AD203B41FA5}">
                      <a16:colId xmlns:a16="http://schemas.microsoft.com/office/drawing/2014/main" val="20003"/>
                    </a:ext>
                  </a:extLst>
                </a:gridCol>
                <a:gridCol w="577850">
                  <a:extLst>
                    <a:ext uri="{9D8B030D-6E8A-4147-A177-3AD203B41FA5}">
                      <a16:colId xmlns:a16="http://schemas.microsoft.com/office/drawing/2014/main" val="20004"/>
                    </a:ext>
                  </a:extLst>
                </a:gridCol>
                <a:gridCol w="521970">
                  <a:extLst>
                    <a:ext uri="{9D8B030D-6E8A-4147-A177-3AD203B41FA5}">
                      <a16:colId xmlns:a16="http://schemas.microsoft.com/office/drawing/2014/main" val="20005"/>
                    </a:ext>
                  </a:extLst>
                </a:gridCol>
              </a:tblGrid>
              <a:tr h="304800">
                <a:tc>
                  <a:txBody>
                    <a:bodyPr/>
                    <a:lstStyle/>
                    <a:p>
                      <a:pPr algn="ctr" fontAlgn="ctr"/>
                      <a:r>
                        <a:rPr lang="zh-CN" altLang="en-US" sz="1000" b="0" u="none" strike="noStrike">
                          <a:effectLst/>
                          <a:latin typeface="+mn-ea"/>
                          <a:ea typeface="+mn-ea"/>
                        </a:rPr>
                        <a:t>层位</a:t>
                      </a:r>
                      <a:endParaRPr lang="zh-CN" altLang="en-US" sz="1000" b="0" i="0" u="none" strike="noStrike">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厚度</a:t>
                      </a:r>
                      <a:endParaRPr lang="en-US" altLang="zh-CN" sz="1000" b="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孔隙度</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渗透率</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i="0" u="none" strike="noStrike">
                          <a:effectLst/>
                          <a:latin typeface="+mn-ea"/>
                          <a:ea typeface="+mn-ea"/>
                        </a:rPr>
                        <a:t>含气</a:t>
                      </a:r>
                    </a:p>
                    <a:p>
                      <a:pPr algn="ctr" fontAlgn="ctr"/>
                      <a:r>
                        <a:rPr lang="zh-CN" altLang="en-US" sz="1000" b="0" i="0" u="none" strike="noStrike">
                          <a:effectLst/>
                          <a:latin typeface="+mn-ea"/>
                          <a:ea typeface="+mn-ea"/>
                        </a:rPr>
                        <a:t>饱和度</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解释</a:t>
                      </a:r>
                      <a:endParaRPr lang="en-US" altLang="zh-CN" sz="1000" b="0" u="none" strike="noStrike" dirty="0">
                        <a:effectLst/>
                        <a:latin typeface="+mn-ea"/>
                        <a:ea typeface="+mn-ea"/>
                      </a:endParaRPr>
                    </a:p>
                    <a:p>
                      <a:pPr algn="ctr" fontAlgn="ctr"/>
                      <a:r>
                        <a:rPr lang="zh-CN" altLang="en-US" sz="1000" b="0" u="none" strike="noStrike" dirty="0">
                          <a:effectLst/>
                          <a:latin typeface="+mn-ea"/>
                          <a:ea typeface="+mn-ea"/>
                        </a:rPr>
                        <a:t>结果</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0"/>
                  </a:ext>
                </a:extLst>
              </a:tr>
              <a:tr h="200660">
                <a:tc>
                  <a:txBody>
                    <a:bodyPr/>
                    <a:lstStyle/>
                    <a:p>
                      <a:pPr algn="ctr" fontAlgn="ctr"/>
                      <a:r>
                        <a:rPr lang="zh-CN" altLang="en-US" sz="1000" b="0" u="none" strike="noStrike" dirty="0">
                          <a:effectLst/>
                          <a:latin typeface="+mn-ea"/>
                          <a:ea typeface="+mn-ea"/>
                        </a:rPr>
                        <a:t>盒</a:t>
                      </a:r>
                      <a:r>
                        <a:rPr lang="en-US" altLang="zh-CN" sz="1000" b="0" u="none" strike="noStrike" baseline="-25000" dirty="0">
                          <a:effectLst/>
                          <a:latin typeface="+mn-ea"/>
                          <a:ea typeface="+mn-ea"/>
                        </a:rPr>
                        <a:t>8</a:t>
                      </a:r>
                      <a:r>
                        <a:rPr lang="zh-CN" altLang="en-US" sz="1000" b="0" u="none" strike="noStrike" baseline="-25000" dirty="0">
                          <a:effectLst/>
                          <a:latin typeface="+mn-ea"/>
                          <a:ea typeface="+mn-ea"/>
                        </a:rPr>
                        <a:t>下</a:t>
                      </a:r>
                      <a:r>
                        <a:rPr lang="en-US" altLang="zh-CN" sz="1000" b="0" u="none" strike="noStrike" baseline="30000" dirty="0">
                          <a:effectLst/>
                          <a:latin typeface="+mn-ea"/>
                          <a:ea typeface="+mn-ea"/>
                        </a:rPr>
                        <a:t>2</a:t>
                      </a:r>
                      <a:endParaRPr lang="en-US" altLang="zh-CN" sz="1000" b="0" i="0" u="none" strike="noStrike" baseline="30000"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5.8</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11.9</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0.53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76.8</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气层</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1"/>
                  </a:ext>
                </a:extLst>
              </a:tr>
              <a:tr h="200660">
                <a:tc>
                  <a:txBody>
                    <a:bodyPr/>
                    <a:lstStyle/>
                    <a:p>
                      <a:pPr algn="ctr" fontAlgn="ctr">
                        <a:buNone/>
                      </a:pPr>
                      <a:r>
                        <a:rPr lang="zh-CN" altLang="en-US" sz="1000" b="0" i="0" u="none" strike="noStrike" dirty="0">
                          <a:effectLst/>
                          <a:latin typeface="+mn-ea"/>
                          <a:ea typeface="+mn-ea"/>
                        </a:rPr>
                        <a:t>山</a:t>
                      </a:r>
                      <a:r>
                        <a:rPr lang="en-US" altLang="zh-CN" sz="1000" b="0" i="0" u="none" strike="noStrike" baseline="-25000" dirty="0">
                          <a:effectLst/>
                          <a:latin typeface="+mn-ea"/>
                          <a:ea typeface="+mn-ea"/>
                        </a:rPr>
                        <a:t>1</a:t>
                      </a:r>
                      <a:r>
                        <a:rPr lang="en-US" altLang="zh-CN" sz="1000" b="0" i="0" u="none" strike="noStrike" baseline="30000" dirty="0">
                          <a:effectLst/>
                          <a:latin typeface="+mn-ea"/>
                          <a:ea typeface="+mn-ea"/>
                        </a:rPr>
                        <a:t>2</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a:solidFill>
                            <a:schemeClr val="dk1"/>
                          </a:solidFill>
                          <a:effectLst/>
                          <a:latin typeface="+mn-ea"/>
                          <a:ea typeface="+mn-ea"/>
                          <a:cs typeface="+mn-cs"/>
                        </a:rPr>
                        <a:t>2.3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8.9</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0.49</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r>
                        <a:rPr lang="en-US" altLang="zh-CN" sz="1000" b="0" u="none" strike="noStrike" kern="1200" dirty="0">
                          <a:solidFill>
                            <a:schemeClr val="dk1"/>
                          </a:solidFill>
                          <a:effectLst/>
                          <a:latin typeface="+mn-ea"/>
                          <a:ea typeface="+mn-ea"/>
                          <a:cs typeface="+mn-cs"/>
                        </a:rPr>
                        <a:t>56.6</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r>
                        <a:rPr lang="zh-CN" altLang="en-US" sz="1000" b="0" u="none" strike="noStrike" dirty="0">
                          <a:effectLst/>
                          <a:latin typeface="+mn-ea"/>
                          <a:ea typeface="+mn-ea"/>
                        </a:rPr>
                        <a:t>气层</a:t>
                      </a:r>
                      <a:endParaRPr lang="zh-CN" altLang="en-US" sz="1000" b="0" i="0" u="none" strike="noStrike" dirty="0">
                        <a:effectLst/>
                        <a:latin typeface="+mn-ea"/>
                        <a:ea typeface="+mn-e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2"/>
                  </a:ext>
                </a:extLst>
              </a:tr>
              <a:tr h="200660">
                <a:tc>
                  <a:txBody>
                    <a:bodyPr/>
                    <a:lstStyle/>
                    <a:p>
                      <a:pPr algn="ctr" fontAlgn="ctr">
                        <a:buNone/>
                      </a:pPr>
                      <a:r>
                        <a:rPr lang="zh-CN" altLang="en-US" sz="1000" b="0" i="0" u="none" strike="noStrike" dirty="0">
                          <a:effectLst/>
                          <a:latin typeface="+mn-ea"/>
                          <a:ea typeface="+mn-ea"/>
                        </a:rPr>
                        <a:t>山</a:t>
                      </a:r>
                      <a:r>
                        <a:rPr lang="en-US" altLang="zh-CN" sz="1000" b="0" i="0" u="none" strike="noStrike" baseline="-25000" dirty="0">
                          <a:effectLst/>
                          <a:latin typeface="+mn-ea"/>
                          <a:ea typeface="+mn-ea"/>
                        </a:rPr>
                        <a:t>1</a:t>
                      </a:r>
                      <a:r>
                        <a:rPr lang="en-US" altLang="zh-CN" sz="1000" b="0" i="0" u="none" strike="noStrike" baseline="30000" dirty="0">
                          <a:effectLst/>
                          <a:latin typeface="+mn-ea"/>
                          <a:ea typeface="+mn-ea"/>
                        </a:rPr>
                        <a:t>3</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a:solidFill>
                            <a:schemeClr val="dk1"/>
                          </a:solidFill>
                          <a:effectLst/>
                          <a:latin typeface="+mn-ea"/>
                          <a:ea typeface="+mn-ea"/>
                          <a:cs typeface="+mn-cs"/>
                        </a:rPr>
                        <a:t>3.1</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dirty="0">
                          <a:solidFill>
                            <a:schemeClr val="dk1"/>
                          </a:solidFill>
                          <a:effectLst/>
                          <a:latin typeface="+mn-ea"/>
                          <a:ea typeface="+mn-ea"/>
                          <a:cs typeface="+mn-cs"/>
                        </a:rPr>
                        <a:t>7.3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dirty="0">
                          <a:solidFill>
                            <a:schemeClr val="dk1"/>
                          </a:solidFill>
                          <a:effectLst/>
                          <a:latin typeface="+mn-ea"/>
                          <a:ea typeface="+mn-ea"/>
                          <a:cs typeface="+mn-cs"/>
                        </a:rPr>
                        <a:t>0.4</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dirty="0">
                          <a:solidFill>
                            <a:schemeClr val="dk1"/>
                          </a:solidFill>
                          <a:effectLst/>
                          <a:latin typeface="+mn-ea"/>
                          <a:ea typeface="+mn-ea"/>
                          <a:cs typeface="+mn-cs"/>
                        </a:rPr>
                        <a:t>54.1</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buNone/>
                      </a:pPr>
                      <a:r>
                        <a:rPr lang="zh-CN" altLang="en-US" sz="1000" b="0" i="0" u="none" strike="noStrike" dirty="0">
                          <a:effectLst/>
                          <a:latin typeface="+mn-ea"/>
                          <a:ea typeface="+mn-ea"/>
                        </a:rPr>
                        <a:t>气层</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3"/>
                  </a:ext>
                </a:extLst>
              </a:tr>
              <a:tr h="200660">
                <a:tc>
                  <a:txBody>
                    <a:bodyPr/>
                    <a:lstStyle/>
                    <a:p>
                      <a:pPr algn="ctr" fontAlgn="ctr">
                        <a:buNone/>
                      </a:pPr>
                      <a:r>
                        <a:rPr lang="zh-CN" altLang="en-US" sz="1000" b="0" i="0" u="none" strike="noStrike" dirty="0">
                          <a:effectLst/>
                          <a:latin typeface="+mn-ea"/>
                          <a:ea typeface="+mn-ea"/>
                        </a:rPr>
                        <a:t>山</a:t>
                      </a:r>
                      <a:r>
                        <a:rPr lang="en-US" altLang="zh-CN" sz="1000" b="0" i="0" u="none" strike="noStrike" baseline="-25000" dirty="0">
                          <a:effectLst/>
                          <a:latin typeface="+mn-ea"/>
                          <a:ea typeface="+mn-ea"/>
                        </a:rPr>
                        <a:t>2</a:t>
                      </a:r>
                      <a:r>
                        <a:rPr lang="en-US" altLang="zh-CN" sz="1000" b="0" i="0" u="none" strike="noStrike" baseline="30000" dirty="0">
                          <a:effectLst/>
                          <a:latin typeface="+mn-ea"/>
                          <a:ea typeface="+mn-ea"/>
                        </a:rPr>
                        <a:t>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a:solidFill>
                            <a:schemeClr val="dk1"/>
                          </a:solidFill>
                          <a:effectLst/>
                          <a:latin typeface="+mn-ea"/>
                          <a:ea typeface="+mn-ea"/>
                          <a:cs typeface="+mn-cs"/>
                        </a:rPr>
                        <a:t>6.6</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dirty="0">
                          <a:solidFill>
                            <a:schemeClr val="dk1"/>
                          </a:solidFill>
                          <a:effectLst/>
                          <a:latin typeface="+mn-ea"/>
                          <a:ea typeface="+mn-ea"/>
                          <a:cs typeface="+mn-cs"/>
                        </a:rPr>
                        <a:t>9.2</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dirty="0">
                          <a:solidFill>
                            <a:schemeClr val="dk1"/>
                          </a:solidFill>
                          <a:effectLst/>
                          <a:latin typeface="+mn-ea"/>
                          <a:ea typeface="+mn-ea"/>
                          <a:cs typeface="+mn-cs"/>
                        </a:rPr>
                        <a:t>0.45</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685800" rtl="0" eaLnBrk="1" fontAlgn="ctr" latinLnBrk="0" hangingPunct="1">
                        <a:buNone/>
                      </a:pPr>
                      <a:r>
                        <a:rPr lang="en-US" altLang="zh-CN" sz="1000" b="0" u="none" strike="noStrike" kern="1200" dirty="0">
                          <a:solidFill>
                            <a:schemeClr val="dk1"/>
                          </a:solidFill>
                          <a:effectLst/>
                          <a:latin typeface="+mn-ea"/>
                          <a:ea typeface="+mn-ea"/>
                          <a:cs typeface="+mn-cs"/>
                        </a:rPr>
                        <a:t>74.5</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a:buNone/>
                      </a:pPr>
                      <a:r>
                        <a:rPr lang="zh-CN" altLang="en-US" sz="1000" b="0" i="0" u="none" strike="noStrike" dirty="0">
                          <a:effectLst/>
                          <a:latin typeface="+mn-ea"/>
                          <a:ea typeface="+mn-ea"/>
                        </a:rPr>
                        <a:t>气层</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4"/>
                  </a:ext>
                </a:extLst>
              </a:tr>
            </a:tbl>
          </a:graphicData>
        </a:graphic>
      </p:graphicFrame>
      <p:sp>
        <p:nvSpPr>
          <p:cNvPr id="8" name="文本框 12"/>
          <p:cNvSpPr txBox="1">
            <a:spLocks noChangeArrowheads="1"/>
          </p:cNvSpPr>
          <p:nvPr/>
        </p:nvSpPr>
        <p:spPr bwMode="auto">
          <a:xfrm>
            <a:off x="210820" y="722630"/>
            <a:ext cx="5648325" cy="2027555"/>
          </a:xfrm>
          <a:prstGeom prst="rect">
            <a:avLst/>
          </a:prstGeom>
          <a:noFill/>
          <a:ln w="9525">
            <a:noFill/>
            <a:miter lim="800000"/>
          </a:ln>
        </p:spPr>
        <p:txBody>
          <a:bodyPr wrap="square">
            <a:spAutoFit/>
          </a:bodyPr>
          <a:lstStyle/>
          <a:p>
            <a:pPr algn="just">
              <a:lnSpc>
                <a:spcPct val="140000"/>
              </a:lnSpc>
              <a:spcBef>
                <a:spcPts val="0"/>
              </a:spcBef>
              <a:spcAft>
                <a:spcPts val="0"/>
              </a:spcAft>
            </a:pPr>
            <a:r>
              <a:rPr lang="zh-CN" altLang="en-US" dirty="0">
                <a:latin typeface="方正大黑简体" panose="02010601030101010101" charset="-122"/>
                <a:ea typeface="方正大黑简体" panose="02010601030101010101" charset="-122"/>
                <a:cs typeface="方正黑体简体" panose="02010601030101010101" pitchFamily="2" charset="-122"/>
              </a:rPr>
              <a:t>    生产层位为盒</a:t>
            </a:r>
            <a:r>
              <a:rPr lang="en-US" altLang="zh-CN" baseline="-25000" dirty="0">
                <a:latin typeface="方正大黑简体" panose="02010601030101010101" charset="-122"/>
                <a:ea typeface="方正大黑简体" panose="02010601030101010101" charset="-122"/>
                <a:cs typeface="方正黑体简体" panose="02010601030101010101" pitchFamily="2" charset="-122"/>
              </a:rPr>
              <a:t>8</a:t>
            </a:r>
            <a:r>
              <a:rPr lang="zh-CN" altLang="en-US" dirty="0">
                <a:latin typeface="方正大黑简体" panose="02010601030101010101" charset="-122"/>
                <a:ea typeface="方正大黑简体" panose="02010601030101010101" charset="-122"/>
                <a:cs typeface="方正黑体简体" panose="02010601030101010101" pitchFamily="2" charset="-122"/>
              </a:rPr>
              <a:t>、山</a:t>
            </a:r>
            <a:r>
              <a:rPr lang="en-US" altLang="zh-CN" baseline="-25000" dirty="0">
                <a:latin typeface="方正大黑简体" panose="02010601030101010101" charset="-122"/>
                <a:ea typeface="方正大黑简体" panose="02010601030101010101" charset="-122"/>
                <a:cs typeface="方正黑体简体" panose="02010601030101010101" pitchFamily="2" charset="-122"/>
              </a:rPr>
              <a:t>1</a:t>
            </a:r>
            <a:r>
              <a:rPr lang="zh-CN" altLang="en-US" dirty="0">
                <a:latin typeface="方正大黑简体" panose="02010601030101010101" charset="-122"/>
                <a:ea typeface="方正大黑简体" panose="02010601030101010101" charset="-122"/>
                <a:cs typeface="方正黑体简体" panose="02010601030101010101" pitchFamily="2" charset="-122"/>
              </a:rPr>
              <a:t>，有效厚度</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17.8</a:t>
            </a:r>
            <a:r>
              <a:rPr lang="zh-CN" altLang="en-US" dirty="0">
                <a:latin typeface="方正大黑简体" panose="02010601030101010101" charset="-122"/>
                <a:ea typeface="方正大黑简体" panose="02010601030101010101" charset="-122"/>
                <a:cs typeface="方正黑体简体" panose="02010601030101010101" pitchFamily="2" charset="-122"/>
              </a:rPr>
              <a:t>米，静态</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I</a:t>
            </a:r>
            <a:r>
              <a:rPr lang="zh-CN" altLang="en-US" dirty="0">
                <a:solidFill>
                  <a:srgbClr val="FF0000"/>
                </a:solidFill>
                <a:latin typeface="方正大黑简体" panose="02010601030101010101" charset="-122"/>
                <a:ea typeface="方正大黑简体" panose="02010601030101010101" charset="-122"/>
                <a:cs typeface="方正黑体简体" panose="02010601030101010101" pitchFamily="2" charset="-122"/>
              </a:rPr>
              <a:t>类</a:t>
            </a:r>
            <a:r>
              <a:rPr lang="zh-CN" altLang="en-US" dirty="0">
                <a:latin typeface="方正大黑简体" panose="02010601030101010101" charset="-122"/>
                <a:ea typeface="方正大黑简体" panose="02010601030101010101" charset="-122"/>
                <a:cs typeface="方正黑体简体" panose="02010601030101010101" pitchFamily="2" charset="-122"/>
              </a:rPr>
              <a:t>，</a:t>
            </a:r>
            <a:r>
              <a:rPr lang="en-US" dirty="0">
                <a:latin typeface="方正大黑简体" panose="02010601030101010101" charset="-122"/>
                <a:ea typeface="方正大黑简体" panose="02010601030101010101" charset="-122"/>
                <a:cs typeface="方正黑体简体" panose="02010601030101010101" pitchFamily="2" charset="-122"/>
              </a:rPr>
              <a:t>2018</a:t>
            </a:r>
            <a:r>
              <a:rPr lang="zh-CN" altLang="en-US" dirty="0">
                <a:latin typeface="方正大黑简体" panose="02010601030101010101" charset="-122"/>
                <a:ea typeface="方正大黑简体" panose="02010601030101010101" charset="-122"/>
                <a:cs typeface="方正黑体简体" panose="02010601030101010101" pitchFamily="2" charset="-122"/>
              </a:rPr>
              <a:t>年</a:t>
            </a:r>
            <a:r>
              <a:rPr lang="en-US" altLang="zh-CN" dirty="0">
                <a:latin typeface="方正大黑简体" panose="02010601030101010101" charset="-122"/>
                <a:ea typeface="方正大黑简体" panose="02010601030101010101" charset="-122"/>
                <a:cs typeface="方正黑体简体" panose="02010601030101010101" pitchFamily="2" charset="-122"/>
              </a:rPr>
              <a:t>9</a:t>
            </a:r>
            <a:r>
              <a:rPr lang="zh-CN" altLang="en-US" dirty="0">
                <a:latin typeface="方正大黑简体" panose="02010601030101010101" charset="-122"/>
                <a:ea typeface="方正大黑简体" panose="02010601030101010101" charset="-122"/>
                <a:cs typeface="方正黑体简体" panose="02010601030101010101" pitchFamily="2" charset="-122"/>
              </a:rPr>
              <a:t>月投产，节流器配产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1.2</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天，目前</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累产</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770</a:t>
            </a:r>
            <a:r>
              <a:rPr lang="zh-CN" altLang="en-US" dirty="0">
                <a:latin typeface="方正大黑简体" panose="02010601030101010101" charset="-122"/>
                <a:ea typeface="方正大黑简体" panose="02010601030101010101" charset="-122"/>
                <a:cs typeface="方正黑体简体" panose="02010601030101010101" pitchFamily="2" charset="-122"/>
                <a:sym typeface="+mn-ea"/>
              </a:rPr>
              <a:t>万方，日气</a:t>
            </a:r>
            <a:r>
              <a:rPr lang="zh-CN" altLang="en-US" dirty="0">
                <a:latin typeface="方正大黑简体" panose="02010601030101010101" charset="-122"/>
                <a:ea typeface="方正大黑简体" panose="02010601030101010101" charset="-122"/>
                <a:cs typeface="方正黑体简体" panose="02010601030101010101" pitchFamily="2" charset="-122"/>
              </a:rPr>
              <a:t>产量</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0.3</a:t>
            </a:r>
            <a:r>
              <a:rPr lang="zh-CN" altLang="en-US" dirty="0">
                <a:latin typeface="方正大黑简体" panose="02010601030101010101" charset="-122"/>
                <a:ea typeface="方正大黑简体" panose="02010601030101010101" charset="-122"/>
                <a:cs typeface="方正黑体简体" panose="02010601030101010101" pitchFamily="2" charset="-122"/>
              </a:rPr>
              <a:t>万方，套压</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21.6</a:t>
            </a:r>
            <a:r>
              <a:rPr lang="en-US" altLang="zh-CN" dirty="0">
                <a:latin typeface="方正大黑简体" panose="02010601030101010101" charset="-122"/>
                <a:ea typeface="方正大黑简体" panose="02010601030101010101" charset="-122"/>
                <a:cs typeface="方正黑体简体" panose="02010601030101010101" pitchFamily="2" charset="-122"/>
              </a:rPr>
              <a:t>MPa</a:t>
            </a:r>
            <a:r>
              <a:rPr lang="zh-CN" altLang="en-US" dirty="0">
                <a:latin typeface="方正大黑简体" panose="02010601030101010101" charset="-122"/>
                <a:ea typeface="方正大黑简体" panose="02010601030101010101" charset="-122"/>
                <a:cs typeface="方正黑体简体" panose="02010601030101010101" pitchFamily="2" charset="-122"/>
              </a:rPr>
              <a:t>，平均压降速率</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0.002</a:t>
            </a:r>
            <a:r>
              <a:rPr lang="en-US" altLang="zh-CN" dirty="0">
                <a:latin typeface="方正大黑简体" panose="02010601030101010101" charset="-122"/>
                <a:ea typeface="方正大黑简体" panose="02010601030101010101" charset="-122"/>
                <a:cs typeface="方正黑体简体" panose="02010601030101010101" pitchFamily="2" charset="-122"/>
              </a:rPr>
              <a:t>MPa/d</a:t>
            </a:r>
            <a:r>
              <a:rPr lang="zh-CN" altLang="en-US" dirty="0">
                <a:latin typeface="方正大黑简体" panose="02010601030101010101" charset="-122"/>
                <a:ea typeface="方正大黑简体" panose="02010601030101010101" charset="-122"/>
                <a:cs typeface="方正黑体简体" panose="02010601030101010101" pitchFamily="2" charset="-122"/>
              </a:rPr>
              <a:t>，井筒无积液，主要为配产偏低，压降速率慢，导致压力高，合理配产为</a:t>
            </a:r>
            <a:r>
              <a:rPr lang="en-US" altLang="zh-CN" dirty="0">
                <a:solidFill>
                  <a:srgbClr val="FF0000"/>
                </a:solidFill>
                <a:latin typeface="方正大黑简体" panose="02010601030101010101" charset="-122"/>
                <a:ea typeface="方正大黑简体" panose="02010601030101010101" charset="-122"/>
                <a:cs typeface="方正黑体简体" panose="02010601030101010101" pitchFamily="2" charset="-122"/>
              </a:rPr>
              <a:t>2.5</a:t>
            </a:r>
            <a:r>
              <a:rPr lang="zh-CN" altLang="en-US" dirty="0">
                <a:latin typeface="方正大黑简体" panose="02010601030101010101" charset="-122"/>
                <a:ea typeface="方正大黑简体" panose="02010601030101010101" charset="-122"/>
                <a:cs typeface="方正黑体简体" panose="02010601030101010101" pitchFamily="2" charset="-122"/>
              </a:rPr>
              <a:t>万方</a:t>
            </a:r>
            <a:r>
              <a:rPr lang="en-US" altLang="zh-CN" dirty="0">
                <a:latin typeface="方正大黑简体" panose="02010601030101010101" charset="-122"/>
                <a:ea typeface="方正大黑简体" panose="02010601030101010101" charset="-122"/>
                <a:cs typeface="方正黑体简体" panose="02010601030101010101" pitchFamily="2" charset="-122"/>
              </a:rPr>
              <a:t>/</a:t>
            </a:r>
            <a:r>
              <a:rPr lang="zh-CN" altLang="en-US" dirty="0">
                <a:latin typeface="方正大黑简体" panose="02010601030101010101" charset="-122"/>
                <a:ea typeface="方正大黑简体" panose="02010601030101010101" charset="-122"/>
                <a:cs typeface="方正黑体简体" panose="02010601030101010101" pitchFamily="2" charset="-122"/>
              </a:rPr>
              <a:t>天。</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3760" y="80645"/>
            <a:ext cx="3804920" cy="553085"/>
          </a:xfrm>
          <a:prstGeom prst="rect">
            <a:avLst/>
          </a:prstGeom>
          <a:noFill/>
        </p:spPr>
        <p:txBody>
          <a:bodyPr wrap="square" rtlCol="0">
            <a:spAutoFit/>
          </a:bodyPr>
          <a:lstStyle/>
          <a:p>
            <a:pPr algn="l">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、各类因素综合分析</a:t>
            </a:r>
          </a:p>
        </p:txBody>
      </p:sp>
      <p:sp>
        <p:nvSpPr>
          <p:cNvPr id="13" name="矩形 17"/>
          <p:cNvSpPr/>
          <p:nvPr/>
        </p:nvSpPr>
        <p:spPr>
          <a:xfrm>
            <a:off x="298450" y="652780"/>
            <a:ext cx="8658225" cy="1503045"/>
          </a:xfrm>
          <a:prstGeom prst="rect">
            <a:avLst/>
          </a:prstGeom>
          <a:noFill/>
          <a:ln w="9525">
            <a:noFill/>
          </a:ln>
        </p:spPr>
        <p:txBody>
          <a:bodyPr wrap="square">
            <a:spAutoFit/>
          </a:bodyPr>
          <a:lstStyle/>
          <a:p>
            <a:pPr marL="0" marR="0" lvl="0" indent="457200" algn="just" defTabSz="914400" rtl="0" eaLnBrk="0" latinLnBrk="0" hangingPunct="0">
              <a:lnSpc>
                <a:spcPct val="170000"/>
              </a:lnSpc>
              <a:spcBef>
                <a:spcPct val="0"/>
              </a:spcBef>
              <a:spcAft>
                <a:spcPct val="0"/>
              </a:spcAft>
              <a:buClr>
                <a:srgbClr val="FF0000"/>
              </a:buClr>
              <a:buSzTx/>
              <a:buFontTx/>
              <a:buNone/>
              <a:defRPr/>
              <a:extLst>
                <a:ext uri="{35155182-B16C-46BC-9424-99874614C6A1}">
                  <wpsdc:indentchars xmlns:wpsdc="http://www.wps.cn/officeDocument/2017/drawingmlCustomData" xmlns="" val="200" checksum="59296752"/>
                </a:ext>
              </a:extLst>
            </a:pPr>
            <a:r>
              <a:rPr kumimoji="0" lang="zh-CN" altLang="en-US" sz="18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统计结果显示，</a:t>
            </a:r>
            <a:r>
              <a:rPr kumimoji="0" lang="en-US" altLang="zh-CN" sz="1800" i="0" u="none" strike="noStrike" kern="1200" cap="none" spc="0" normalizeH="0" baseline="0" noProof="1">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rPr>
              <a:t>65.14</a:t>
            </a:r>
            <a:r>
              <a:rPr kumimoji="0" lang="en-US" altLang="zh-CN" sz="18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a:t>
            </a:r>
            <a:r>
              <a:rPr kumimoji="0" lang="zh-CN" altLang="en-US" sz="18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的气井高压低产原因</a:t>
            </a:r>
            <a:r>
              <a:rPr kumimoji="0" lang="zh-CN" altLang="en-US" sz="1800" i="0" u="none" strike="noStrike" kern="1200" cap="none" spc="0" normalizeH="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是</a:t>
            </a:r>
            <a:r>
              <a:rPr kumimoji="0" lang="zh-CN" altLang="en-US" sz="18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多因素综合导致的，</a:t>
            </a:r>
            <a:r>
              <a:rPr kumimoji="0" lang="zh-CN" altLang="en-US"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从各因素</a:t>
            </a:r>
            <a:r>
              <a:rPr kumimoji="0" lang="zh-CN" altLang="en-US" sz="1800" i="0" u="none" strike="noStrike" kern="0" cap="none" spc="0" normalizeH="0" baseline="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权重占比</a:t>
            </a:r>
            <a:r>
              <a:rPr kumimoji="0" lang="zh-CN" altLang="en-US"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来看，由高到低依次为：</a:t>
            </a:r>
            <a:r>
              <a:rPr kumimoji="0" lang="zh-CN" altLang="en-US" sz="1800" i="0" u="none" strike="noStrike" kern="0" cap="none" spc="0" normalizeH="0" baseline="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气井积液</a:t>
            </a:r>
            <a:r>
              <a:rPr kumimoji="0" lang="zh-CN" altLang="en-US"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lang="en-US" altLang="zh-CN" sz="1800" kern="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47%</a:t>
            </a:r>
            <a:r>
              <a:rPr kumimoji="0" lang="zh-CN" altLang="en-US"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kumimoji="0" lang="zh-CN" altLang="en-US" sz="1800" i="0" u="none" strike="noStrike" kern="0" cap="none" spc="0" normalizeH="0" baseline="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节流器影响</a:t>
            </a:r>
            <a:r>
              <a:rPr lang="zh-CN" altLang="en-US" sz="1800" kern="0" noProof="0" dirty="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a:t>
            </a:r>
            <a:r>
              <a:rPr lang="en-US" altLang="zh-CN" sz="1800" kern="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27%</a:t>
            </a:r>
            <a:r>
              <a:rPr lang="zh-CN" altLang="en-US" sz="1800" kern="0" noProof="0" dirty="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a:t>
            </a:r>
            <a:r>
              <a:rPr lang="zh-CN" altLang="en-US" sz="1800" kern="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kumimoji="0" lang="zh-CN" altLang="en-US" sz="1800" i="0" u="none" strike="noStrike" kern="0" cap="none" spc="0" normalizeH="0" baseline="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储层物性差</a:t>
            </a:r>
            <a:r>
              <a:rPr lang="zh-CN" altLang="en-US" sz="1800" kern="0" noProof="0" dirty="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a:t>
            </a:r>
            <a:r>
              <a:rPr lang="en-US" altLang="zh-CN" sz="1800" kern="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21%</a:t>
            </a:r>
            <a:r>
              <a:rPr lang="zh-CN" altLang="en-US" sz="1800" kern="0" noProof="0" dirty="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a:t>
            </a:r>
            <a:r>
              <a:rPr kumimoji="0" lang="zh-CN"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kumimoji="0" lang="zh-CN" sz="1800" i="0" u="none" strike="noStrike" kern="0" cap="none" spc="0" normalizeH="0" baseline="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生产制度不合理</a:t>
            </a:r>
            <a:r>
              <a:rPr kumimoji="0" lang="zh-CN"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lang="en-US" altLang="zh-CN" sz="1800" kern="0" noProof="0" dirty="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5%</a:t>
            </a:r>
            <a:r>
              <a:rPr kumimoji="0" lang="zh-CN"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kumimoji="0" lang="zh-CN" altLang="en-US" sz="1800" i="0" u="none" strike="noStrike" kern="0" cap="none" spc="0" normalizeH="0" baseline="0" noProof="0" dirty="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p>
        </p:txBody>
      </p:sp>
      <p:graphicFrame>
        <p:nvGraphicFramePr>
          <p:cNvPr id="4" name="表格 3"/>
          <p:cNvGraphicFramePr/>
          <p:nvPr/>
        </p:nvGraphicFramePr>
        <p:xfrm>
          <a:off x="336550" y="2437130"/>
          <a:ext cx="4500130" cy="2570625"/>
        </p:xfrm>
        <a:graphic>
          <a:graphicData uri="http://schemas.openxmlformats.org/drawingml/2006/table">
            <a:tbl>
              <a:tblPr firstRow="1" bandRow="1">
                <a:tableStyleId>{F5AB1C69-6EDB-4FF4-983F-18BD219EF322}</a:tableStyleId>
              </a:tblPr>
              <a:tblGrid>
                <a:gridCol w="1152000">
                  <a:extLst>
                    <a:ext uri="{9D8B030D-6E8A-4147-A177-3AD203B41FA5}">
                      <a16:colId xmlns:a16="http://schemas.microsoft.com/office/drawing/2014/main" val="20000"/>
                    </a:ext>
                  </a:extLst>
                </a:gridCol>
                <a:gridCol w="756285">
                  <a:extLst>
                    <a:ext uri="{9D8B030D-6E8A-4147-A177-3AD203B41FA5}">
                      <a16:colId xmlns:a16="http://schemas.microsoft.com/office/drawing/2014/main" val="20001"/>
                    </a:ext>
                  </a:extLst>
                </a:gridCol>
                <a:gridCol w="900000">
                  <a:extLst>
                    <a:ext uri="{9D8B030D-6E8A-4147-A177-3AD203B41FA5}">
                      <a16:colId xmlns:a16="http://schemas.microsoft.com/office/drawing/2014/main" val="20002"/>
                    </a:ext>
                  </a:extLst>
                </a:gridCol>
                <a:gridCol w="900000">
                  <a:extLst>
                    <a:ext uri="{9D8B030D-6E8A-4147-A177-3AD203B41FA5}">
                      <a16:colId xmlns:a16="http://schemas.microsoft.com/office/drawing/2014/main" val="20003"/>
                    </a:ext>
                  </a:extLst>
                </a:gridCol>
                <a:gridCol w="791845">
                  <a:extLst>
                    <a:ext uri="{9D8B030D-6E8A-4147-A177-3AD203B41FA5}">
                      <a16:colId xmlns:a16="http://schemas.microsoft.com/office/drawing/2014/main" val="20004"/>
                    </a:ext>
                  </a:extLst>
                </a:gridCol>
              </a:tblGrid>
              <a:tr h="323850">
                <a:tc>
                  <a:txBody>
                    <a:bodyPr/>
                    <a:lstStyle/>
                    <a:p>
                      <a:pPr algn="ctr">
                        <a:buNone/>
                      </a:pPr>
                      <a:r>
                        <a:rPr lang="zh-CN" altLang="en-US" sz="1100" b="0">
                          <a:solidFill>
                            <a:schemeClr val="tx1"/>
                          </a:solidFill>
                          <a:latin typeface="方正黑体简体" panose="02010601030101010101" pitchFamily="2" charset="-122"/>
                          <a:ea typeface="方正黑体简体" panose="02010601030101010101" pitchFamily="2" charset="-122"/>
                        </a:rPr>
                        <a:t>井号</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solidFill>
                      <a:schemeClr val="accent3">
                        <a:alpha val="53000"/>
                      </a:schemeClr>
                    </a:solidFill>
                  </a:tcPr>
                </a:tc>
                <a:tc>
                  <a:txBody>
                    <a:bodyPr/>
                    <a:lstStyle/>
                    <a:p>
                      <a:pPr indent="0" algn="ctr">
                        <a:buNone/>
                      </a:pPr>
                      <a:r>
                        <a:rPr lang="zh-CN" sz="1100" b="0">
                          <a:solidFill>
                            <a:schemeClr val="tx1"/>
                          </a:solidFill>
                          <a:latin typeface="方正黑体简体" panose="02010601030101010101" pitchFamily="2" charset="-122"/>
                          <a:ea typeface="方正黑体简体" panose="02010601030101010101" pitchFamily="2" charset="-122"/>
                        </a:rPr>
                        <a:t>储层物性差</a:t>
                      </a:r>
                      <a:endParaRPr lang="zh-CN" altLang="en-US" sz="1100" b="0">
                        <a:solidFill>
                          <a:schemeClr val="tx1"/>
                        </a:solidFill>
                        <a:latin typeface="方正黑体简体" panose="02010601030101010101" pitchFamily="2" charset="-122"/>
                        <a:ea typeface="方正黑体简体" panose="02010601030101010101" pitchFamily="2" charset="-122"/>
                      </a:endParaRP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solidFill>
                      <a:schemeClr val="accent3">
                        <a:alpha val="53000"/>
                      </a:schemeClr>
                    </a:solidFill>
                  </a:tcPr>
                </a:tc>
                <a:tc>
                  <a:txBody>
                    <a:bodyPr/>
                    <a:lstStyle/>
                    <a:p>
                      <a:pPr indent="0" algn="ctr">
                        <a:buNone/>
                      </a:pPr>
                      <a:r>
                        <a:rPr lang="zh-CN" sz="1100" b="0">
                          <a:solidFill>
                            <a:schemeClr val="tx1"/>
                          </a:solidFill>
                          <a:latin typeface="方正黑体简体" panose="02010601030101010101" pitchFamily="2" charset="-122"/>
                          <a:ea typeface="方正黑体简体" panose="02010601030101010101" pitchFamily="2" charset="-122"/>
                          <a:sym typeface="+mn-ea"/>
                        </a:rPr>
                        <a:t>气井积液</a:t>
                      </a:r>
                      <a:endParaRPr lang="zh-CN" altLang="en-US" sz="1100" b="0">
                        <a:solidFill>
                          <a:schemeClr val="tx1"/>
                        </a:solidFill>
                        <a:latin typeface="方正黑体简体" panose="02010601030101010101" pitchFamily="2" charset="-122"/>
                        <a:ea typeface="方正黑体简体" panose="02010601030101010101" pitchFamily="2" charset="-122"/>
                      </a:endParaRP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solidFill>
                      <a:schemeClr val="accent3">
                        <a:alpha val="53000"/>
                      </a:schemeClr>
                    </a:solidFill>
                  </a:tcPr>
                </a:tc>
                <a:tc>
                  <a:txBody>
                    <a:bodyPr/>
                    <a:lstStyle/>
                    <a:p>
                      <a:pPr indent="0" algn="ctr">
                        <a:buNone/>
                      </a:pPr>
                      <a:r>
                        <a:rPr lang="zh-CN" sz="1100" b="0">
                          <a:solidFill>
                            <a:schemeClr val="tx1"/>
                          </a:solidFill>
                          <a:latin typeface="方正黑体简体" panose="02010601030101010101" pitchFamily="2" charset="-122"/>
                          <a:ea typeface="方正黑体简体" panose="02010601030101010101" pitchFamily="2" charset="-122"/>
                        </a:rPr>
                        <a:t>节流器影响</a:t>
                      </a:r>
                      <a:endParaRPr lang="zh-CN" altLang="en-US" sz="1100" b="0">
                        <a:solidFill>
                          <a:schemeClr val="tx1"/>
                        </a:solidFill>
                        <a:latin typeface="方正黑体简体" panose="02010601030101010101" pitchFamily="2" charset="-122"/>
                        <a:ea typeface="方正黑体简体" panose="02010601030101010101" pitchFamily="2" charset="-122"/>
                      </a:endParaRP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solidFill>
                      <a:schemeClr val="accent3">
                        <a:alpha val="53000"/>
                      </a:schemeClr>
                    </a:solidFill>
                  </a:tcPr>
                </a:tc>
                <a:tc>
                  <a:txBody>
                    <a:bodyPr/>
                    <a:lstStyle/>
                    <a:p>
                      <a:pPr indent="0" algn="ctr">
                        <a:buNone/>
                      </a:pPr>
                      <a:r>
                        <a:rPr lang="zh-CN" sz="1100" b="0">
                          <a:solidFill>
                            <a:schemeClr val="tx1"/>
                          </a:solidFill>
                          <a:latin typeface="方正黑体简体" panose="02010601030101010101" pitchFamily="2" charset="-122"/>
                          <a:ea typeface="方正黑体简体" panose="02010601030101010101" pitchFamily="2" charset="-122"/>
                        </a:rPr>
                        <a:t>生产制度</a:t>
                      </a:r>
                      <a:endParaRPr lang="zh-CN" altLang="en-US" sz="1100" b="0">
                        <a:solidFill>
                          <a:schemeClr val="tx1"/>
                        </a:solidFill>
                        <a:latin typeface="方正黑体简体" panose="02010601030101010101" pitchFamily="2" charset="-122"/>
                        <a:ea typeface="方正黑体简体" panose="02010601030101010101" pitchFamily="2" charset="-122"/>
                      </a:endParaRP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solidFill>
                      <a:schemeClr val="accent3">
                        <a:alpha val="53000"/>
                      </a:schemeClr>
                    </a:solidFill>
                  </a:tcPr>
                </a:tc>
                <a:extLst>
                  <a:ext uri="{0D108BD9-81ED-4DB2-BD59-A6C34878D82A}">
                    <a16:rowId xmlns:a16="http://schemas.microsoft.com/office/drawing/2014/main" val="10000"/>
                  </a:ext>
                </a:extLst>
              </a:tr>
              <a:tr h="280670">
                <a:tc>
                  <a:txBody>
                    <a:bodyPr/>
                    <a:lstStyle/>
                    <a:p>
                      <a:pPr algn="ctr">
                        <a:buClrTx/>
                        <a:buSzTx/>
                        <a:buFontTx/>
                        <a:buNone/>
                      </a:pPr>
                      <a:r>
                        <a:rPr lang="zh-CN" altLang="en-US" sz="11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苏14-02-07</a:t>
                      </a: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endParaRPr lang="zh-CN" altLang="en-US" sz="1100">
                        <a:solidFill>
                          <a:schemeClr val="tx1"/>
                        </a:solidFill>
                        <a:latin typeface="方正黑体简体" panose="02010601030101010101" pitchFamily="2" charset="-122"/>
                        <a:ea typeface="方正黑体简体" panose="02010601030101010101" pitchFamily="2" charset="-122"/>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endParaRPr lang="zh-CN" altLang="en-US" sz="1100">
                        <a:solidFill>
                          <a:schemeClr val="tx1"/>
                        </a:solidFill>
                        <a:latin typeface="方正黑体简体" panose="02010601030101010101" pitchFamily="2" charset="-122"/>
                        <a:ea typeface="方正黑体简体" panose="02010601030101010101" pitchFamily="2" charset="-122"/>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1"/>
                  </a:ext>
                </a:extLst>
              </a:tr>
              <a:tr h="280800">
                <a:tc>
                  <a:txBody>
                    <a:bodyPr/>
                    <a:lstStyle/>
                    <a:p>
                      <a:pPr algn="ctr">
                        <a:buClrTx/>
                        <a:buSzTx/>
                        <a:buFontTx/>
                        <a:buNone/>
                      </a:pPr>
                      <a:r>
                        <a:rPr lang="zh-CN" altLang="en-US" sz="11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苏14-11-52C6</a:t>
                      </a: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2"/>
                  </a:ext>
                </a:extLst>
              </a:tr>
              <a:tr h="280800">
                <a:tc>
                  <a:txBody>
                    <a:bodyPr/>
                    <a:lstStyle/>
                    <a:p>
                      <a:pPr algn="ctr">
                        <a:buClrTx/>
                        <a:buSzTx/>
                        <a:buFontTx/>
                        <a:buNone/>
                      </a:pPr>
                      <a:r>
                        <a:rPr lang="zh-CN" altLang="en-US" sz="11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苏14-02-09C1</a:t>
                      </a:r>
                    </a:p>
                  </a:txBody>
                  <a:tcPr marL="12700" marR="12700" marT="12700"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3"/>
                  </a:ext>
                </a:extLst>
              </a:tr>
              <a:tr h="280800">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桃2-10-11</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4"/>
                  </a:ext>
                </a:extLst>
              </a:tr>
              <a:tr h="280800">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桃2-12-26C3</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endParaRPr lang="zh-CN" altLang="en-US" sz="1100">
                        <a:solidFill>
                          <a:schemeClr val="tx1"/>
                        </a:solidFill>
                        <a:latin typeface="方正黑体简体" panose="02010601030101010101" pitchFamily="2" charset="-122"/>
                        <a:ea typeface="方正黑体简体" panose="02010601030101010101" pitchFamily="2" charset="-122"/>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5"/>
                  </a:ext>
                </a:extLst>
              </a:tr>
              <a:tr h="280800">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苏47-14-80</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6"/>
                  </a:ext>
                </a:extLst>
              </a:tr>
              <a:tr h="280800">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苏14-01-37C8</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7"/>
                  </a:ext>
                </a:extLst>
              </a:tr>
              <a:tr h="281305">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rPr>
                        <a:t>苏48-21-70</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endPar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tc>
                  <a:txBody>
                    <a:bodyPr/>
                    <a:lstStyle/>
                    <a:p>
                      <a:pPr algn="ctr">
                        <a:buNone/>
                      </a:pPr>
                      <a:r>
                        <a:rPr lang="zh-CN" altLang="en-US" sz="1100">
                          <a:solidFill>
                            <a:schemeClr val="tx1"/>
                          </a:solidFill>
                          <a:latin typeface="方正黑体简体" panose="02010601030101010101" pitchFamily="2" charset="-122"/>
                          <a:ea typeface="方正黑体简体" panose="02010601030101010101" pitchFamily="2" charset="-122"/>
                          <a:cs typeface="Arial" panose="020B0604020202020204" pitchFamily="34" charset="0"/>
                          <a:sym typeface="+mn-ea"/>
                        </a:rPr>
                        <a:t>√</a:t>
                      </a:r>
                    </a:p>
                  </a:txBody>
                  <a:tcPr anchor="ctr">
                    <a:lnL w="9525" cmpd="sng">
                      <a:solidFill>
                        <a:schemeClr val="tx1"/>
                      </a:solidFill>
                      <a:prstDash val="solid"/>
                    </a:lnL>
                    <a:lnR w="9525" cmpd="sng">
                      <a:solidFill>
                        <a:schemeClr val="tx1"/>
                      </a:solidFill>
                      <a:prstDash val="solid"/>
                    </a:lnR>
                    <a:lnT w="9525" cmpd="sng">
                      <a:solidFill>
                        <a:schemeClr val="tx1"/>
                      </a:solidFill>
                      <a:prstDash val="solid"/>
                    </a:lnT>
                    <a:lnB w="9525" cmpd="sng">
                      <a:solidFill>
                        <a:schemeClr val="tx1"/>
                      </a:solidFill>
                      <a:prstDash val="solid"/>
                    </a:lnB>
                    <a:noFill/>
                  </a:tcPr>
                </a:tc>
                <a:extLst>
                  <a:ext uri="{0D108BD9-81ED-4DB2-BD59-A6C34878D82A}">
                    <a16:rowId xmlns:a16="http://schemas.microsoft.com/office/drawing/2014/main" val="10008"/>
                  </a:ext>
                </a:extLst>
              </a:tr>
            </a:tbl>
          </a:graphicData>
        </a:graphic>
      </p:graphicFrame>
      <p:sp>
        <p:nvSpPr>
          <p:cNvPr id="16" name="Text Box 3"/>
          <p:cNvSpPr txBox="1"/>
          <p:nvPr/>
        </p:nvSpPr>
        <p:spPr>
          <a:xfrm>
            <a:off x="337185" y="2113280"/>
            <a:ext cx="4499610" cy="306705"/>
          </a:xfrm>
          <a:prstGeom prst="rect">
            <a:avLst/>
          </a:prstGeom>
          <a:noFill/>
          <a:ln w="9525">
            <a:noFill/>
          </a:ln>
        </p:spPr>
        <p:txBody>
          <a:bodyPr wrap="square" anchor="ctr">
            <a:spAutoFit/>
          </a:bodyPr>
          <a:lstStyle/>
          <a:p>
            <a:pPr algn="ctr"/>
            <a:r>
              <a:rPr lang="zh-CN" sz="1400" dirty="0">
                <a:solidFill>
                  <a:srgbClr val="0000FF"/>
                </a:solidFill>
                <a:latin typeface="华文新魏" panose="02010800040101010101" pitchFamily="2" charset="-122"/>
                <a:ea typeface="华文新魏" panose="02010800040101010101" pitchFamily="2" charset="-122"/>
                <a:sym typeface="+mn-ea"/>
              </a:rPr>
              <a:t>典型井高压低产原因统计</a:t>
            </a:r>
          </a:p>
        </p:txBody>
      </p:sp>
      <p:pic>
        <p:nvPicPr>
          <p:cNvPr id="12" name="图片 11"/>
          <p:cNvPicPr>
            <a:picLocks noChangeAspect="1"/>
          </p:cNvPicPr>
          <p:nvPr/>
        </p:nvPicPr>
        <p:blipFill>
          <a:blip r:embed="rId2"/>
          <a:stretch>
            <a:fillRect/>
          </a:stretch>
        </p:blipFill>
        <p:spPr>
          <a:xfrm>
            <a:off x="5015230" y="2353945"/>
            <a:ext cx="3941445" cy="2722880"/>
          </a:xfrm>
          <a:prstGeom prst="rect">
            <a:avLst/>
          </a:prstGeom>
        </p:spPr>
      </p:pic>
      <p:sp>
        <p:nvSpPr>
          <p:cNvPr id="14" name="Text Box 3"/>
          <p:cNvSpPr txBox="1"/>
          <p:nvPr/>
        </p:nvSpPr>
        <p:spPr>
          <a:xfrm>
            <a:off x="4867910" y="2047240"/>
            <a:ext cx="4058285" cy="306705"/>
          </a:xfrm>
          <a:prstGeom prst="rect">
            <a:avLst/>
          </a:prstGeom>
          <a:noFill/>
          <a:ln w="9525">
            <a:noFill/>
          </a:ln>
        </p:spPr>
        <p:txBody>
          <a:bodyPr wrap="square" anchor="ctr">
            <a:spAutoFit/>
          </a:bodyPr>
          <a:lstStyle/>
          <a:p>
            <a:pPr algn="ctr"/>
            <a:r>
              <a:rPr lang="zh-CN" sz="1400" dirty="0">
                <a:solidFill>
                  <a:srgbClr val="0000FF"/>
                </a:solidFill>
                <a:latin typeface="华文新魏" panose="02010800040101010101" pitchFamily="2" charset="-122"/>
                <a:ea typeface="华文新魏" panose="02010800040101010101" pitchFamily="2" charset="-122"/>
                <a:sym typeface="+mn-ea"/>
              </a:rPr>
              <a:t>高压低产原因占比统计</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568825" y="2275205"/>
            <a:ext cx="4086534" cy="2854800"/>
          </a:xfrm>
          <a:prstGeom prst="rect">
            <a:avLst/>
          </a:prstGeom>
        </p:spPr>
      </p:pic>
      <p:pic>
        <p:nvPicPr>
          <p:cNvPr id="3" name="图片 2"/>
          <p:cNvPicPr>
            <a:picLocks noChangeAspect="1"/>
          </p:cNvPicPr>
          <p:nvPr/>
        </p:nvPicPr>
        <p:blipFill>
          <a:blip r:embed="rId4"/>
          <a:stretch>
            <a:fillRect/>
          </a:stretch>
        </p:blipFill>
        <p:spPr>
          <a:xfrm>
            <a:off x="506095" y="2275205"/>
            <a:ext cx="4060506" cy="2854800"/>
          </a:xfrm>
          <a:prstGeom prst="rect">
            <a:avLst/>
          </a:prstGeom>
        </p:spPr>
      </p:pic>
      <p:sp>
        <p:nvSpPr>
          <p:cNvPr id="6" name="矩形 17"/>
          <p:cNvSpPr/>
          <p:nvPr/>
        </p:nvSpPr>
        <p:spPr>
          <a:xfrm>
            <a:off x="297815" y="668020"/>
            <a:ext cx="8605520" cy="1396365"/>
          </a:xfrm>
          <a:prstGeom prst="rect">
            <a:avLst/>
          </a:prstGeom>
          <a:noFill/>
          <a:ln w="9525">
            <a:noFill/>
          </a:ln>
        </p:spPr>
        <p:txBody>
          <a:bodyPr wrap="square">
            <a:spAutoFit/>
          </a:bodyPr>
          <a:lstStyle/>
          <a:p>
            <a:pPr marL="0" marR="0" lvl="0" indent="431800" algn="just" defTabSz="914400" rtl="0" latinLnBrk="0">
              <a:lnSpc>
                <a:spcPct val="150000"/>
              </a:lnSpc>
              <a:spcBef>
                <a:spcPct val="0"/>
              </a:spcBef>
              <a:spcAft>
                <a:spcPts val="500"/>
              </a:spcAft>
              <a:buClr>
                <a:srgbClr val="FF0000"/>
              </a:buClr>
              <a:buSzTx/>
              <a:buFontTx/>
              <a:buNone/>
              <a:defRPr/>
              <a:extLst>
                <a:ext uri="{35155182-B16C-46BC-9424-99874614C6A1}">
                  <wpsdc:indentchars xmlns:wpsdc="http://www.wps.cn/officeDocument/2017/drawingmlCustomData" xmlns="" val="200" checksum="3588746719"/>
                </a:ext>
              </a:extLst>
            </a:pP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对</a:t>
            </a:r>
            <a:r>
              <a:rPr kumimoji="0" lang="en-US" altLang="zh-CN" sz="1700" i="0" u="none" strike="noStrike" kern="1200" cap="none" spc="0" normalizeH="0" baseline="0" noProof="1">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rPr>
              <a:t>568</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口气井高压低产原因进行</a:t>
            </a:r>
            <a:r>
              <a:rPr kumimoji="0" lang="zh-CN" altLang="en-US" sz="1700" i="0" u="none" strike="noStrike" kern="1200" cap="none" spc="0" normalizeH="0" baseline="0" noProof="1">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rPr>
              <a:t>分区</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划分，得到各区块高压低产原因占比</a:t>
            </a:r>
            <a:r>
              <a:rPr kumimoji="0" lang="en-US" altLang="zh-CN"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a:t>
            </a:r>
          </a:p>
          <a:p>
            <a:pPr marL="0" marR="0" lvl="0" indent="431800" algn="just" defTabSz="914400" rtl="0" latinLnBrk="0">
              <a:lnSpc>
                <a:spcPct val="150000"/>
              </a:lnSpc>
              <a:spcBef>
                <a:spcPct val="0"/>
              </a:spcBef>
              <a:spcAft>
                <a:spcPts val="500"/>
              </a:spcAft>
              <a:buClr>
                <a:srgbClr val="FF0000"/>
              </a:buClr>
              <a:buSzTx/>
              <a:buFontTx/>
              <a:buNone/>
              <a:defRPr/>
              <a:extLst>
                <a:ext uri="{35155182-B16C-46BC-9424-99874614C6A1}">
                  <wpsdc:indentchars xmlns:wpsdc="http://www.wps.cn/officeDocument/2017/drawingmlCustomData" xmlns="" val="200" checksum="3588746719"/>
                </a:ext>
              </a:extLst>
            </a:pP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苏</a:t>
            </a:r>
            <a:r>
              <a:rPr kumimoji="0" lang="en-US" altLang="zh-CN"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14</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、桃</a:t>
            </a:r>
            <a:r>
              <a:rPr kumimoji="0" lang="en-US" altLang="zh-CN"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2</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、苏</a:t>
            </a:r>
            <a:r>
              <a:rPr kumimoji="0" lang="en-US" altLang="zh-CN"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47</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区块主要因素：</a:t>
            </a:r>
            <a:r>
              <a:rPr lang="zh-CN" altLang="en-US" sz="170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气井积液</a:t>
            </a:r>
            <a:r>
              <a:rPr lang="zh-CN" altLang="en-US" sz="1700">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rPr>
              <a:t>、</a:t>
            </a:r>
            <a:r>
              <a:rPr kumimoji="0" lang="zh-CN" altLang="en-US" sz="1700" i="0" u="none" strike="noStrike" kern="1200" cap="none" spc="0" normalizeH="0" baseline="0" noProof="1">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rPr>
              <a:t>节流器影响</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和</a:t>
            </a:r>
            <a:r>
              <a:rPr kumimoji="0" lang="zh-CN" altLang="en-US" sz="1700" i="0" u="none" strike="noStrike" kern="1200" cap="none" spc="0" normalizeH="0" baseline="0" noProof="1">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rPr>
              <a:t>储层物性差</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a:t>
            </a:r>
          </a:p>
          <a:p>
            <a:pPr marL="0" marR="0" lvl="0" indent="431800" algn="just" defTabSz="914400" rtl="0" latinLnBrk="0">
              <a:lnSpc>
                <a:spcPct val="150000"/>
              </a:lnSpc>
              <a:spcBef>
                <a:spcPct val="0"/>
              </a:spcBef>
              <a:spcAft>
                <a:spcPts val="500"/>
              </a:spcAft>
              <a:buClr>
                <a:srgbClr val="FF0000"/>
              </a:buClr>
              <a:buSzTx/>
              <a:buFontTx/>
              <a:buNone/>
              <a:defRPr/>
              <a:extLst>
                <a:ext uri="{35155182-B16C-46BC-9424-99874614C6A1}">
                  <wpsdc:indentchars xmlns:wpsdc="http://www.wps.cn/officeDocument/2017/drawingmlCustomData" xmlns="" val="200" checksum="3588746719"/>
                </a:ext>
              </a:extLst>
            </a:pP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苏</a:t>
            </a:r>
            <a:r>
              <a:rPr kumimoji="0" lang="en-US" altLang="zh-CN"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48</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区块</a:t>
            </a:r>
            <a:r>
              <a:rPr lang="zh-CN" altLang="en-US" sz="170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主要因素</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a:t>
            </a:r>
            <a:r>
              <a:rPr lang="zh-CN" altLang="en-US" sz="170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气井积液</a:t>
            </a:r>
            <a:r>
              <a:rPr lang="zh-CN" altLang="en-US" sz="170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和</a:t>
            </a:r>
            <a:r>
              <a:rPr kumimoji="0" lang="zh-CN" altLang="en-US" sz="1700" i="0" u="none" strike="noStrike" kern="1200" cap="none" spc="0" normalizeH="0" baseline="0" noProof="1">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rPr>
              <a:t>储层物性差</a:t>
            </a:r>
            <a:r>
              <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rPr>
              <a:t>。</a:t>
            </a:r>
            <a:endParaRPr kumimoji="0" lang="zh-CN" altLang="en-US" sz="1700" i="0" u="none" strike="noStrike" kern="1200" cap="none" spc="0" normalizeH="0" baseline="0" noProof="1">
              <a:ln>
                <a:noFill/>
              </a:ln>
              <a:solidFill>
                <a:schemeClr val="tx1"/>
              </a:solidFill>
              <a:effectLst/>
              <a:uLnTx/>
              <a:uFillTx/>
              <a:latin typeface="方正大黑简体" panose="02010601030101010101" charset="-122"/>
              <a:ea typeface="方正大黑简体" panose="02010601030101010101" charset="-122"/>
              <a:cs typeface="方正大黑简体" panose="02010601030101010101" charset="-122"/>
              <a:sym typeface="+mn-ea"/>
            </a:endParaRPr>
          </a:p>
        </p:txBody>
      </p:sp>
      <p:sp>
        <p:nvSpPr>
          <p:cNvPr id="7" name="Text Box 3"/>
          <p:cNvSpPr txBox="1"/>
          <p:nvPr/>
        </p:nvSpPr>
        <p:spPr>
          <a:xfrm>
            <a:off x="506095" y="2074545"/>
            <a:ext cx="4093845" cy="321945"/>
          </a:xfrm>
          <a:prstGeom prst="rect">
            <a:avLst/>
          </a:prstGeom>
          <a:noFill/>
          <a:ln w="9525">
            <a:noFill/>
          </a:ln>
        </p:spPr>
        <p:txBody>
          <a:bodyPr wrap="square" anchor="ctr">
            <a:spAutoFit/>
          </a:bodyPr>
          <a:lstStyle/>
          <a:p>
            <a:pPr algn="ctr"/>
            <a:r>
              <a:rPr lang="zh-CN" sz="1500" dirty="0">
                <a:solidFill>
                  <a:srgbClr val="0000FF"/>
                </a:solidFill>
                <a:latin typeface="华文新魏" panose="02010800040101010101" pitchFamily="2" charset="-122"/>
                <a:ea typeface="华文新魏" panose="02010800040101010101" pitchFamily="2" charset="-122"/>
                <a:sym typeface="+mn-ea"/>
              </a:rPr>
              <a:t>分区高压低产原因井数统计</a:t>
            </a:r>
          </a:p>
        </p:txBody>
      </p:sp>
      <p:sp>
        <p:nvSpPr>
          <p:cNvPr id="8" name="Text Box 3"/>
          <p:cNvSpPr txBox="1"/>
          <p:nvPr/>
        </p:nvSpPr>
        <p:spPr>
          <a:xfrm>
            <a:off x="4599940" y="2063750"/>
            <a:ext cx="4293870" cy="321945"/>
          </a:xfrm>
          <a:prstGeom prst="rect">
            <a:avLst/>
          </a:prstGeom>
          <a:noFill/>
          <a:ln w="9525">
            <a:noFill/>
          </a:ln>
        </p:spPr>
        <p:txBody>
          <a:bodyPr wrap="square" anchor="ctr">
            <a:spAutoFit/>
          </a:bodyPr>
          <a:lstStyle/>
          <a:p>
            <a:pPr algn="ctr"/>
            <a:r>
              <a:rPr lang="zh-CN" sz="1500" dirty="0">
                <a:solidFill>
                  <a:srgbClr val="0000FF"/>
                </a:solidFill>
                <a:latin typeface="华文新魏" panose="02010800040101010101" pitchFamily="2" charset="-122"/>
                <a:ea typeface="华文新魏" panose="02010800040101010101" pitchFamily="2" charset="-122"/>
                <a:sym typeface="+mn-ea"/>
              </a:rPr>
              <a:t>分区高压低产原因占比统计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312194" y="-38100"/>
            <a:ext cx="451961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FF3300"/>
                </a:solidFill>
                <a:latin typeface="黑体" panose="02010609060101010101" charset="-122"/>
                <a:ea typeface="黑体" panose="02010609060101010101" charset="-122"/>
              </a:defRPr>
            </a:lvl1pPr>
            <a:lvl2pPr marL="742950" indent="-285750">
              <a:defRPr>
                <a:solidFill>
                  <a:srgbClr val="FF3300"/>
                </a:solidFill>
                <a:latin typeface="黑体" panose="02010609060101010101" charset="-122"/>
                <a:ea typeface="黑体" panose="02010609060101010101" charset="-122"/>
              </a:defRPr>
            </a:lvl2pPr>
            <a:lvl3pPr marL="1143000" indent="-228600">
              <a:defRPr>
                <a:solidFill>
                  <a:srgbClr val="FF3300"/>
                </a:solidFill>
                <a:latin typeface="黑体" panose="02010609060101010101" charset="-122"/>
                <a:ea typeface="黑体" panose="02010609060101010101" charset="-122"/>
              </a:defRPr>
            </a:lvl3pPr>
            <a:lvl4pPr marL="1600200" indent="-228600">
              <a:defRPr>
                <a:solidFill>
                  <a:srgbClr val="FF3300"/>
                </a:solidFill>
                <a:latin typeface="黑体" panose="02010609060101010101" charset="-122"/>
                <a:ea typeface="黑体" panose="02010609060101010101" charset="-122"/>
              </a:defRPr>
            </a:lvl4pPr>
            <a:lvl5pPr marL="2057400" indent="-228600">
              <a:defRPr>
                <a:solidFill>
                  <a:srgbClr val="FF3300"/>
                </a:solidFill>
                <a:latin typeface="黑体" panose="02010609060101010101" charset="-122"/>
                <a:ea typeface="黑体" panose="02010609060101010101" charset="-122"/>
              </a:defRPr>
            </a:lvl5pPr>
            <a:lvl6pPr marL="25146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6pPr>
            <a:lvl7pPr marL="29718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7pPr>
            <a:lvl8pPr marL="34290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8pPr>
            <a:lvl9pPr marL="38862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rPr>
              <a:t>汇 报 提 纲</a:t>
            </a:r>
          </a:p>
        </p:txBody>
      </p:sp>
      <p:sp>
        <p:nvSpPr>
          <p:cNvPr id="11267" name="Text Box 3"/>
          <p:cNvSpPr txBox="1">
            <a:spLocks noChangeArrowheads="1"/>
          </p:cNvSpPr>
          <p:nvPr/>
        </p:nvSpPr>
        <p:spPr bwMode="auto">
          <a:xfrm>
            <a:off x="2825750" y="1191895"/>
            <a:ext cx="349186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rgbClr val="FF3300"/>
                </a:solidFill>
                <a:latin typeface="黑体" panose="02010609060101010101" charset="-122"/>
                <a:ea typeface="黑体" panose="02010609060101010101" charset="-122"/>
              </a:defRPr>
            </a:lvl1pPr>
            <a:lvl2pPr marL="742950" indent="-285750">
              <a:defRPr>
                <a:solidFill>
                  <a:srgbClr val="FF3300"/>
                </a:solidFill>
                <a:latin typeface="黑体" panose="02010609060101010101" charset="-122"/>
                <a:ea typeface="黑体" panose="02010609060101010101" charset="-122"/>
              </a:defRPr>
            </a:lvl2pPr>
            <a:lvl3pPr marL="1143000" indent="-228600">
              <a:defRPr>
                <a:solidFill>
                  <a:srgbClr val="FF3300"/>
                </a:solidFill>
                <a:latin typeface="黑体" panose="02010609060101010101" charset="-122"/>
                <a:ea typeface="黑体" panose="02010609060101010101" charset="-122"/>
              </a:defRPr>
            </a:lvl3pPr>
            <a:lvl4pPr marL="1600200" indent="-228600">
              <a:defRPr>
                <a:solidFill>
                  <a:srgbClr val="FF3300"/>
                </a:solidFill>
                <a:latin typeface="黑体" panose="02010609060101010101" charset="-122"/>
                <a:ea typeface="黑体" panose="02010609060101010101" charset="-122"/>
              </a:defRPr>
            </a:lvl4pPr>
            <a:lvl5pPr marL="2057400" indent="-228600">
              <a:defRPr>
                <a:solidFill>
                  <a:srgbClr val="FF3300"/>
                </a:solidFill>
                <a:latin typeface="黑体" panose="02010609060101010101" charset="-122"/>
                <a:ea typeface="黑体" panose="02010609060101010101" charset="-122"/>
              </a:defRPr>
            </a:lvl5pPr>
            <a:lvl6pPr marL="25146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6pPr>
            <a:lvl7pPr marL="29718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7pPr>
            <a:lvl8pPr marL="34290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8pPr>
            <a:lvl9pPr marL="3886200" indent="-228600" eaLnBrk="0" fontAlgn="base" hangingPunct="0">
              <a:spcBef>
                <a:spcPct val="0"/>
              </a:spcBef>
              <a:spcAft>
                <a:spcPct val="0"/>
              </a:spcAft>
              <a:defRPr>
                <a:solidFill>
                  <a:srgbClr val="FF3300"/>
                </a:solidFill>
                <a:latin typeface="黑体" panose="02010609060101010101" charset="-122"/>
                <a:ea typeface="黑体" panose="02010609060101010101" charset="-122"/>
              </a:defRPr>
            </a:lvl9pPr>
          </a:lstStyle>
          <a:p>
            <a:pPr marL="0" marR="0" lvl="0" indent="0" algn="l" defTabSz="914400" rtl="0" eaLnBrk="1" fontAlgn="base" latinLnBrk="0" hangingPunct="1">
              <a:lnSpc>
                <a:spcPct val="180000"/>
              </a:lnSpc>
              <a:spcBef>
                <a:spcPct val="0"/>
              </a:spcBef>
              <a:spcAft>
                <a:spcPct val="0"/>
              </a:spcAft>
              <a:buClrTx/>
              <a:buSzTx/>
              <a:buFontTx/>
              <a:buNone/>
              <a:defRPr/>
            </a:pPr>
            <a:r>
              <a:rPr kumimoji="1" lang="zh-CN" altLang="en-US" sz="3600" b="1" i="0" u="none" strike="noStrike" kern="1200" cap="none" spc="0" normalizeH="0" baseline="0" dirty="0">
                <a:solidFill>
                  <a:srgbClr val="333399"/>
                </a:solidFill>
                <a:latin typeface="微软雅黑" panose="020B0503020204020204" charset="-122"/>
                <a:ea typeface="微软雅黑" panose="020B0503020204020204" charset="-122"/>
                <a:cs typeface="+mn-cs"/>
              </a:rPr>
              <a:t>一、项 目 概 况</a:t>
            </a:r>
          </a:p>
          <a:p>
            <a:pPr defTabSz="914400" fontAlgn="base">
              <a:lnSpc>
                <a:spcPct val="180000"/>
              </a:lnSpc>
              <a:spcBef>
                <a:spcPct val="0"/>
              </a:spcBef>
              <a:spcAft>
                <a:spcPct val="0"/>
              </a:spcAft>
              <a:defRPr/>
            </a:pPr>
            <a:r>
              <a:rPr kumimoji="1" lang="zh-CN" altLang="en-US" sz="3600" b="1" dirty="0">
                <a:solidFill>
                  <a:srgbClr val="FF0000"/>
                </a:solidFill>
                <a:latin typeface="微软雅黑" panose="020B0503020204020204" charset="-122"/>
                <a:ea typeface="微软雅黑" panose="020B0503020204020204" charset="-122"/>
              </a:rPr>
              <a:t>二、研 究 成 果</a:t>
            </a:r>
            <a:endParaRPr kumimoji="1" lang="en-US" altLang="zh-CN" sz="3600" b="1" dirty="0">
              <a:solidFill>
                <a:srgbClr val="FF0000"/>
              </a:solidFill>
              <a:latin typeface="微软雅黑" panose="020B0503020204020204" charset="-122"/>
              <a:ea typeface="微软雅黑" panose="020B0503020204020204" charset="-122"/>
            </a:endParaRPr>
          </a:p>
          <a:p>
            <a:pPr marL="0" marR="0" lvl="0" indent="0" algn="l" defTabSz="914400" rtl="0" eaLnBrk="1" fontAlgn="base" latinLnBrk="0" hangingPunct="1">
              <a:lnSpc>
                <a:spcPct val="18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333399"/>
                </a:solidFill>
                <a:effectLst/>
                <a:uLnTx/>
                <a:uFillTx/>
                <a:latin typeface="微软雅黑" panose="020B0503020204020204" charset="-122"/>
                <a:ea typeface="微软雅黑" panose="020B0503020204020204" charset="-122"/>
                <a:cs typeface="+mn-cs"/>
              </a:rPr>
              <a:t>三、认识与结论</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3385" y="1449705"/>
            <a:ext cx="8383905" cy="2416810"/>
          </a:xfrm>
          <a:prstGeom prst="rect">
            <a:avLst/>
          </a:prstGeom>
          <a:noFill/>
        </p:spPr>
        <p:txBody>
          <a:bodyPr wrap="square" rtlCol="0">
            <a:spAutoFit/>
          </a:bodyPr>
          <a:lstStyle/>
          <a:p>
            <a:pPr algn="just">
              <a:lnSpc>
                <a:spcPct val="210000"/>
              </a:lnSpc>
              <a:buClrTx/>
              <a:buSzTx/>
              <a:buFontTx/>
            </a:pPr>
            <a:r>
              <a:rPr lang="zh-CN" altLang="en-US"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    成果三：多方法综合评价各类高压低产气井生产潜力，结合措施经济效益，建立气井措施风险评价图版，计算各类措施经济最低增产气量，完成气井剩余潜力评价。</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87338" y="699366"/>
            <a:ext cx="8532812" cy="87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indent="493395" algn="just" eaLnBrk="1" hangingPunct="1">
              <a:lnSpc>
                <a:spcPct val="150000"/>
              </a:lnSpc>
            </a:pPr>
            <a:r>
              <a:rPr lang="zh-CN" altLang="en-US" dirty="0">
                <a:ea typeface="方正大黑简体" panose="02010601030101010101" charset="-122"/>
              </a:rPr>
              <a:t>气井生产潜力评价主要以预测单井</a:t>
            </a:r>
            <a:r>
              <a:rPr lang="en-US" altLang="zh-CN" dirty="0">
                <a:ea typeface="方正大黑简体" panose="02010601030101010101" charset="-122"/>
              </a:rPr>
              <a:t>EUR</a:t>
            </a:r>
            <a:r>
              <a:rPr lang="zh-CN" altLang="en-US" dirty="0">
                <a:ea typeface="方正大黑简体" panose="02010601030101010101" charset="-122"/>
              </a:rPr>
              <a:t>为评价指标，本次采用：</a:t>
            </a:r>
            <a:r>
              <a:rPr lang="zh-CN" altLang="en-US" dirty="0">
                <a:solidFill>
                  <a:srgbClr val="FF0000"/>
                </a:solidFill>
                <a:ea typeface="方正大黑简体" panose="02010601030101010101" charset="-122"/>
              </a:rPr>
              <a:t>产量不稳定分析法</a:t>
            </a:r>
            <a:r>
              <a:rPr lang="zh-CN" altLang="en-US" dirty="0">
                <a:ea typeface="方正大黑简体" panose="02010601030101010101" charset="-122"/>
              </a:rPr>
              <a:t>、</a:t>
            </a:r>
            <a:r>
              <a:rPr lang="zh-CN" altLang="en-US" dirty="0">
                <a:solidFill>
                  <a:srgbClr val="FF0000"/>
                </a:solidFill>
                <a:ea typeface="方正大黑简体" panose="02010601030101010101" charset="-122"/>
              </a:rPr>
              <a:t>流动物质平衡法</a:t>
            </a:r>
            <a:r>
              <a:rPr lang="zh-CN" altLang="en-US" dirty="0">
                <a:ea typeface="方正大黑简体" panose="02010601030101010101" charset="-122"/>
              </a:rPr>
              <a:t>、</a:t>
            </a:r>
            <a:r>
              <a:rPr lang="zh-CN" altLang="en-US" dirty="0">
                <a:solidFill>
                  <a:srgbClr val="FF0000"/>
                </a:solidFill>
                <a:ea typeface="方正大黑简体" panose="02010601030101010101" charset="-122"/>
              </a:rPr>
              <a:t>产量递减法</a:t>
            </a:r>
            <a:r>
              <a:rPr lang="zh-CN" altLang="en-US" dirty="0">
                <a:ea typeface="方正大黑简体" panose="02010601030101010101" charset="-122"/>
              </a:rPr>
              <a:t>四种方法进行综合评价。</a:t>
            </a:r>
          </a:p>
        </p:txBody>
      </p:sp>
      <p:sp>
        <p:nvSpPr>
          <p:cNvPr id="5" name="TextBox 2"/>
          <p:cNvSpPr txBox="1">
            <a:spLocks noChangeArrowheads="1"/>
          </p:cNvSpPr>
          <p:nvPr/>
        </p:nvSpPr>
        <p:spPr bwMode="auto">
          <a:xfrm>
            <a:off x="571500" y="1637936"/>
            <a:ext cx="80395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400" dirty="0">
                <a:solidFill>
                  <a:srgbClr val="0000FF"/>
                </a:solidFill>
                <a:latin typeface="华文新魏" panose="02010800040101010101" pitchFamily="2" charset="-122"/>
                <a:ea typeface="华文新魏" panose="02010800040101010101" pitchFamily="2" charset="-122"/>
                <a:cs typeface="楷体_GB2312" pitchFamily="49" charset="-122"/>
              </a:rPr>
              <a:t>常规计算方法适应性分析</a:t>
            </a:r>
          </a:p>
        </p:txBody>
      </p:sp>
      <p:graphicFrame>
        <p:nvGraphicFramePr>
          <p:cNvPr id="6" name="表格 5"/>
          <p:cNvGraphicFramePr/>
          <p:nvPr>
            <p:custDataLst>
              <p:tags r:id="rId1"/>
            </p:custDataLst>
          </p:nvPr>
        </p:nvGraphicFramePr>
        <p:xfrm>
          <a:off x="342900" y="1945911"/>
          <a:ext cx="8473440" cy="2954655"/>
        </p:xfrm>
        <a:graphic>
          <a:graphicData uri="http://schemas.openxmlformats.org/drawingml/2006/table">
            <a:tbl>
              <a:tblPr/>
              <a:tblGrid>
                <a:gridCol w="396000">
                  <a:extLst>
                    <a:ext uri="{9D8B030D-6E8A-4147-A177-3AD203B41FA5}">
                      <a16:colId xmlns:a16="http://schemas.microsoft.com/office/drawing/2014/main" val="20000"/>
                    </a:ext>
                  </a:extLst>
                </a:gridCol>
                <a:gridCol w="1444615">
                  <a:extLst>
                    <a:ext uri="{9D8B030D-6E8A-4147-A177-3AD203B41FA5}">
                      <a16:colId xmlns:a16="http://schemas.microsoft.com/office/drawing/2014/main" val="20001"/>
                    </a:ext>
                  </a:extLst>
                </a:gridCol>
                <a:gridCol w="1882030">
                  <a:extLst>
                    <a:ext uri="{9D8B030D-6E8A-4147-A177-3AD203B41FA5}">
                      <a16:colId xmlns:a16="http://schemas.microsoft.com/office/drawing/2014/main" val="20002"/>
                    </a:ext>
                  </a:extLst>
                </a:gridCol>
                <a:gridCol w="2617515">
                  <a:extLst>
                    <a:ext uri="{9D8B030D-6E8A-4147-A177-3AD203B41FA5}">
                      <a16:colId xmlns:a16="http://schemas.microsoft.com/office/drawing/2014/main" val="20003"/>
                    </a:ext>
                  </a:extLst>
                </a:gridCol>
                <a:gridCol w="2133280">
                  <a:extLst>
                    <a:ext uri="{9D8B030D-6E8A-4147-A177-3AD203B41FA5}">
                      <a16:colId xmlns:a16="http://schemas.microsoft.com/office/drawing/2014/main" val="20004"/>
                    </a:ext>
                  </a:extLst>
                </a:gridCol>
              </a:tblGrid>
              <a:tr h="528955">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序</a:t>
                      </a:r>
                    </a:p>
                    <a:p>
                      <a:pPr lvl="0" algn="ctr" eaLnBrk="1" hangingPunct="1">
                        <a:buFontTx/>
                        <a:buNone/>
                      </a:pPr>
                      <a:r>
                        <a:rPr lang="zh-CN" altLang="en-US" sz="1400" dirty="0">
                          <a:latin typeface="黑体" panose="02010609060101010101" charset="-122"/>
                          <a:ea typeface="黑体" panose="02010609060101010101" charset="-122"/>
                        </a:rPr>
                        <a:t>号</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方法名称</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适用条件</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所需参数</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lvl="0" algn="ctr" eaLnBrk="1" hangingPunct="1">
                        <a:buFontTx/>
                        <a:buNone/>
                      </a:pPr>
                      <a:r>
                        <a:rPr lang="zh-CN" altLang="en-US" sz="1400" dirty="0">
                          <a:latin typeface="黑体" panose="02010609060101010101" charset="-122"/>
                          <a:ea typeface="黑体" panose="02010609060101010101" charset="-122"/>
                        </a:rPr>
                        <a:t>实例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0"/>
                  </a:ext>
                </a:extLst>
              </a:tr>
              <a:tr h="606425">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en-US" altLang="zh-CN" sz="1400" dirty="0">
                          <a:solidFill>
                            <a:schemeClr val="tx1"/>
                          </a:solidFill>
                          <a:latin typeface="黑体" panose="02010609060101010101" charset="-122"/>
                          <a:ea typeface="黑体" panose="02010609060101010101" charset="-122"/>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solidFill>
                            <a:schemeClr val="tx1"/>
                          </a:solidFill>
                          <a:latin typeface="黑体" panose="02010609060101010101" charset="-122"/>
                          <a:ea typeface="黑体" panose="02010609060101010101" charset="-122"/>
                        </a:rPr>
                        <a:t>压降法</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solidFill>
                            <a:schemeClr val="tx1"/>
                          </a:solidFill>
                          <a:latin typeface="黑体" panose="02010609060101010101" charset="-122"/>
                          <a:ea typeface="黑体" panose="02010609060101010101" charset="-122"/>
                        </a:rPr>
                        <a:t>采出程度大于</a:t>
                      </a:r>
                      <a:r>
                        <a:rPr lang="en-US" altLang="zh-CN" sz="1400" dirty="0">
                          <a:solidFill>
                            <a:schemeClr val="tx1"/>
                          </a:solidFill>
                          <a:latin typeface="黑体" panose="02010609060101010101" charset="-122"/>
                          <a:ea typeface="黑体" panose="02010609060101010101" charset="-122"/>
                        </a:rPr>
                        <a:t>10</a:t>
                      </a:r>
                      <a:r>
                        <a:rPr lang="zh-CN" altLang="en-US" sz="1400" dirty="0">
                          <a:solidFill>
                            <a:schemeClr val="tx1"/>
                          </a:solidFill>
                          <a:latin typeface="黑体" panose="02010609060101010101" charset="-122"/>
                          <a:ea typeface="黑体" panose="02010609060101010101" charset="-122"/>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l" eaLnBrk="1" hangingPunct="1">
                        <a:buFontTx/>
                        <a:buNone/>
                      </a:pPr>
                      <a:r>
                        <a:rPr lang="zh-CN" altLang="en-US" sz="1400" dirty="0">
                          <a:solidFill>
                            <a:schemeClr val="tx1"/>
                          </a:solidFill>
                          <a:latin typeface="黑体" panose="02010609060101010101" charset="-122"/>
                          <a:ea typeface="黑体" panose="02010609060101010101" charset="-122"/>
                        </a:rPr>
                        <a:t>地层压力、产量和</a:t>
                      </a:r>
                      <a:r>
                        <a:rPr lang="en-US" altLang="zh-CN" sz="1400" dirty="0">
                          <a:solidFill>
                            <a:schemeClr val="tx1"/>
                          </a:solidFill>
                          <a:latin typeface="黑体" panose="02010609060101010101" charset="-122"/>
                          <a:ea typeface="黑体" panose="02010609060101010101" charset="-122"/>
                        </a:rPr>
                        <a:t>PVT</a:t>
                      </a:r>
                      <a:r>
                        <a:rPr lang="zh-CN" altLang="en-US" sz="1400" dirty="0">
                          <a:solidFill>
                            <a:schemeClr val="tx1"/>
                          </a:solidFill>
                          <a:latin typeface="黑体" panose="02010609060101010101" charset="-122"/>
                          <a:ea typeface="黑体" panose="02010609060101010101" charset="-122"/>
                        </a:rPr>
                        <a:t>资料</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lvl="0" algn="l" eaLnBrk="1" hangingPunct="1">
                        <a:buFontTx/>
                        <a:buNone/>
                      </a:pPr>
                      <a:endParaRPr lang="zh-CN" altLang="en-US" sz="1400" dirty="0">
                        <a:solidFill>
                          <a:srgbClr val="FF0000"/>
                        </a:solidFill>
                        <a:latin typeface="黑体" panose="02010609060101010101" charset="-122"/>
                        <a:ea typeface="黑体" panose="02010609060101010101"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6425">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en-US" altLang="zh-CN" sz="1400" dirty="0">
                          <a:solidFill>
                            <a:schemeClr val="tx1"/>
                          </a:solidFill>
                          <a:latin typeface="黑体" panose="02010609060101010101" charset="-122"/>
                          <a:ea typeface="黑体" panose="02010609060101010101" charset="-122"/>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solidFill>
                            <a:schemeClr val="tx1"/>
                          </a:solidFill>
                          <a:latin typeface="黑体" panose="02010609060101010101" charset="-122"/>
                          <a:ea typeface="黑体" panose="02010609060101010101" charset="-122"/>
                        </a:rPr>
                        <a:t>产量不稳定法</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solidFill>
                            <a:schemeClr val="tx1"/>
                          </a:solidFill>
                          <a:latin typeface="黑体" panose="02010609060101010101" charset="-122"/>
                          <a:ea typeface="黑体" panose="02010609060101010101" charset="-122"/>
                        </a:rPr>
                        <a:t>拟稳态</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l" eaLnBrk="1" hangingPunct="1">
                        <a:buFontTx/>
                        <a:buNone/>
                      </a:pPr>
                      <a:r>
                        <a:rPr lang="zh-CN" altLang="en-US" sz="1400" dirty="0">
                          <a:solidFill>
                            <a:schemeClr val="tx1"/>
                          </a:solidFill>
                          <a:latin typeface="黑体" panose="02010609060101010101" charset="-122"/>
                          <a:ea typeface="黑体" panose="02010609060101010101" charset="-122"/>
                        </a:rPr>
                        <a:t>生产动态历史数据（即产量和流压）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lvl="0" algn="l" eaLnBrk="1" hangingPunct="1">
                        <a:buFontTx/>
                        <a:buNone/>
                      </a:pPr>
                      <a:endParaRPr lang="zh-CN" altLang="en-US" sz="1400" dirty="0">
                        <a:solidFill>
                          <a:srgbClr val="FF0000"/>
                        </a:solidFill>
                        <a:latin typeface="黑体" panose="02010609060101010101" charset="-122"/>
                        <a:ea typeface="黑体" panose="02010609060101010101"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6425">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en-US" altLang="zh-CN" sz="1400" dirty="0">
                          <a:latin typeface="黑体" panose="02010609060101010101" charset="-122"/>
                          <a:ea typeface="黑体" panose="02010609060101010101" charset="-122"/>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产量递减法</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递减阶段</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l" eaLnBrk="1" hangingPunct="1">
                        <a:buFontTx/>
                        <a:buNone/>
                      </a:pPr>
                      <a:r>
                        <a:rPr lang="zh-CN" altLang="en-US" sz="1400" dirty="0">
                          <a:latin typeface="黑体" panose="02010609060101010101" charset="-122"/>
                          <a:ea typeface="黑体" panose="02010609060101010101" charset="-122"/>
                        </a:rPr>
                        <a:t>递减阶段的产量变化数据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lvl="0" algn="l" eaLnBrk="1" hangingPunct="1">
                        <a:buFontTx/>
                        <a:buNone/>
                      </a:pPr>
                      <a:endParaRPr lang="zh-CN" altLang="en-US" sz="1400" dirty="0">
                        <a:latin typeface="黑体" panose="02010609060101010101" charset="-122"/>
                        <a:ea typeface="黑体" panose="02010609060101010101"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6425">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en-US" altLang="zh-CN" sz="1400" dirty="0">
                          <a:latin typeface="黑体" panose="02010609060101010101" charset="-122"/>
                          <a:ea typeface="黑体" panose="02010609060101010101" charset="-122"/>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流动物质平衡法</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ctr" eaLnBrk="1" hangingPunct="1">
                        <a:buFontTx/>
                        <a:buNone/>
                      </a:pPr>
                      <a:r>
                        <a:rPr lang="zh-CN" altLang="en-US" sz="1400" dirty="0">
                          <a:latin typeface="黑体" panose="02010609060101010101" charset="-122"/>
                          <a:ea typeface="黑体" panose="02010609060101010101" charset="-122"/>
                        </a:rPr>
                        <a:t>拟稳态、产量稳定</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marL="0" lvl="0" indent="0" algn="just" defTabSz="914400" rtl="0" eaLnBrk="0" fontAlgn="base" latinLnBrk="0" hangingPunct="0">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defRPr>
                      </a:lvl1pPr>
                      <a:lvl2pPr marL="457200" lvl="1"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2pPr>
                      <a:lvl3pPr marL="914400" lvl="2"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3pPr>
                      <a:lvl4pPr marL="1371600" lvl="3"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4pPr>
                      <a:lvl5pPr marL="1828800" lvl="4" indent="0" algn="just"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方正黑体简体" panose="02010601030101010101" pitchFamily="2" charset="-122"/>
                          <a:ea typeface="方正黑体简体" panose="02010601030101010101" pitchFamily="2" charset="-122"/>
                          <a:cs typeface="+mn-cs"/>
                        </a:defRPr>
                      </a:lvl5pPr>
                    </a:lstStyle>
                    <a:p>
                      <a:pPr lvl="0" algn="l" eaLnBrk="1" hangingPunct="1">
                        <a:buFontTx/>
                        <a:buNone/>
                      </a:pPr>
                      <a:r>
                        <a:rPr lang="zh-CN" altLang="en-US" sz="1400" dirty="0">
                          <a:latin typeface="黑体" panose="02010609060101010101" charset="-122"/>
                          <a:ea typeface="黑体" panose="02010609060101010101" charset="-122"/>
                        </a:rPr>
                        <a:t>井口压力</a:t>
                      </a:r>
                      <a:r>
                        <a:rPr lang="en-US" altLang="zh-CN" sz="1400" dirty="0">
                          <a:latin typeface="黑体" panose="02010609060101010101" charset="-122"/>
                          <a:ea typeface="黑体" panose="02010609060101010101" charset="-122"/>
                        </a:rPr>
                        <a:t>(</a:t>
                      </a:r>
                      <a:r>
                        <a:rPr lang="zh-CN" altLang="en-US" sz="1400" dirty="0">
                          <a:latin typeface="黑体" panose="02010609060101010101" charset="-122"/>
                          <a:ea typeface="黑体" panose="02010609060101010101" charset="-122"/>
                        </a:rPr>
                        <a:t>或井底流压</a:t>
                      </a:r>
                      <a:r>
                        <a:rPr lang="en-US" altLang="zh-CN" sz="1400" dirty="0">
                          <a:latin typeface="黑体" panose="02010609060101010101" charset="-122"/>
                          <a:ea typeface="黑体" panose="02010609060101010101" charset="-122"/>
                        </a:rPr>
                        <a:t>)</a:t>
                      </a:r>
                      <a:r>
                        <a:rPr lang="zh-CN" altLang="en-US" sz="1400" dirty="0">
                          <a:latin typeface="黑体" panose="02010609060101010101" charset="-122"/>
                          <a:ea typeface="黑体" panose="02010609060101010101" charset="-122"/>
                        </a:rPr>
                        <a:t>、产量和</a:t>
                      </a:r>
                      <a:r>
                        <a:rPr lang="en-US" altLang="zh-CN" sz="1400" dirty="0">
                          <a:latin typeface="黑体" panose="02010609060101010101" charset="-122"/>
                          <a:ea typeface="黑体" panose="02010609060101010101" charset="-122"/>
                        </a:rPr>
                        <a:t>PVT</a:t>
                      </a:r>
                      <a:r>
                        <a:rPr lang="zh-CN" altLang="en-US" sz="1400" dirty="0">
                          <a:latin typeface="黑体" panose="02010609060101010101" charset="-122"/>
                          <a:ea typeface="黑体" panose="02010609060101010101" charset="-122"/>
                        </a:rPr>
                        <a:t>资料</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lvl="0" algn="l" eaLnBrk="1" hangingPunct="1">
                        <a:buFontTx/>
                        <a:buNone/>
                      </a:pPr>
                      <a:endParaRPr lang="zh-CN" altLang="en-US" sz="1400" dirty="0">
                        <a:latin typeface="黑体" panose="02010609060101010101" charset="-122"/>
                        <a:ea typeface="黑体" panose="02010609060101010101"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 name="图片 1"/>
          <p:cNvPicPr>
            <a:picLocks noChangeAspect="1"/>
          </p:cNvPicPr>
          <p:nvPr/>
        </p:nvPicPr>
        <p:blipFill>
          <a:blip r:embed="rId4"/>
          <a:stretch>
            <a:fillRect/>
          </a:stretch>
        </p:blipFill>
        <p:spPr>
          <a:xfrm>
            <a:off x="6699250" y="3096260"/>
            <a:ext cx="2101215" cy="578485"/>
          </a:xfrm>
          <a:prstGeom prst="rect">
            <a:avLst/>
          </a:prstGeom>
          <a:ln>
            <a:solidFill>
              <a:schemeClr val="bg1">
                <a:lumMod val="50000"/>
              </a:schemeClr>
            </a:solidFill>
          </a:ln>
        </p:spPr>
      </p:pic>
      <p:pic>
        <p:nvPicPr>
          <p:cNvPr id="4" name="图片 3"/>
          <p:cNvPicPr>
            <a:picLocks noChangeAspect="1"/>
          </p:cNvPicPr>
          <p:nvPr/>
        </p:nvPicPr>
        <p:blipFill>
          <a:blip r:embed="rId5"/>
          <a:stretch>
            <a:fillRect/>
          </a:stretch>
        </p:blipFill>
        <p:spPr>
          <a:xfrm>
            <a:off x="6699250" y="3700145"/>
            <a:ext cx="2101215" cy="584200"/>
          </a:xfrm>
          <a:prstGeom prst="rect">
            <a:avLst/>
          </a:prstGeom>
          <a:ln>
            <a:solidFill>
              <a:schemeClr val="bg1">
                <a:lumMod val="50000"/>
              </a:schemeClr>
            </a:solidFill>
          </a:ln>
        </p:spPr>
      </p:pic>
      <p:pic>
        <p:nvPicPr>
          <p:cNvPr id="9" name="图片 8"/>
          <p:cNvPicPr>
            <a:picLocks noChangeAspect="1"/>
          </p:cNvPicPr>
          <p:nvPr/>
        </p:nvPicPr>
        <p:blipFill>
          <a:blip r:embed="rId6"/>
          <a:stretch>
            <a:fillRect/>
          </a:stretch>
        </p:blipFill>
        <p:spPr>
          <a:xfrm>
            <a:off x="6699250" y="4312285"/>
            <a:ext cx="2101215" cy="573405"/>
          </a:xfrm>
          <a:prstGeom prst="rect">
            <a:avLst/>
          </a:prstGeom>
          <a:ln>
            <a:solidFill>
              <a:schemeClr val="bg1">
                <a:lumMod val="50000"/>
              </a:schemeClr>
            </a:solidFill>
          </a:ln>
        </p:spPr>
      </p:pic>
      <p:sp>
        <p:nvSpPr>
          <p:cNvPr id="8" name="文本框 7"/>
          <p:cNvSpPr txBox="1"/>
          <p:nvPr/>
        </p:nvSpPr>
        <p:spPr>
          <a:xfrm>
            <a:off x="890915" y="96967"/>
            <a:ext cx="4787582" cy="553085"/>
          </a:xfrm>
          <a:prstGeom prst="rect">
            <a:avLst/>
          </a:prstGeom>
          <a:noFill/>
        </p:spPr>
        <p:txBody>
          <a:bodyPr wrap="square" rtlCol="0">
            <a:spAutoFit/>
          </a:bodyPr>
          <a:lstStyle/>
          <a:p>
            <a:pPr algn="just">
              <a:lnSpc>
                <a:spcPct val="150000"/>
              </a:lnSpc>
            </a:pPr>
            <a:r>
              <a:rPr 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、单井</a:t>
            </a: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EUR</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评价</a:t>
            </a:r>
          </a:p>
        </p:txBody>
      </p:sp>
      <p:pic>
        <p:nvPicPr>
          <p:cNvPr id="15" name="图片 14"/>
          <p:cNvPicPr>
            <a:picLocks noChangeAspect="1"/>
          </p:cNvPicPr>
          <p:nvPr/>
        </p:nvPicPr>
        <p:blipFill>
          <a:blip r:embed="rId7"/>
          <a:stretch>
            <a:fillRect/>
          </a:stretch>
        </p:blipFill>
        <p:spPr>
          <a:xfrm>
            <a:off x="6699250" y="2494915"/>
            <a:ext cx="2100580" cy="601980"/>
          </a:xfrm>
          <a:prstGeom prst="rect">
            <a:avLst/>
          </a:prstGeom>
          <a:ln>
            <a:solidFill>
              <a:schemeClr val="tx1">
                <a:lumMod val="50000"/>
                <a:lumOff val="50000"/>
              </a:schemeClr>
            </a:solid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903610" y="240347"/>
            <a:ext cx="438752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）压降法</a:t>
            </a:r>
          </a:p>
        </p:txBody>
      </p:sp>
      <p:pic>
        <p:nvPicPr>
          <p:cNvPr id="54" name="图片 53"/>
          <p:cNvPicPr>
            <a:picLocks noChangeAspect="1"/>
          </p:cNvPicPr>
          <p:nvPr/>
        </p:nvPicPr>
        <p:blipFill>
          <a:blip r:embed="rId2"/>
          <a:srcRect b="12370"/>
          <a:stretch>
            <a:fillRect/>
          </a:stretch>
        </p:blipFill>
        <p:spPr>
          <a:xfrm>
            <a:off x="4524375" y="2277110"/>
            <a:ext cx="4107815" cy="2460625"/>
          </a:xfrm>
          <a:prstGeom prst="rect">
            <a:avLst/>
          </a:prstGeom>
        </p:spPr>
      </p:pic>
      <p:sp>
        <p:nvSpPr>
          <p:cNvPr id="9" name="TextBox 2"/>
          <p:cNvSpPr txBox="1">
            <a:spLocks noChangeArrowheads="1"/>
          </p:cNvSpPr>
          <p:nvPr/>
        </p:nvSpPr>
        <p:spPr bwMode="auto">
          <a:xfrm>
            <a:off x="4835525" y="1732280"/>
            <a:ext cx="393636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400" dirty="0">
                <a:solidFill>
                  <a:srgbClr val="0000FF"/>
                </a:solidFill>
                <a:latin typeface="华文新魏" panose="02010800040101010101" pitchFamily="2" charset="-122"/>
                <a:ea typeface="华文新魏" panose="02010800040101010101" pitchFamily="2" charset="-122"/>
                <a:cs typeface="楷体_GB2312" pitchFamily="49" charset="-122"/>
              </a:rPr>
              <a:t>压降法技术可采储量关系示意图</a:t>
            </a:r>
          </a:p>
        </p:txBody>
      </p:sp>
      <p:sp>
        <p:nvSpPr>
          <p:cNvPr id="6" name="文本框 430082"/>
          <p:cNvSpPr txBox="1"/>
          <p:nvPr/>
        </p:nvSpPr>
        <p:spPr>
          <a:xfrm>
            <a:off x="323850" y="697230"/>
            <a:ext cx="8545830" cy="977265"/>
          </a:xfrm>
          <a:prstGeom prst="rect">
            <a:avLst/>
          </a:prstGeom>
          <a:noFill/>
          <a:ln w="9525">
            <a:noFill/>
          </a:ln>
        </p:spPr>
        <p:txBody>
          <a:bodyPr wrap="squar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9pPr>
          </a:lstStyle>
          <a:p>
            <a:pPr indent="457200" algn="just">
              <a:lnSpc>
                <a:spcPct val="160000"/>
              </a:lnSpc>
              <a:spcBef>
                <a:spcPts val="0"/>
              </a:spcBef>
              <a:extLst>
                <a:ext uri="{35155182-B16C-46BC-9424-99874614C6A1}">
                  <wpsdc:indentchars xmlns:wpsdc="http://www.wps.cn/officeDocument/2017/drawingmlCustomData" xmlns="" val="200" checksum="59296752"/>
                </a:ext>
              </a:extLst>
            </a:pPr>
            <a:r>
              <a:rPr lang="zh-CN" altLang="en-US" dirty="0">
                <a:latin typeface="方正大黑简体" panose="02010601030101010101" charset="-122"/>
                <a:ea typeface="方正大黑简体" panose="02010601030101010101" charset="-122"/>
                <a:cs typeface="方正大黑简体" panose="02010601030101010101" charset="-122"/>
                <a:sym typeface="+mn-ea"/>
              </a:rPr>
              <a:t>对于定容封闭性气藏，利用静压测试资料</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，根据物质平衡原理，视地层压力</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P/Z</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与累计产气量</a:t>
            </a:r>
            <a:r>
              <a:rPr lang="en-US" altLang="zh-CN" sz="1800" dirty="0" err="1">
                <a:solidFill>
                  <a:srgbClr val="FF0000"/>
                </a:solidFill>
                <a:latin typeface="方正大黑简体" panose="02010601030101010101" charset="-122"/>
                <a:ea typeface="方正大黑简体" panose="02010601030101010101" charset="-122"/>
                <a:cs typeface="方正大黑简体" panose="02010601030101010101" charset="-122"/>
              </a:rPr>
              <a:t>G</a:t>
            </a:r>
            <a:r>
              <a:rPr lang="en-US" altLang="zh-CN" sz="1800" baseline="-25000" dirty="0" err="1">
                <a:solidFill>
                  <a:srgbClr val="FF0000"/>
                </a:solidFill>
                <a:latin typeface="方正大黑简体" panose="02010601030101010101" charset="-122"/>
                <a:ea typeface="方正大黑简体" panose="02010601030101010101" charset="-122"/>
                <a:cs typeface="方正大黑简体" panose="02010601030101010101" charset="-122"/>
              </a:rPr>
              <a:t>p</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之间呈直线关系。</a:t>
            </a:r>
          </a:p>
        </p:txBody>
      </p:sp>
      <p:pic>
        <p:nvPicPr>
          <p:cNvPr id="4" name="图片 3"/>
          <p:cNvPicPr>
            <a:picLocks noChangeAspect="1"/>
          </p:cNvPicPr>
          <p:nvPr/>
        </p:nvPicPr>
        <p:blipFill>
          <a:blip r:embed="rId3"/>
          <a:srcRect b="13230"/>
          <a:stretch>
            <a:fillRect/>
          </a:stretch>
        </p:blipFill>
        <p:spPr>
          <a:xfrm>
            <a:off x="154940" y="2228215"/>
            <a:ext cx="4802505" cy="2498725"/>
          </a:xfrm>
          <a:prstGeom prst="rect">
            <a:avLst/>
          </a:prstGeom>
        </p:spPr>
      </p:pic>
      <p:sp>
        <p:nvSpPr>
          <p:cNvPr id="7" name="文本框 430105"/>
          <p:cNvSpPr txBox="1"/>
          <p:nvPr/>
        </p:nvSpPr>
        <p:spPr>
          <a:xfrm>
            <a:off x="5403215" y="2245995"/>
            <a:ext cx="3387725" cy="783590"/>
          </a:xfrm>
          <a:prstGeom prst="rect">
            <a:avLst/>
          </a:prstGeom>
          <a:noFill/>
          <a:ln w="9525">
            <a:noFill/>
          </a:ln>
        </p:spPr>
        <p:txBody>
          <a:bodyPr wrap="squar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9pPr>
          </a:lstStyle>
          <a:p>
            <a:pPr algn="just">
              <a:lnSpc>
                <a:spcPct val="150000"/>
              </a:lnSpc>
              <a:spcBef>
                <a:spcPts val="0"/>
              </a:spcBef>
            </a:pPr>
            <a:r>
              <a:rPr lang="zh-CN" altLang="en-US" sz="1000" b="1" dirty="0">
                <a:solidFill>
                  <a:srgbClr val="0000FF"/>
                </a:solidFill>
                <a:latin typeface="微软雅黑" panose="020B0503020204020204" charset="-122"/>
                <a:ea typeface="微软雅黑" panose="020B0503020204020204" charset="-122"/>
                <a:cs typeface="微软雅黑" panose="020B0503020204020204" charset="-122"/>
              </a:rPr>
              <a:t>    在不考虑经济因素的条件下，气藏中存在的可动地质储量可全部采出，即                      时的累计产气量可视为技术可采储量。</a:t>
            </a:r>
          </a:p>
        </p:txBody>
      </p:sp>
      <p:pic>
        <p:nvPicPr>
          <p:cNvPr id="11" name="对象 430107"/>
          <p:cNvPicPr/>
          <p:nvPr/>
        </p:nvPicPr>
        <p:blipFill>
          <a:blip r:embed="rId4"/>
          <a:stretch>
            <a:fillRect/>
          </a:stretch>
        </p:blipFill>
        <p:spPr>
          <a:xfrm>
            <a:off x="6566535" y="2541270"/>
            <a:ext cx="776605" cy="238760"/>
          </a:xfrm>
          <a:prstGeom prst="rect">
            <a:avLst/>
          </a:prstGeom>
          <a:noFill/>
          <a:ln w="9525" cap="flat" cmpd="sng">
            <a:solidFill>
              <a:srgbClr val="FF0066"/>
            </a:solidFill>
            <a:prstDash val="solid"/>
            <a:miter/>
            <a:headEnd type="none" w="med" len="med"/>
            <a:tailEnd type="none" w="med" len="med"/>
          </a:ln>
        </p:spPr>
      </p:pic>
      <p:sp>
        <p:nvSpPr>
          <p:cNvPr id="8" name="TextBox 2"/>
          <p:cNvSpPr txBox="1">
            <a:spLocks noChangeArrowheads="1"/>
          </p:cNvSpPr>
          <p:nvPr/>
        </p:nvSpPr>
        <p:spPr bwMode="auto">
          <a:xfrm>
            <a:off x="474345" y="1720215"/>
            <a:ext cx="393636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400" dirty="0">
                <a:solidFill>
                  <a:srgbClr val="0000FF"/>
                </a:solidFill>
                <a:latin typeface="华文新魏" panose="02010800040101010101" pitchFamily="2" charset="-122"/>
                <a:ea typeface="华文新魏" panose="02010800040101010101" pitchFamily="2" charset="-122"/>
                <a:cs typeface="楷体_GB2312" pitchFamily="49" charset="-122"/>
              </a:rPr>
              <a:t>压降法经济可采储量关系示意图</a:t>
            </a:r>
          </a:p>
        </p:txBody>
      </p:sp>
      <p:sp>
        <p:nvSpPr>
          <p:cNvPr id="12" name="文本框 430105"/>
          <p:cNvSpPr txBox="1"/>
          <p:nvPr/>
        </p:nvSpPr>
        <p:spPr>
          <a:xfrm>
            <a:off x="1265555" y="2295525"/>
            <a:ext cx="3145155" cy="553085"/>
          </a:xfrm>
          <a:prstGeom prst="rect">
            <a:avLst/>
          </a:prstGeom>
          <a:noFill/>
          <a:ln w="9525">
            <a:noFill/>
          </a:ln>
        </p:spPr>
        <p:txBody>
          <a:bodyPr wrap="squar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宋体" panose="02010600030101010101" pitchFamily="2" charset="-122"/>
                <a:cs typeface="+mn-cs"/>
              </a:defRPr>
            </a:lvl9pPr>
          </a:lstStyle>
          <a:p>
            <a:pPr algn="just">
              <a:lnSpc>
                <a:spcPct val="150000"/>
              </a:lnSpc>
              <a:spcBef>
                <a:spcPts val="0"/>
              </a:spcBef>
              <a:buClrTx/>
              <a:buSzTx/>
              <a:buFontTx/>
            </a:pPr>
            <a:r>
              <a:rPr lang="zh-CN" altLang="en-US" sz="1000" b="1" dirty="0">
                <a:solidFill>
                  <a:srgbClr val="0000FF"/>
                </a:solidFill>
                <a:latin typeface="微软雅黑" panose="020B0503020204020204" charset="-122"/>
                <a:ea typeface="微软雅黑" panose="020B0503020204020204" charset="-122"/>
                <a:cs typeface="微软雅黑" panose="020B0503020204020204" charset="-122"/>
              </a:rPr>
              <a:t>   </a:t>
            </a:r>
            <a:r>
              <a:rPr lang="zh-CN" altLang="en-US" sz="1000" b="1" dirty="0">
                <a:solidFill>
                  <a:srgbClr val="0000FF"/>
                </a:solidFill>
                <a:latin typeface="微软雅黑" panose="020B0503020204020204" charset="-122"/>
                <a:ea typeface="微软雅黑" panose="020B0503020204020204" charset="-122"/>
                <a:cs typeface="微软雅黑" panose="020B0503020204020204" charset="-122"/>
                <a:sym typeface="+mn-ea"/>
              </a:rPr>
              <a:t>经济极限产量及废弃地层压力是经济极限法求取经济可采储量的两个关键参数。</a:t>
            </a:r>
            <a:endParaRPr lang="zh-CN" altLang="en-US" sz="1000" b="1" dirty="0">
              <a:solidFill>
                <a:srgbClr val="0000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23850" y="1259840"/>
            <a:ext cx="2777143" cy="1620000"/>
          </a:xfrm>
          <a:prstGeom prst="rect">
            <a:avLst/>
          </a:prstGeom>
        </p:spPr>
      </p:pic>
      <p:pic>
        <p:nvPicPr>
          <p:cNvPr id="10" name="图片 9"/>
          <p:cNvPicPr>
            <a:picLocks noChangeAspect="1"/>
          </p:cNvPicPr>
          <p:nvPr/>
        </p:nvPicPr>
        <p:blipFill>
          <a:blip r:embed="rId3"/>
          <a:stretch>
            <a:fillRect/>
          </a:stretch>
        </p:blipFill>
        <p:spPr>
          <a:xfrm>
            <a:off x="3131820" y="1259840"/>
            <a:ext cx="2769231" cy="1620000"/>
          </a:xfrm>
          <a:prstGeom prst="rect">
            <a:avLst/>
          </a:prstGeom>
        </p:spPr>
      </p:pic>
      <p:pic>
        <p:nvPicPr>
          <p:cNvPr id="11" name="图片 10"/>
          <p:cNvPicPr>
            <a:picLocks noChangeAspect="1"/>
          </p:cNvPicPr>
          <p:nvPr/>
        </p:nvPicPr>
        <p:blipFill>
          <a:blip r:embed="rId4"/>
          <a:stretch>
            <a:fillRect/>
          </a:stretch>
        </p:blipFill>
        <p:spPr>
          <a:xfrm>
            <a:off x="5939790" y="1259840"/>
            <a:ext cx="2777143" cy="1620000"/>
          </a:xfrm>
          <a:prstGeom prst="rect">
            <a:avLst/>
          </a:prstGeom>
        </p:spPr>
      </p:pic>
      <p:pic>
        <p:nvPicPr>
          <p:cNvPr id="13" name="图片 12"/>
          <p:cNvPicPr>
            <a:picLocks noChangeAspect="1"/>
          </p:cNvPicPr>
          <p:nvPr/>
        </p:nvPicPr>
        <p:blipFill>
          <a:blip r:embed="rId5"/>
          <a:stretch>
            <a:fillRect/>
          </a:stretch>
        </p:blipFill>
        <p:spPr>
          <a:xfrm>
            <a:off x="323850" y="3208020"/>
            <a:ext cx="2769231" cy="1620000"/>
          </a:xfrm>
          <a:prstGeom prst="rect">
            <a:avLst/>
          </a:prstGeom>
        </p:spPr>
      </p:pic>
      <p:pic>
        <p:nvPicPr>
          <p:cNvPr id="15" name="图片 14"/>
          <p:cNvPicPr>
            <a:picLocks noChangeAspect="1"/>
          </p:cNvPicPr>
          <p:nvPr/>
        </p:nvPicPr>
        <p:blipFill>
          <a:blip r:embed="rId6"/>
          <a:stretch>
            <a:fillRect/>
          </a:stretch>
        </p:blipFill>
        <p:spPr>
          <a:xfrm>
            <a:off x="3131820" y="3208020"/>
            <a:ext cx="2769231" cy="1620000"/>
          </a:xfrm>
          <a:prstGeom prst="rect">
            <a:avLst/>
          </a:prstGeom>
        </p:spPr>
      </p:pic>
      <p:pic>
        <p:nvPicPr>
          <p:cNvPr id="16" name="图片 15"/>
          <p:cNvPicPr>
            <a:picLocks noChangeAspect="1"/>
          </p:cNvPicPr>
          <p:nvPr/>
        </p:nvPicPr>
        <p:blipFill>
          <a:blip r:embed="rId7"/>
          <a:stretch>
            <a:fillRect/>
          </a:stretch>
        </p:blipFill>
        <p:spPr>
          <a:xfrm>
            <a:off x="5947410" y="3208020"/>
            <a:ext cx="2769231" cy="1620000"/>
          </a:xfrm>
          <a:prstGeom prst="rect">
            <a:avLst/>
          </a:prstGeom>
        </p:spPr>
      </p:pic>
      <p:sp>
        <p:nvSpPr>
          <p:cNvPr id="26" name="TextBox 2"/>
          <p:cNvSpPr txBox="1">
            <a:spLocks noChangeArrowheads="1"/>
          </p:cNvSpPr>
          <p:nvPr/>
        </p:nvSpPr>
        <p:spPr bwMode="auto">
          <a:xfrm>
            <a:off x="323850" y="929005"/>
            <a:ext cx="276923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2-25-14</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7" name="TextBox 2"/>
          <p:cNvSpPr txBox="1">
            <a:spLocks noChangeArrowheads="1"/>
          </p:cNvSpPr>
          <p:nvPr/>
        </p:nvSpPr>
        <p:spPr bwMode="auto">
          <a:xfrm>
            <a:off x="3225165" y="929005"/>
            <a:ext cx="261620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苏120-32-82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8" name="TextBox 2"/>
          <p:cNvSpPr txBox="1">
            <a:spLocks noChangeArrowheads="1"/>
          </p:cNvSpPr>
          <p:nvPr/>
        </p:nvSpPr>
        <p:spPr bwMode="auto">
          <a:xfrm>
            <a:off x="6068060" y="929005"/>
            <a:ext cx="264858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苏48-15-89</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9" name="TextBox 2"/>
          <p:cNvSpPr txBox="1">
            <a:spLocks noChangeArrowheads="1"/>
          </p:cNvSpPr>
          <p:nvPr/>
        </p:nvSpPr>
        <p:spPr bwMode="auto">
          <a:xfrm>
            <a:off x="331470" y="2933700"/>
            <a:ext cx="276923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苏47-8-67H2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20" name="TextBox 2"/>
          <p:cNvSpPr txBox="1">
            <a:spLocks noChangeArrowheads="1"/>
          </p:cNvSpPr>
          <p:nvPr/>
        </p:nvSpPr>
        <p:spPr bwMode="auto">
          <a:xfrm>
            <a:off x="3232785" y="2933700"/>
            <a:ext cx="261620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苏14-03-10</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21" name="TextBox 2"/>
          <p:cNvSpPr txBox="1">
            <a:spLocks noChangeArrowheads="1"/>
          </p:cNvSpPr>
          <p:nvPr/>
        </p:nvSpPr>
        <p:spPr bwMode="auto">
          <a:xfrm>
            <a:off x="6075680" y="2933700"/>
            <a:ext cx="264858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桃2-25-1C2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881385" y="232727"/>
            <a:ext cx="438752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）产量不稳定分析法</a:t>
            </a:r>
          </a:p>
        </p:txBody>
      </p:sp>
      <p:grpSp>
        <p:nvGrpSpPr>
          <p:cNvPr id="54" name="组合 53"/>
          <p:cNvGrpSpPr>
            <a:grpSpLocks noChangeAspect="1"/>
          </p:cNvGrpSpPr>
          <p:nvPr/>
        </p:nvGrpSpPr>
        <p:grpSpPr>
          <a:xfrm>
            <a:off x="368596" y="2334371"/>
            <a:ext cx="7818304" cy="2373660"/>
            <a:chOff x="401056" y="2551001"/>
            <a:chExt cx="7305031" cy="2217829"/>
          </a:xfrm>
        </p:grpSpPr>
        <p:grpSp>
          <p:nvGrpSpPr>
            <p:cNvPr id="4" name="Group 10"/>
            <p:cNvGrpSpPr/>
            <p:nvPr/>
          </p:nvGrpSpPr>
          <p:grpSpPr bwMode="auto">
            <a:xfrm>
              <a:off x="401056" y="2551001"/>
              <a:ext cx="7305031" cy="2217829"/>
              <a:chOff x="0" y="0"/>
              <a:chExt cx="4729" cy="1764"/>
            </a:xfrm>
          </p:grpSpPr>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 y="384"/>
                <a:ext cx="1360" cy="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2"/>
              <p:cNvGrpSpPr/>
              <p:nvPr/>
            </p:nvGrpSpPr>
            <p:grpSpPr bwMode="auto">
              <a:xfrm>
                <a:off x="0" y="384"/>
                <a:ext cx="1360" cy="1361"/>
                <a:chOff x="0" y="0"/>
                <a:chExt cx="1555" cy="1673"/>
              </a:xfrm>
            </p:grpSpPr>
            <p:sp>
              <p:nvSpPr>
                <p:cNvPr id="14" name="Rectangle 13"/>
                <p:cNvSpPr>
                  <a:spLocks noChangeArrowheads="1"/>
                </p:cNvSpPr>
                <p:nvPr/>
              </p:nvSpPr>
              <p:spPr bwMode="auto">
                <a:xfrm>
                  <a:off x="0" y="0"/>
                  <a:ext cx="1555" cy="1673"/>
                </a:xfrm>
                <a:prstGeom prst="rect">
                  <a:avLst/>
                </a:prstGeom>
                <a:solidFill>
                  <a:srgbClr val="00FFFF"/>
                </a:solidFill>
                <a:ln w="9525">
                  <a:solidFill>
                    <a:srgbClr val="000000"/>
                  </a:solidFill>
                  <a:miter lim="800000"/>
                </a:ln>
              </p:spPr>
              <p:txBody>
                <a:bodyPr anchor="ctr"/>
                <a:lstStyle/>
                <a:p>
                  <a:endParaRPr lang="zh-CN" altLang="en-US">
                    <a:latin typeface="Arial" panose="020B0604020202020204" pitchFamily="34" charset="0"/>
                  </a:endParaRPr>
                </a:p>
              </p:txBody>
            </p:sp>
            <p:grpSp>
              <p:nvGrpSpPr>
                <p:cNvPr id="15" name="Group 14"/>
                <p:cNvGrpSpPr/>
                <p:nvPr/>
              </p:nvGrpSpPr>
              <p:grpSpPr bwMode="auto">
                <a:xfrm>
                  <a:off x="7" y="110"/>
                  <a:ext cx="1446" cy="1402"/>
                  <a:chOff x="0" y="0"/>
                  <a:chExt cx="1498" cy="1271"/>
                </a:xfrm>
              </p:grpSpPr>
              <p:sp>
                <p:nvSpPr>
                  <p:cNvPr id="16" name="Rectangle 15"/>
                  <p:cNvSpPr>
                    <a:spLocks noChangeArrowheads="1"/>
                  </p:cNvSpPr>
                  <p:nvPr/>
                </p:nvSpPr>
                <p:spPr bwMode="auto">
                  <a:xfrm>
                    <a:off x="105" y="882"/>
                    <a:ext cx="1030" cy="259"/>
                  </a:xfrm>
                  <a:prstGeom prst="rect">
                    <a:avLst/>
                  </a:prstGeom>
                  <a:solidFill>
                    <a:srgbClr val="B2B2B2"/>
                  </a:solidFill>
                  <a:ln>
                    <a:noFill/>
                  </a:ln>
                  <a:scene3d>
                    <a:camera prst="legacyObliqueTopRight"/>
                    <a:lightRig rig="legacyFlat3" dir="b"/>
                  </a:scene3d>
                  <a:sp3d extrusionH="1624000" prstMaterial="legacyMatte">
                    <a:bevelT w="13500" h="13500" prst="angle"/>
                    <a:bevelB w="13500" h="13500" prst="angle"/>
                    <a:extrusionClr>
                      <a:srgbClr val="B2B2B2"/>
                    </a:extrusionClr>
                    <a:contourClr>
                      <a:srgbClr val="B2B2B2"/>
                    </a:contourClr>
                  </a:sp3d>
                  <a:extLst>
                    <a:ext uri="{91240B29-F687-4F45-9708-019B960494DF}">
                      <a14:hiddenLine xmlns:a14="http://schemas.microsoft.com/office/drawing/2010/main" w="9525">
                        <a:noFill/>
                        <a:miter lim="800000"/>
                        <a:headEnd/>
                        <a:tailEnd/>
                      </a14:hiddenLine>
                    </a:ext>
                  </a:extLst>
                </p:spPr>
                <p:txBody>
                  <a:bodyPr lIns="53225" tIns="26613" rIns="53225" bIns="26613" anchor="ctr">
                    <a:flatTx/>
                  </a:bodyPr>
                  <a:lstStyle/>
                  <a:p>
                    <a:pPr algn="ctr"/>
                    <a:endParaRPr lang="zh-CN" altLang="en-US" sz="2600" u="sng">
                      <a:latin typeface="Times New Roman" panose="02020603050405020304" pitchFamily="18" charset="0"/>
                      <a:ea typeface="华文新魏" panose="02010800040101010101" pitchFamily="2" charset="-122"/>
                    </a:endParaRPr>
                  </a:p>
                </p:txBody>
              </p:sp>
              <p:sp>
                <p:nvSpPr>
                  <p:cNvPr id="17" name="AutoShape 16"/>
                  <p:cNvSpPr>
                    <a:spLocks noChangeArrowheads="1"/>
                  </p:cNvSpPr>
                  <p:nvPr/>
                </p:nvSpPr>
                <p:spPr bwMode="auto">
                  <a:xfrm>
                    <a:off x="765" y="108"/>
                    <a:ext cx="88" cy="580"/>
                  </a:xfrm>
                  <a:prstGeom prst="can">
                    <a:avLst>
                      <a:gd name="adj" fmla="val 27523"/>
                    </a:avLst>
                  </a:prstGeom>
                  <a:gradFill rotWithShape="0">
                    <a:gsLst>
                      <a:gs pos="0">
                        <a:srgbClr val="003366"/>
                      </a:gs>
                      <a:gs pos="50000">
                        <a:srgbClr val="FFFFFF"/>
                      </a:gs>
                      <a:gs pos="100000">
                        <a:srgbClr val="003366"/>
                      </a:gs>
                    </a:gsLst>
                    <a:lin ang="0" scaled="1"/>
                  </a:gradFill>
                  <a:ln w="9525">
                    <a:solidFill>
                      <a:srgbClr val="000000"/>
                    </a:solidFill>
                    <a:round/>
                  </a:ln>
                </p:spPr>
                <p:txBody>
                  <a:bodyPr anchor="ctr"/>
                  <a:lstStyle/>
                  <a:p>
                    <a:endParaRPr lang="zh-CN" altLang="en-US">
                      <a:latin typeface="Arial" panose="020B0604020202020204" pitchFamily="34" charset="0"/>
                    </a:endParaRPr>
                  </a:p>
                </p:txBody>
              </p:sp>
              <p:sp>
                <p:nvSpPr>
                  <p:cNvPr id="18" name="Line 17"/>
                  <p:cNvSpPr>
                    <a:spLocks noChangeShapeType="1"/>
                  </p:cNvSpPr>
                  <p:nvPr/>
                </p:nvSpPr>
                <p:spPr bwMode="auto">
                  <a:xfrm>
                    <a:off x="708" y="1206"/>
                    <a:ext cx="42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1135" y="1141"/>
                    <a:ext cx="0"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flipH="1">
                    <a:off x="105" y="1206"/>
                    <a:ext cx="42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105" y="1141"/>
                    <a:ext cx="0"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Text Box 21"/>
                  <p:cNvSpPr txBox="1">
                    <a:spLocks noChangeArrowheads="1"/>
                  </p:cNvSpPr>
                  <p:nvPr/>
                </p:nvSpPr>
                <p:spPr bwMode="auto">
                  <a:xfrm>
                    <a:off x="533" y="1135"/>
                    <a:ext cx="1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Times New Roman" panose="02020603050405020304" pitchFamily="18" charset="0"/>
                      </a:rPr>
                      <a:t>Xe</a:t>
                    </a:r>
                    <a:endParaRPr lang="en-US" altLang="zh-CN" sz="2600" u="sng">
                      <a:solidFill>
                        <a:srgbClr val="000000"/>
                      </a:solidFill>
                      <a:latin typeface="Times New Roman" panose="02020603050405020304" pitchFamily="18" charset="0"/>
                      <a:ea typeface="华文新魏" panose="02010800040101010101" pitchFamily="2" charset="-122"/>
                    </a:endParaRPr>
                  </a:p>
                </p:txBody>
              </p:sp>
              <p:sp>
                <p:nvSpPr>
                  <p:cNvPr id="23" name="Line 22"/>
                  <p:cNvSpPr>
                    <a:spLocks noChangeShapeType="1"/>
                  </p:cNvSpPr>
                  <p:nvPr/>
                </p:nvSpPr>
                <p:spPr bwMode="auto">
                  <a:xfrm flipH="1">
                    <a:off x="1135" y="1049"/>
                    <a:ext cx="164" cy="15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3"/>
                  <p:cNvSpPr>
                    <a:spLocks noChangeShapeType="1"/>
                  </p:cNvSpPr>
                  <p:nvPr/>
                </p:nvSpPr>
                <p:spPr bwMode="auto">
                  <a:xfrm>
                    <a:off x="1498" y="771"/>
                    <a:ext cx="0"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4"/>
                  <p:cNvSpPr>
                    <a:spLocks noChangeShapeType="1"/>
                  </p:cNvSpPr>
                  <p:nvPr/>
                </p:nvSpPr>
                <p:spPr bwMode="auto">
                  <a:xfrm flipV="1">
                    <a:off x="1393" y="817"/>
                    <a:ext cx="99" cy="13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Text Box 25"/>
                  <p:cNvSpPr txBox="1">
                    <a:spLocks noChangeArrowheads="1"/>
                  </p:cNvSpPr>
                  <p:nvPr/>
                </p:nvSpPr>
                <p:spPr bwMode="auto">
                  <a:xfrm>
                    <a:off x="1264" y="918"/>
                    <a:ext cx="10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Times New Roman" panose="02020603050405020304" pitchFamily="18" charset="0"/>
                      </a:rPr>
                      <a:t>Ye</a:t>
                    </a:r>
                    <a:endParaRPr lang="en-US" altLang="zh-CN" sz="2600" u="sng">
                      <a:solidFill>
                        <a:srgbClr val="000000"/>
                      </a:solidFill>
                      <a:latin typeface="Times New Roman" panose="02020603050405020304" pitchFamily="18" charset="0"/>
                      <a:ea typeface="华文新魏" panose="02010800040101010101" pitchFamily="2" charset="-122"/>
                    </a:endParaRPr>
                  </a:p>
                </p:txBody>
              </p:sp>
              <p:sp>
                <p:nvSpPr>
                  <p:cNvPr id="27" name="Line 26"/>
                  <p:cNvSpPr>
                    <a:spLocks noChangeShapeType="1"/>
                  </p:cNvSpPr>
                  <p:nvPr/>
                </p:nvSpPr>
                <p:spPr bwMode="auto">
                  <a:xfrm flipV="1">
                    <a:off x="803" y="31"/>
                    <a:ext cx="0" cy="346"/>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834" y="0"/>
                    <a:ext cx="7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Times New Roman" panose="02020603050405020304" pitchFamily="18" charset="0"/>
                      </a:rPr>
                      <a:t>Q</a:t>
                    </a:r>
                    <a:endParaRPr lang="en-US" altLang="zh-CN" sz="2600" u="sng">
                      <a:solidFill>
                        <a:srgbClr val="000000"/>
                      </a:solidFill>
                      <a:latin typeface="Times New Roman" panose="02020603050405020304" pitchFamily="18" charset="0"/>
                      <a:ea typeface="华文新魏" panose="02010800040101010101" pitchFamily="2" charset="-122"/>
                    </a:endParaRPr>
                  </a:p>
                </p:txBody>
              </p:sp>
              <p:sp>
                <p:nvSpPr>
                  <p:cNvPr id="29" name="Text Box 28"/>
                  <p:cNvSpPr txBox="1">
                    <a:spLocks noChangeArrowheads="1"/>
                  </p:cNvSpPr>
                  <p:nvPr/>
                </p:nvSpPr>
                <p:spPr bwMode="auto">
                  <a:xfrm>
                    <a:off x="498" y="913"/>
                    <a:ext cx="24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宋体" panose="02010600030101010101" pitchFamily="2" charset="-122"/>
                      </a:rPr>
                      <a:t>φ</a:t>
                    </a:r>
                    <a:r>
                      <a:rPr lang="en-US" altLang="zh-CN" sz="800">
                        <a:solidFill>
                          <a:srgbClr val="000000"/>
                        </a:solidFill>
                        <a:latin typeface="Times New Roman" panose="02020603050405020304" pitchFamily="18" charset="0"/>
                      </a:rPr>
                      <a:t>,</a:t>
                    </a:r>
                    <a:r>
                      <a:rPr lang="en-US" altLang="zh-CN" sz="800" baseline="-25000">
                        <a:solidFill>
                          <a:srgbClr val="000000"/>
                        </a:solidFill>
                        <a:latin typeface="Times New Roman" panose="02020603050405020304" pitchFamily="18" charset="0"/>
                      </a:rPr>
                      <a:t> </a:t>
                    </a:r>
                    <a:r>
                      <a:rPr lang="en-US" altLang="zh-CN" sz="800">
                        <a:solidFill>
                          <a:srgbClr val="000000"/>
                        </a:solidFill>
                        <a:latin typeface="Times New Roman" panose="02020603050405020304" pitchFamily="18" charset="0"/>
                      </a:rPr>
                      <a:t>k, S</a:t>
                    </a:r>
                    <a:r>
                      <a:rPr lang="en-US" altLang="zh-CN" sz="800" baseline="-25000">
                        <a:solidFill>
                          <a:srgbClr val="000000"/>
                        </a:solidFill>
                        <a:latin typeface="Times New Roman" panose="02020603050405020304" pitchFamily="18" charset="0"/>
                      </a:rPr>
                      <a:t>g </a:t>
                    </a:r>
                    <a:endParaRPr lang="en-US" altLang="zh-CN" sz="2600" u="sng">
                      <a:solidFill>
                        <a:srgbClr val="000000"/>
                      </a:solidFill>
                      <a:latin typeface="Times New Roman" panose="02020603050405020304" pitchFamily="18" charset="0"/>
                      <a:ea typeface="华文新魏" panose="02010800040101010101" pitchFamily="2" charset="-122"/>
                    </a:endParaRPr>
                  </a:p>
                </p:txBody>
              </p:sp>
              <p:sp>
                <p:nvSpPr>
                  <p:cNvPr id="30" name="Text Box 29"/>
                  <p:cNvSpPr txBox="1">
                    <a:spLocks noChangeArrowheads="1"/>
                  </p:cNvSpPr>
                  <p:nvPr/>
                </p:nvSpPr>
                <p:spPr bwMode="auto">
                  <a:xfrm>
                    <a:off x="830" y="578"/>
                    <a:ext cx="6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Times New Roman" panose="02020603050405020304" pitchFamily="18" charset="0"/>
                      </a:rPr>
                      <a:t>S</a:t>
                    </a:r>
                    <a:endParaRPr lang="en-US" altLang="zh-CN" sz="2600" u="sng">
                      <a:solidFill>
                        <a:srgbClr val="000000"/>
                      </a:solidFill>
                      <a:latin typeface="Times New Roman" panose="02020603050405020304" pitchFamily="18" charset="0"/>
                      <a:ea typeface="华文新魏" panose="02010800040101010101" pitchFamily="2" charset="-122"/>
                    </a:endParaRPr>
                  </a:p>
                </p:txBody>
              </p:sp>
              <p:sp>
                <p:nvSpPr>
                  <p:cNvPr id="31" name="Text Box 30"/>
                  <p:cNvSpPr txBox="1">
                    <a:spLocks noChangeArrowheads="1"/>
                  </p:cNvSpPr>
                  <p:nvPr/>
                </p:nvSpPr>
                <p:spPr bwMode="auto">
                  <a:xfrm>
                    <a:off x="161" y="558"/>
                    <a:ext cx="8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Times New Roman" panose="02020603050405020304" pitchFamily="18" charset="0"/>
                      </a:rPr>
                      <a:t>P</a:t>
                    </a:r>
                    <a:r>
                      <a:rPr lang="en-US" altLang="zh-CN" sz="800" baseline="-25000">
                        <a:solidFill>
                          <a:srgbClr val="000000"/>
                        </a:solidFill>
                        <a:latin typeface="Times New Roman" panose="02020603050405020304" pitchFamily="18" charset="0"/>
                      </a:rPr>
                      <a:t>e</a:t>
                    </a:r>
                    <a:endParaRPr lang="en-US" altLang="zh-CN" sz="2600" u="sng">
                      <a:solidFill>
                        <a:srgbClr val="000000"/>
                      </a:solidFill>
                      <a:latin typeface="Times New Roman" panose="02020603050405020304" pitchFamily="18" charset="0"/>
                      <a:ea typeface="华文新魏" panose="02010800040101010101" pitchFamily="2" charset="-122"/>
                    </a:endParaRPr>
                  </a:p>
                </p:txBody>
              </p:sp>
              <p:sp>
                <p:nvSpPr>
                  <p:cNvPr id="32" name="Line 31"/>
                  <p:cNvSpPr>
                    <a:spLocks noChangeShapeType="1"/>
                  </p:cNvSpPr>
                  <p:nvPr/>
                </p:nvSpPr>
                <p:spPr bwMode="auto">
                  <a:xfrm>
                    <a:off x="17" y="882"/>
                    <a:ext cx="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32"/>
                  <p:cNvSpPr>
                    <a:spLocks noChangeShapeType="1"/>
                  </p:cNvSpPr>
                  <p:nvPr/>
                </p:nvSpPr>
                <p:spPr bwMode="auto">
                  <a:xfrm>
                    <a:off x="17" y="1141"/>
                    <a:ext cx="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Text Box 33"/>
                  <p:cNvSpPr txBox="1">
                    <a:spLocks noChangeArrowheads="1"/>
                  </p:cNvSpPr>
                  <p:nvPr/>
                </p:nvSpPr>
                <p:spPr bwMode="auto">
                  <a:xfrm>
                    <a:off x="0" y="929"/>
                    <a:ext cx="6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ctr"/>
                    <a:endParaRPr lang="zh-CN" altLang="en-US" sz="2600" u="sng">
                      <a:latin typeface="Times New Roman" panose="02020603050405020304" pitchFamily="18" charset="0"/>
                      <a:ea typeface="华文新魏" panose="02010800040101010101" pitchFamily="2" charset="-122"/>
                    </a:endParaRPr>
                  </a:p>
                </p:txBody>
              </p:sp>
              <p:sp>
                <p:nvSpPr>
                  <p:cNvPr id="35" name="Line 34"/>
                  <p:cNvSpPr>
                    <a:spLocks noChangeShapeType="1"/>
                  </p:cNvSpPr>
                  <p:nvPr/>
                </p:nvSpPr>
                <p:spPr bwMode="auto">
                  <a:xfrm flipV="1">
                    <a:off x="46" y="882"/>
                    <a:ext cx="0" cy="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35"/>
                  <p:cNvSpPr>
                    <a:spLocks noChangeShapeType="1"/>
                  </p:cNvSpPr>
                  <p:nvPr/>
                </p:nvSpPr>
                <p:spPr bwMode="auto">
                  <a:xfrm>
                    <a:off x="40" y="1055"/>
                    <a:ext cx="0" cy="8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7" name="Group 36"/>
                  <p:cNvGrpSpPr/>
                  <p:nvPr/>
                </p:nvGrpSpPr>
                <p:grpSpPr bwMode="auto">
                  <a:xfrm>
                    <a:off x="360" y="547"/>
                    <a:ext cx="829" cy="335"/>
                    <a:chOff x="0" y="0"/>
                    <a:chExt cx="2832" cy="768"/>
                  </a:xfrm>
                </p:grpSpPr>
                <p:sp>
                  <p:nvSpPr>
                    <p:cNvPr id="39" name="Line 37"/>
                    <p:cNvSpPr>
                      <a:spLocks noChangeShapeType="1"/>
                    </p:cNvSpPr>
                    <p:nvPr/>
                  </p:nvSpPr>
                  <p:spPr bwMode="auto">
                    <a:xfrm flipH="1">
                      <a:off x="1920" y="336"/>
                      <a:ext cx="912"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38"/>
                    <p:cNvSpPr>
                      <a:spLocks noChangeShapeType="1"/>
                    </p:cNvSpPr>
                    <p:nvPr/>
                  </p:nvSpPr>
                  <p:spPr bwMode="auto">
                    <a:xfrm flipH="1" flipV="1">
                      <a:off x="1824" y="432"/>
                      <a:ext cx="912" cy="144"/>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39"/>
                    <p:cNvSpPr>
                      <a:spLocks noChangeShapeType="1"/>
                    </p:cNvSpPr>
                    <p:nvPr/>
                  </p:nvSpPr>
                  <p:spPr bwMode="auto">
                    <a:xfrm flipH="1">
                      <a:off x="1872" y="96"/>
                      <a:ext cx="960" cy="96"/>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0"/>
                    <p:cNvSpPr>
                      <a:spLocks noChangeShapeType="1"/>
                    </p:cNvSpPr>
                    <p:nvPr/>
                  </p:nvSpPr>
                  <p:spPr bwMode="auto">
                    <a:xfrm flipH="1" flipV="1">
                      <a:off x="1680" y="480"/>
                      <a:ext cx="384" cy="24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41"/>
                    <p:cNvSpPr>
                      <a:spLocks noChangeShapeType="1"/>
                    </p:cNvSpPr>
                    <p:nvPr/>
                  </p:nvSpPr>
                  <p:spPr bwMode="auto">
                    <a:xfrm flipH="1" flipV="1">
                      <a:off x="1536" y="480"/>
                      <a:ext cx="0" cy="288"/>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2"/>
                    <p:cNvSpPr>
                      <a:spLocks noChangeShapeType="1"/>
                    </p:cNvSpPr>
                    <p:nvPr/>
                  </p:nvSpPr>
                  <p:spPr bwMode="auto">
                    <a:xfrm flipH="1">
                      <a:off x="1776" y="0"/>
                      <a:ext cx="432" cy="96"/>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43"/>
                    <p:cNvSpPr>
                      <a:spLocks noChangeShapeType="1"/>
                    </p:cNvSpPr>
                    <p:nvPr/>
                  </p:nvSpPr>
                  <p:spPr bwMode="auto">
                    <a:xfrm>
                      <a:off x="240" y="288"/>
                      <a:ext cx="912"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44"/>
                    <p:cNvSpPr>
                      <a:spLocks noChangeShapeType="1"/>
                    </p:cNvSpPr>
                    <p:nvPr/>
                  </p:nvSpPr>
                  <p:spPr bwMode="auto">
                    <a:xfrm flipV="1">
                      <a:off x="0" y="384"/>
                      <a:ext cx="1248" cy="24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45"/>
                    <p:cNvSpPr>
                      <a:spLocks noChangeShapeType="1"/>
                    </p:cNvSpPr>
                    <p:nvPr/>
                  </p:nvSpPr>
                  <p:spPr bwMode="auto">
                    <a:xfrm>
                      <a:off x="336" y="48"/>
                      <a:ext cx="864" cy="144"/>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Line 46"/>
                    <p:cNvSpPr>
                      <a:spLocks noChangeShapeType="1"/>
                    </p:cNvSpPr>
                    <p:nvPr/>
                  </p:nvSpPr>
                  <p:spPr bwMode="auto">
                    <a:xfrm flipV="1">
                      <a:off x="960" y="480"/>
                      <a:ext cx="384" cy="24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47"/>
                    <p:cNvSpPr>
                      <a:spLocks noChangeShapeType="1"/>
                    </p:cNvSpPr>
                    <p:nvPr/>
                  </p:nvSpPr>
                  <p:spPr bwMode="auto">
                    <a:xfrm>
                      <a:off x="864" y="0"/>
                      <a:ext cx="432" cy="96"/>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 name="Text Box 48"/>
                  <p:cNvSpPr txBox="1">
                    <a:spLocks noChangeArrowheads="1"/>
                  </p:cNvSpPr>
                  <p:nvPr/>
                </p:nvSpPr>
                <p:spPr bwMode="auto">
                  <a:xfrm>
                    <a:off x="1217" y="503"/>
                    <a:ext cx="1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225" tIns="26613" rIns="53225" bIns="26613"/>
                  <a:lstStyle/>
                  <a:p>
                    <a:pPr algn="just"/>
                    <a:r>
                      <a:rPr lang="en-US" altLang="zh-CN" sz="800">
                        <a:solidFill>
                          <a:srgbClr val="000000"/>
                        </a:solidFill>
                        <a:latin typeface="Times New Roman" panose="02020603050405020304" pitchFamily="18" charset="0"/>
                      </a:rPr>
                      <a:t>G</a:t>
                    </a:r>
                    <a:endParaRPr lang="en-US" altLang="zh-CN" sz="2600" u="sng">
                      <a:solidFill>
                        <a:srgbClr val="000000"/>
                      </a:solidFill>
                      <a:latin typeface="Times New Roman" panose="02020603050405020304" pitchFamily="18" charset="0"/>
                      <a:ea typeface="华文新魏" panose="02010800040101010101" pitchFamily="2" charset="-122"/>
                    </a:endParaRPr>
                  </a:p>
                </p:txBody>
              </p:sp>
            </p:grpSp>
          </p:grpSp>
          <p:grpSp>
            <p:nvGrpSpPr>
              <p:cNvPr id="8" name="Group 50"/>
              <p:cNvGrpSpPr/>
              <p:nvPr/>
            </p:nvGrpSpPr>
            <p:grpSpPr bwMode="auto">
              <a:xfrm>
                <a:off x="133" y="0"/>
                <a:ext cx="4596" cy="279"/>
                <a:chOff x="0" y="0"/>
                <a:chExt cx="4596" cy="279"/>
              </a:xfrm>
            </p:grpSpPr>
            <p:sp>
              <p:nvSpPr>
                <p:cNvPr id="10" name="Rectangle 52"/>
                <p:cNvSpPr/>
                <p:nvPr/>
              </p:nvSpPr>
              <p:spPr>
                <a:xfrm>
                  <a:off x="1776" y="18"/>
                  <a:ext cx="1007" cy="261"/>
                </a:xfrm>
                <a:prstGeom prst="rect">
                  <a:avLst/>
                </a:prstGeom>
                <a:solidFill>
                  <a:srgbClr val="FFFFFF"/>
                </a:solidFill>
                <a:ln w="9525" cap="flat" cmpd="sng">
                  <a:solidFill>
                    <a:srgbClr val="000000"/>
                  </a:solidFill>
                  <a:prstDash val="solid"/>
                  <a:miter/>
                  <a:headEnd type="none" w="med" len="med"/>
                  <a:tailEnd type="none" w="med" len="med"/>
                </a:ln>
              </p:spPr>
              <p:txBody>
                <a:bodyPr lIns="53225" tIns="26613" rIns="53225" bIns="26613" anchor="ctr"/>
                <a:lstStyle/>
                <a:p>
                  <a:pPr algn="ctr" fontAlgn="auto"/>
                  <a:r>
                    <a:rPr lang="zh-CN" altLang="en-US" sz="1400" b="1" noProof="1">
                      <a:solidFill>
                        <a:srgbClr val="FF0000"/>
                      </a:solidFill>
                      <a:effectLst>
                        <a:outerShdw blurRad="38100" dist="38100" dir="2700000">
                          <a:srgbClr val="C0C0C0"/>
                        </a:outerShdw>
                      </a:effectLst>
                      <a:latin typeface="Tahoma" panose="020B0604030504040204" pitchFamily="34" charset="0"/>
                      <a:ea typeface="方正黑体简体" panose="02010601030101010101" pitchFamily="2" charset="-122"/>
                    </a:rPr>
                    <a:t>图版拟合</a:t>
                  </a:r>
                  <a:endParaRPr lang="zh-CN" altLang="en-US" sz="1400" u="sng" noProof="1">
                    <a:solidFill>
                      <a:srgbClr val="000000"/>
                    </a:solidFill>
                    <a:latin typeface="Times New Roman" panose="02020603050405020304" pitchFamily="18" charset="0"/>
                    <a:ea typeface="方正黑体简体" panose="02010601030101010101" pitchFamily="2" charset="-122"/>
                  </a:endParaRPr>
                </a:p>
              </p:txBody>
            </p:sp>
            <p:sp>
              <p:nvSpPr>
                <p:cNvPr id="11" name="Rectangle 53"/>
                <p:cNvSpPr/>
                <p:nvPr/>
              </p:nvSpPr>
              <p:spPr>
                <a:xfrm>
                  <a:off x="0" y="0"/>
                  <a:ext cx="999" cy="260"/>
                </a:xfrm>
                <a:prstGeom prst="rect">
                  <a:avLst/>
                </a:prstGeom>
                <a:solidFill>
                  <a:srgbClr val="FFFFFF"/>
                </a:solidFill>
                <a:ln w="9525" cap="flat" cmpd="sng">
                  <a:solidFill>
                    <a:srgbClr val="000000"/>
                  </a:solidFill>
                  <a:prstDash val="solid"/>
                  <a:miter/>
                  <a:headEnd type="none" w="med" len="med"/>
                  <a:tailEnd type="none" w="med" len="med"/>
                </a:ln>
              </p:spPr>
              <p:txBody>
                <a:bodyPr lIns="53225" tIns="26613" rIns="53225" bIns="26613" anchor="ctr"/>
                <a:lstStyle/>
                <a:p>
                  <a:pPr algn="ctr" fontAlgn="auto"/>
                  <a:r>
                    <a:rPr lang="zh-CN" altLang="en-US" sz="1400" b="1" noProof="1">
                      <a:solidFill>
                        <a:srgbClr val="FF0000"/>
                      </a:solidFill>
                      <a:effectLst>
                        <a:outerShdw blurRad="38100" dist="38100" dir="2700000">
                          <a:srgbClr val="C0C0C0"/>
                        </a:outerShdw>
                      </a:effectLst>
                      <a:latin typeface="Tahoma" panose="020B0604030504040204" pitchFamily="34" charset="0"/>
                      <a:ea typeface="方正黑体简体" panose="02010601030101010101" pitchFamily="2" charset="-122"/>
                    </a:rPr>
                    <a:t>模型建立</a:t>
                  </a:r>
                  <a:endParaRPr lang="zh-CN" altLang="en-US" sz="1400" u="sng" noProof="1">
                    <a:solidFill>
                      <a:srgbClr val="000000"/>
                    </a:solidFill>
                    <a:latin typeface="Times New Roman" panose="02020603050405020304" pitchFamily="18" charset="0"/>
                    <a:ea typeface="方正黑体简体" panose="02010601030101010101" pitchFamily="2" charset="-122"/>
                  </a:endParaRPr>
                </a:p>
              </p:txBody>
            </p:sp>
            <p:sp>
              <p:nvSpPr>
                <p:cNvPr id="12" name="AutoShape 54"/>
                <p:cNvSpPr>
                  <a:spLocks noChangeArrowheads="1"/>
                </p:cNvSpPr>
                <p:nvPr/>
              </p:nvSpPr>
              <p:spPr bwMode="auto">
                <a:xfrm>
                  <a:off x="1124" y="44"/>
                  <a:ext cx="580" cy="179"/>
                </a:xfrm>
                <a:prstGeom prst="rightArrow">
                  <a:avLst>
                    <a:gd name="adj1" fmla="val 50000"/>
                    <a:gd name="adj2" fmla="val 80841"/>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9525">
                  <a:solidFill>
                    <a:schemeClr val="accent3">
                      <a:lumMod val="40000"/>
                      <a:lumOff val="60000"/>
                    </a:schemeClr>
                  </a:solidFill>
                  <a:miter lim="800000"/>
                </a:ln>
                <a:effectLst>
                  <a:innerShdw blurRad="63500" dist="50800" dir="18900000">
                    <a:schemeClr val="accent3">
                      <a:alpha val="50000"/>
                    </a:schemeClr>
                  </a:innerShdw>
                </a:effectLst>
              </p:spPr>
              <p:txBody>
                <a:bodyPr anchor="ctr"/>
                <a:lstStyle/>
                <a:p>
                  <a:endParaRPr lang="zh-CN" altLang="en-US" dirty="0">
                    <a:latin typeface="Arial" panose="020B0604020202020204" pitchFamily="34" charset="0"/>
                  </a:endParaRPr>
                </a:p>
              </p:txBody>
            </p:sp>
            <p:sp>
              <p:nvSpPr>
                <p:cNvPr id="13" name="Rectangle 55"/>
                <p:cNvSpPr/>
                <p:nvPr/>
              </p:nvSpPr>
              <p:spPr>
                <a:xfrm>
                  <a:off x="3589" y="18"/>
                  <a:ext cx="1007" cy="261"/>
                </a:xfrm>
                <a:prstGeom prst="rect">
                  <a:avLst/>
                </a:prstGeom>
                <a:solidFill>
                  <a:srgbClr val="FFFFFF"/>
                </a:solidFill>
                <a:ln w="9525" cap="flat" cmpd="sng">
                  <a:solidFill>
                    <a:srgbClr val="000000"/>
                  </a:solidFill>
                  <a:prstDash val="solid"/>
                  <a:miter/>
                  <a:headEnd type="none" w="med" len="med"/>
                  <a:tailEnd type="none" w="med" len="med"/>
                </a:ln>
              </p:spPr>
              <p:txBody>
                <a:bodyPr lIns="53225" tIns="26613" rIns="53225" bIns="26613" anchor="ctr"/>
                <a:lstStyle/>
                <a:p>
                  <a:pPr algn="ctr" fontAlgn="auto">
                    <a:lnSpc>
                      <a:spcPct val="80000"/>
                    </a:lnSpc>
                  </a:pPr>
                  <a:r>
                    <a:rPr lang="zh-CN" altLang="en-US" sz="1400" b="1" noProof="1">
                      <a:solidFill>
                        <a:srgbClr val="FF0000"/>
                      </a:solidFill>
                      <a:effectLst>
                        <a:outerShdw blurRad="38100" dist="38100" dir="2700000">
                          <a:srgbClr val="C0C0C0"/>
                        </a:outerShdw>
                      </a:effectLst>
                      <a:latin typeface="Tahoma" panose="020B0604030504040204" pitchFamily="34" charset="0"/>
                    </a:rPr>
                    <a:t>历史拟合</a:t>
                  </a:r>
                  <a:endParaRPr lang="zh-CN" altLang="en-US" sz="1400" u="sng" noProof="1">
                    <a:solidFill>
                      <a:srgbClr val="000000"/>
                    </a:solidFill>
                    <a:latin typeface="Times New Roman" panose="02020603050405020304" pitchFamily="18" charset="0"/>
                    <a:ea typeface="华文新魏" panose="02010800040101010101" pitchFamily="2" charset="-122"/>
                  </a:endParaRPr>
                </a:p>
              </p:txBody>
            </p:sp>
          </p:grpSp>
        </p:grpSp>
        <p:sp>
          <p:nvSpPr>
            <p:cNvPr id="50" name="AutoShape 54"/>
            <p:cNvSpPr>
              <a:spLocks noChangeArrowheads="1"/>
            </p:cNvSpPr>
            <p:nvPr/>
          </p:nvSpPr>
          <p:spPr bwMode="auto">
            <a:xfrm>
              <a:off x="5080045" y="2604754"/>
              <a:ext cx="895944" cy="225052"/>
            </a:xfrm>
            <a:prstGeom prst="rightArrow">
              <a:avLst>
                <a:gd name="adj1" fmla="val 50000"/>
                <a:gd name="adj2" fmla="val 80841"/>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9525">
              <a:solidFill>
                <a:schemeClr val="accent3">
                  <a:lumMod val="40000"/>
                  <a:lumOff val="60000"/>
                </a:schemeClr>
              </a:solidFill>
              <a:miter lim="800000"/>
            </a:ln>
            <a:effectLst>
              <a:innerShdw blurRad="63500" dist="50800" dir="18900000">
                <a:schemeClr val="accent3">
                  <a:alpha val="50000"/>
                </a:schemeClr>
              </a:innerShdw>
            </a:effectLst>
          </p:spPr>
          <p:txBody>
            <a:bodyPr anchor="ctr"/>
            <a:lstStyle/>
            <a:p>
              <a:endParaRPr lang="zh-CN" altLang="en-US" dirty="0">
                <a:latin typeface="Arial" panose="020B0604020202020204" pitchFamily="34" charset="0"/>
              </a:endParaRPr>
            </a:p>
          </p:txBody>
        </p:sp>
      </p:grpSp>
      <p:sp>
        <p:nvSpPr>
          <p:cNvPr id="51" name="Text Box 3"/>
          <p:cNvSpPr txBox="1">
            <a:spLocks noChangeArrowheads="1"/>
          </p:cNvSpPr>
          <p:nvPr/>
        </p:nvSpPr>
        <p:spPr bwMode="auto">
          <a:xfrm>
            <a:off x="287338" y="699366"/>
            <a:ext cx="8532812" cy="1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indent="493395" algn="just" eaLnBrk="1" hangingPunct="1">
              <a:lnSpc>
                <a:spcPct val="170000"/>
              </a:lnSpc>
            </a:pPr>
            <a:r>
              <a:rPr lang="zh-CN" altLang="zh-CN" dirty="0">
                <a:ea typeface="方正大黑简体" panose="02010601030101010101" charset="-122"/>
              </a:rPr>
              <a:t>产量不稳定分析法</a:t>
            </a:r>
            <a:r>
              <a:rPr lang="zh-CN" altLang="en-US" dirty="0">
                <a:ea typeface="方正大黑简体" panose="02010601030101010101" charset="-122"/>
              </a:rPr>
              <a:t>以储层渗流理论为基础，利用单井生产历史数据，对产量压力史</a:t>
            </a:r>
            <a:r>
              <a:rPr lang="zh-CN" altLang="zh-CN" dirty="0">
                <a:ea typeface="方正大黑简体" panose="02010601030101010101" charset="-122"/>
              </a:rPr>
              <a:t>拟合</a:t>
            </a:r>
            <a:r>
              <a:rPr lang="zh-CN" altLang="en-US" dirty="0">
                <a:ea typeface="方正大黑简体" panose="02010601030101010101" charset="-122"/>
              </a:rPr>
              <a:t>，</a:t>
            </a:r>
            <a:r>
              <a:rPr lang="zh-CN" altLang="zh-CN" dirty="0">
                <a:ea typeface="方正大黑简体" panose="02010601030101010101" charset="-122"/>
              </a:rPr>
              <a:t>建立</a:t>
            </a:r>
            <a:r>
              <a:rPr lang="en-US" altLang="zh-CN" sz="1800" b="1"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Blasinggame</a:t>
            </a:r>
            <a:r>
              <a:rPr lang="zh-CN" altLang="zh-CN" dirty="0">
                <a:ea typeface="方正大黑简体" panose="02010601030101010101" charset="-122"/>
              </a:rPr>
              <a:t>模型，根据</a:t>
            </a:r>
            <a:r>
              <a:rPr lang="zh-CN" altLang="zh-CN" dirty="0">
                <a:solidFill>
                  <a:srgbClr val="FF0000"/>
                </a:solidFill>
                <a:ea typeface="方正大黑简体" panose="02010601030101010101" charset="-122"/>
              </a:rPr>
              <a:t>图版诊断</a:t>
            </a:r>
            <a:r>
              <a:rPr lang="zh-CN" altLang="zh-CN" dirty="0">
                <a:ea typeface="方正大黑简体" panose="02010601030101010101" charset="-122"/>
              </a:rPr>
              <a:t>及</a:t>
            </a:r>
            <a:r>
              <a:rPr lang="zh-CN" altLang="zh-CN" dirty="0">
                <a:solidFill>
                  <a:srgbClr val="FF0000"/>
                </a:solidFill>
                <a:ea typeface="方正大黑简体" panose="02010601030101010101" charset="-122"/>
              </a:rPr>
              <a:t>生产史拟合</a:t>
            </a:r>
            <a:r>
              <a:rPr lang="zh-CN" altLang="zh-CN" dirty="0">
                <a:ea typeface="方正大黑简体" panose="02010601030101010101" charset="-122"/>
              </a:rPr>
              <a:t>确定气井泄流范围及属性参数，评价气井</a:t>
            </a:r>
            <a:r>
              <a:rPr lang="zh-CN" altLang="en-US" dirty="0">
                <a:ea typeface="方正大黑简体" panose="02010601030101010101" charset="-122"/>
              </a:rPr>
              <a:t>生产潜力</a:t>
            </a:r>
            <a:r>
              <a:rPr lang="zh-CN" altLang="zh-CN" dirty="0">
                <a:ea typeface="方正大黑简体" panose="02010601030101010101" charset="-122"/>
              </a:rPr>
              <a:t>。</a:t>
            </a:r>
          </a:p>
        </p:txBody>
      </p:sp>
      <p:pic>
        <p:nvPicPr>
          <p:cNvPr id="55" name="图片 54"/>
          <p:cNvPicPr>
            <a:picLocks noChangeAspect="1"/>
          </p:cNvPicPr>
          <p:nvPr/>
        </p:nvPicPr>
        <p:blipFill>
          <a:blip r:embed="rId3"/>
          <a:stretch>
            <a:fillRect/>
          </a:stretch>
        </p:blipFill>
        <p:spPr>
          <a:xfrm>
            <a:off x="6214552" y="2859088"/>
            <a:ext cx="2560852" cy="1823376"/>
          </a:xfrm>
          <a:prstGeom prst="rect">
            <a:avLst/>
          </a:prstGeom>
          <a:noFill/>
          <a:ln w="9525">
            <a:solidFill>
              <a:schemeClr val="tx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11175" y="1100455"/>
            <a:ext cx="2644140" cy="1499870"/>
          </a:xfrm>
          <a:prstGeom prst="rect">
            <a:avLst/>
          </a:prstGeom>
          <a:ln>
            <a:solidFill>
              <a:schemeClr val="tx1">
                <a:lumMod val="50000"/>
                <a:lumOff val="50000"/>
              </a:schemeClr>
            </a:solidFill>
          </a:ln>
        </p:spPr>
      </p:pic>
      <p:sp>
        <p:nvSpPr>
          <p:cNvPr id="10" name="TextBox 2"/>
          <p:cNvSpPr txBox="1">
            <a:spLocks noChangeArrowheads="1"/>
          </p:cNvSpPr>
          <p:nvPr/>
        </p:nvSpPr>
        <p:spPr bwMode="auto">
          <a:xfrm>
            <a:off x="511175" y="79311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2-23-24</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38" name="文本框 37"/>
          <p:cNvSpPr txBox="1"/>
          <p:nvPr/>
        </p:nvSpPr>
        <p:spPr>
          <a:xfrm>
            <a:off x="1790700" y="119697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808.2</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11" name="图片 10"/>
          <p:cNvPicPr>
            <a:picLocks noChangeAspect="1"/>
          </p:cNvPicPr>
          <p:nvPr/>
        </p:nvPicPr>
        <p:blipFill>
          <a:blip r:embed="rId3"/>
          <a:stretch>
            <a:fillRect/>
          </a:stretch>
        </p:blipFill>
        <p:spPr>
          <a:xfrm>
            <a:off x="3315970" y="1100455"/>
            <a:ext cx="2644140" cy="1499870"/>
          </a:xfrm>
          <a:prstGeom prst="rect">
            <a:avLst/>
          </a:prstGeom>
          <a:ln>
            <a:solidFill>
              <a:schemeClr val="tx1">
                <a:lumMod val="50000"/>
                <a:lumOff val="50000"/>
              </a:schemeClr>
            </a:solidFill>
          </a:ln>
        </p:spPr>
      </p:pic>
      <p:sp>
        <p:nvSpPr>
          <p:cNvPr id="12" name="文本框 11"/>
          <p:cNvSpPr txBox="1"/>
          <p:nvPr/>
        </p:nvSpPr>
        <p:spPr>
          <a:xfrm>
            <a:off x="4605655" y="119697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1144.6</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13" name="TextBox 2"/>
          <p:cNvSpPr txBox="1">
            <a:spLocks noChangeArrowheads="1"/>
          </p:cNvSpPr>
          <p:nvPr/>
        </p:nvSpPr>
        <p:spPr bwMode="auto">
          <a:xfrm>
            <a:off x="3315970" y="81470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2-11-25</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14" name="图片 13"/>
          <p:cNvPicPr>
            <a:picLocks noChangeAspect="1"/>
          </p:cNvPicPr>
          <p:nvPr/>
        </p:nvPicPr>
        <p:blipFill>
          <a:blip r:embed="rId4"/>
          <a:stretch>
            <a:fillRect/>
          </a:stretch>
        </p:blipFill>
        <p:spPr>
          <a:xfrm>
            <a:off x="6095365" y="1100455"/>
            <a:ext cx="2646045" cy="1499870"/>
          </a:xfrm>
          <a:prstGeom prst="rect">
            <a:avLst/>
          </a:prstGeom>
          <a:ln>
            <a:solidFill>
              <a:schemeClr val="tx1">
                <a:lumMod val="50000"/>
                <a:lumOff val="50000"/>
              </a:schemeClr>
            </a:solidFill>
          </a:ln>
        </p:spPr>
      </p:pic>
      <p:sp>
        <p:nvSpPr>
          <p:cNvPr id="15" name="TextBox 2"/>
          <p:cNvSpPr txBox="1">
            <a:spLocks noChangeArrowheads="1"/>
          </p:cNvSpPr>
          <p:nvPr/>
        </p:nvSpPr>
        <p:spPr bwMode="auto">
          <a:xfrm>
            <a:off x="6095365" y="79311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14-9-43C5</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6" name="文本框 15"/>
          <p:cNvSpPr txBox="1"/>
          <p:nvPr/>
        </p:nvSpPr>
        <p:spPr>
          <a:xfrm>
            <a:off x="7369175" y="119697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1635.3</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18" name="图片 17"/>
          <p:cNvPicPr>
            <a:picLocks noChangeAspect="1"/>
          </p:cNvPicPr>
          <p:nvPr/>
        </p:nvPicPr>
        <p:blipFill>
          <a:blip r:embed="rId5"/>
          <a:stretch>
            <a:fillRect/>
          </a:stretch>
        </p:blipFill>
        <p:spPr>
          <a:xfrm>
            <a:off x="500380" y="3098800"/>
            <a:ext cx="2654300" cy="1499870"/>
          </a:xfrm>
          <a:prstGeom prst="rect">
            <a:avLst/>
          </a:prstGeom>
          <a:ln>
            <a:solidFill>
              <a:schemeClr val="tx1">
                <a:lumMod val="50000"/>
                <a:lumOff val="50000"/>
              </a:schemeClr>
            </a:solidFill>
          </a:ln>
        </p:spPr>
      </p:pic>
      <p:sp>
        <p:nvSpPr>
          <p:cNvPr id="19" name="TextBox 2"/>
          <p:cNvSpPr txBox="1">
            <a:spLocks noChangeArrowheads="1"/>
          </p:cNvSpPr>
          <p:nvPr/>
        </p:nvSpPr>
        <p:spPr bwMode="auto">
          <a:xfrm>
            <a:off x="500380" y="2813050"/>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2-23-10</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20" name="文本框 19"/>
          <p:cNvSpPr txBox="1"/>
          <p:nvPr/>
        </p:nvSpPr>
        <p:spPr>
          <a:xfrm>
            <a:off x="1790700" y="3258820"/>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1614.3</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4" name="图片 3"/>
          <p:cNvPicPr>
            <a:picLocks noChangeAspect="1"/>
          </p:cNvPicPr>
          <p:nvPr/>
        </p:nvPicPr>
        <p:blipFill>
          <a:blip r:embed="rId6"/>
          <a:stretch>
            <a:fillRect/>
          </a:stretch>
        </p:blipFill>
        <p:spPr>
          <a:xfrm>
            <a:off x="3315970" y="3087370"/>
            <a:ext cx="2658745" cy="1501140"/>
          </a:xfrm>
          <a:prstGeom prst="rect">
            <a:avLst/>
          </a:prstGeom>
          <a:ln>
            <a:solidFill>
              <a:schemeClr val="bg2">
                <a:lumMod val="50000"/>
              </a:schemeClr>
            </a:solidFill>
          </a:ln>
        </p:spPr>
      </p:pic>
      <p:sp>
        <p:nvSpPr>
          <p:cNvPr id="5" name="TextBox 2"/>
          <p:cNvSpPr txBox="1">
            <a:spLocks noChangeArrowheads="1"/>
          </p:cNvSpPr>
          <p:nvPr/>
        </p:nvSpPr>
        <p:spPr bwMode="auto">
          <a:xfrm>
            <a:off x="3318510" y="2813050"/>
            <a:ext cx="254825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2-12-26C5</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6" name="文本框 5"/>
          <p:cNvSpPr txBox="1"/>
          <p:nvPr/>
        </p:nvSpPr>
        <p:spPr>
          <a:xfrm>
            <a:off x="4542155" y="3290570"/>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1799.2</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8" name="图片 7"/>
          <p:cNvPicPr>
            <a:picLocks noChangeAspect="1"/>
          </p:cNvPicPr>
          <p:nvPr/>
        </p:nvPicPr>
        <p:blipFill>
          <a:blip r:embed="rId7"/>
          <a:stretch>
            <a:fillRect/>
          </a:stretch>
        </p:blipFill>
        <p:spPr>
          <a:xfrm>
            <a:off x="6095365" y="3087370"/>
            <a:ext cx="2542468" cy="1501200"/>
          </a:xfrm>
          <a:prstGeom prst="rect">
            <a:avLst/>
          </a:prstGeom>
          <a:ln>
            <a:solidFill>
              <a:schemeClr val="tx1">
                <a:lumMod val="65000"/>
                <a:lumOff val="35000"/>
              </a:schemeClr>
            </a:solidFill>
          </a:ln>
        </p:spPr>
      </p:pic>
      <p:sp>
        <p:nvSpPr>
          <p:cNvPr id="9" name="TextBox 2"/>
          <p:cNvSpPr txBox="1">
            <a:spLocks noChangeArrowheads="1"/>
          </p:cNvSpPr>
          <p:nvPr/>
        </p:nvSpPr>
        <p:spPr bwMode="auto">
          <a:xfrm>
            <a:off x="6095365" y="286575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47-21-79</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7" name="文本框 16"/>
          <p:cNvSpPr txBox="1"/>
          <p:nvPr/>
        </p:nvSpPr>
        <p:spPr>
          <a:xfrm>
            <a:off x="7299325" y="330771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2789.6</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6211570" y="1019810"/>
            <a:ext cx="2560458" cy="1501200"/>
          </a:xfrm>
          <a:prstGeom prst="rect">
            <a:avLst/>
          </a:prstGeom>
          <a:ln>
            <a:solidFill>
              <a:schemeClr val="tx1">
                <a:lumMod val="50000"/>
                <a:lumOff val="50000"/>
              </a:schemeClr>
            </a:solidFill>
          </a:ln>
        </p:spPr>
      </p:pic>
      <p:pic>
        <p:nvPicPr>
          <p:cNvPr id="3" name="图片 2"/>
          <p:cNvPicPr>
            <a:picLocks noChangeAspect="1"/>
          </p:cNvPicPr>
          <p:nvPr/>
        </p:nvPicPr>
        <p:blipFill>
          <a:blip r:embed="rId3"/>
          <a:stretch>
            <a:fillRect/>
          </a:stretch>
        </p:blipFill>
        <p:spPr>
          <a:xfrm>
            <a:off x="606425" y="1019810"/>
            <a:ext cx="2646000" cy="1501200"/>
          </a:xfrm>
          <a:prstGeom prst="rect">
            <a:avLst/>
          </a:prstGeom>
          <a:ln>
            <a:solidFill>
              <a:schemeClr val="tx1">
                <a:lumMod val="50000"/>
                <a:lumOff val="50000"/>
              </a:schemeClr>
            </a:solidFill>
          </a:ln>
        </p:spPr>
      </p:pic>
      <p:sp>
        <p:nvSpPr>
          <p:cNvPr id="10" name="TextBox 2"/>
          <p:cNvSpPr txBox="1">
            <a:spLocks noChangeArrowheads="1"/>
          </p:cNvSpPr>
          <p:nvPr/>
        </p:nvSpPr>
        <p:spPr bwMode="auto">
          <a:xfrm>
            <a:off x="594995" y="75501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14-15-26H1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38" name="文本框 37"/>
          <p:cNvSpPr txBox="1"/>
          <p:nvPr/>
        </p:nvSpPr>
        <p:spPr>
          <a:xfrm>
            <a:off x="1790700" y="119697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1669.6</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4" name="图片 3"/>
          <p:cNvPicPr>
            <a:picLocks noChangeAspect="1"/>
          </p:cNvPicPr>
          <p:nvPr/>
        </p:nvPicPr>
        <p:blipFill>
          <a:blip r:embed="rId4"/>
          <a:stretch>
            <a:fillRect/>
          </a:stretch>
        </p:blipFill>
        <p:spPr>
          <a:xfrm>
            <a:off x="3387725" y="1019810"/>
            <a:ext cx="2658110" cy="1501140"/>
          </a:xfrm>
          <a:prstGeom prst="rect">
            <a:avLst/>
          </a:prstGeom>
          <a:ln>
            <a:solidFill>
              <a:schemeClr val="tx1">
                <a:lumMod val="50000"/>
                <a:lumOff val="50000"/>
              </a:schemeClr>
            </a:solidFill>
          </a:ln>
        </p:spPr>
      </p:pic>
      <p:sp>
        <p:nvSpPr>
          <p:cNvPr id="5" name="TextBox 2"/>
          <p:cNvSpPr txBox="1">
            <a:spLocks noChangeArrowheads="1"/>
          </p:cNvSpPr>
          <p:nvPr/>
        </p:nvSpPr>
        <p:spPr bwMode="auto">
          <a:xfrm>
            <a:off x="3387725" y="745490"/>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14-5-46H2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6" name="文本框 5"/>
          <p:cNvSpPr txBox="1"/>
          <p:nvPr/>
        </p:nvSpPr>
        <p:spPr>
          <a:xfrm>
            <a:off x="4695190" y="119697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4970</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8" name="TextBox 2"/>
          <p:cNvSpPr txBox="1">
            <a:spLocks noChangeArrowheads="1"/>
          </p:cNvSpPr>
          <p:nvPr/>
        </p:nvSpPr>
        <p:spPr bwMode="auto">
          <a:xfrm>
            <a:off x="6116320" y="75501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2-6-12H1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9" name="文本框 8"/>
          <p:cNvSpPr txBox="1"/>
          <p:nvPr/>
        </p:nvSpPr>
        <p:spPr>
          <a:xfrm>
            <a:off x="7409180" y="1196975"/>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10MPa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2222.4</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2" name="图片 1"/>
          <p:cNvPicPr>
            <a:picLocks noChangeAspect="1"/>
          </p:cNvPicPr>
          <p:nvPr/>
        </p:nvPicPr>
        <p:blipFill>
          <a:blip r:embed="rId5"/>
          <a:stretch>
            <a:fillRect/>
          </a:stretch>
        </p:blipFill>
        <p:spPr>
          <a:xfrm>
            <a:off x="594360" y="2983865"/>
            <a:ext cx="2658110" cy="1501140"/>
          </a:xfrm>
          <a:prstGeom prst="rect">
            <a:avLst/>
          </a:prstGeom>
          <a:ln>
            <a:solidFill>
              <a:schemeClr val="tx1">
                <a:lumMod val="50000"/>
                <a:lumOff val="50000"/>
              </a:schemeClr>
            </a:solidFill>
          </a:ln>
        </p:spPr>
      </p:pic>
      <p:sp>
        <p:nvSpPr>
          <p:cNvPr id="11" name="TextBox 2"/>
          <p:cNvSpPr txBox="1">
            <a:spLocks noChangeArrowheads="1"/>
          </p:cNvSpPr>
          <p:nvPr/>
        </p:nvSpPr>
        <p:spPr bwMode="auto">
          <a:xfrm>
            <a:off x="594360" y="270954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47-12-81H1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4" name="文本框 13"/>
          <p:cNvSpPr txBox="1"/>
          <p:nvPr/>
        </p:nvSpPr>
        <p:spPr>
          <a:xfrm>
            <a:off x="1875155" y="3164840"/>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3644.9</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17" name="图片 16"/>
          <p:cNvPicPr>
            <a:picLocks noChangeAspect="1"/>
          </p:cNvPicPr>
          <p:nvPr/>
        </p:nvPicPr>
        <p:blipFill>
          <a:blip r:embed="rId6"/>
          <a:stretch>
            <a:fillRect/>
          </a:stretch>
        </p:blipFill>
        <p:spPr>
          <a:xfrm>
            <a:off x="6209665" y="2983865"/>
            <a:ext cx="2562110" cy="1501200"/>
          </a:xfrm>
          <a:prstGeom prst="rect">
            <a:avLst/>
          </a:prstGeom>
          <a:ln>
            <a:solidFill>
              <a:schemeClr val="tx1">
                <a:lumMod val="50000"/>
                <a:lumOff val="50000"/>
              </a:schemeClr>
            </a:solidFill>
          </a:ln>
        </p:spPr>
      </p:pic>
      <p:sp>
        <p:nvSpPr>
          <p:cNvPr id="18" name="TextBox 2"/>
          <p:cNvSpPr txBox="1">
            <a:spLocks noChangeArrowheads="1"/>
          </p:cNvSpPr>
          <p:nvPr/>
        </p:nvSpPr>
        <p:spPr bwMode="auto">
          <a:xfrm>
            <a:off x="6209665" y="2709545"/>
            <a:ext cx="254825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48-18-42H2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9" name="文本框 18"/>
          <p:cNvSpPr txBox="1"/>
          <p:nvPr/>
        </p:nvSpPr>
        <p:spPr>
          <a:xfrm>
            <a:off x="7372350" y="3164840"/>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4795.7</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20" name="图片 19"/>
          <p:cNvPicPr>
            <a:picLocks noChangeAspect="1"/>
          </p:cNvPicPr>
          <p:nvPr/>
        </p:nvPicPr>
        <p:blipFill>
          <a:blip r:embed="rId7"/>
          <a:stretch>
            <a:fillRect/>
          </a:stretch>
        </p:blipFill>
        <p:spPr>
          <a:xfrm>
            <a:off x="3440430" y="2983865"/>
            <a:ext cx="2553443" cy="1501200"/>
          </a:xfrm>
          <a:prstGeom prst="rect">
            <a:avLst/>
          </a:prstGeom>
          <a:ln>
            <a:solidFill>
              <a:schemeClr val="tx1">
                <a:lumMod val="65000"/>
                <a:lumOff val="35000"/>
              </a:schemeClr>
            </a:solidFill>
          </a:ln>
        </p:spPr>
      </p:pic>
      <p:sp>
        <p:nvSpPr>
          <p:cNvPr id="21" name="TextBox 2"/>
          <p:cNvSpPr txBox="1">
            <a:spLocks noChangeArrowheads="1"/>
          </p:cNvSpPr>
          <p:nvPr/>
        </p:nvSpPr>
        <p:spPr bwMode="auto">
          <a:xfrm>
            <a:off x="3258820" y="2709545"/>
            <a:ext cx="265557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47-8-68H1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22" name="文本框 21"/>
          <p:cNvSpPr txBox="1"/>
          <p:nvPr/>
        </p:nvSpPr>
        <p:spPr>
          <a:xfrm>
            <a:off x="4702175" y="3164840"/>
            <a:ext cx="1212215" cy="339725"/>
          </a:xfrm>
          <a:prstGeom prst="rect">
            <a:avLst/>
          </a:prstGeom>
          <a:noFill/>
          <a:ln w="6350">
            <a:noFill/>
          </a:ln>
        </p:spPr>
        <p:txBody>
          <a:bodyPr wrap="square" rtlCol="0" anchor="t">
            <a:spAutoFit/>
          </a:bodyPr>
          <a:lstStyle/>
          <a:p>
            <a:pPr indent="0" algn="l" fontAlgn="auto">
              <a:lnSpc>
                <a:spcPct val="90000"/>
              </a:lnSpc>
            </a:pP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废弃压力：</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5MPa</a:t>
            </a: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2538.1</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878210" y="233362"/>
            <a:ext cx="438752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Arps</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产量递减法</a:t>
            </a:r>
          </a:p>
        </p:txBody>
      </p:sp>
      <p:pic>
        <p:nvPicPr>
          <p:cNvPr id="22" name="图片 21"/>
          <p:cNvPicPr>
            <a:picLocks noChangeAspect="1"/>
          </p:cNvPicPr>
          <p:nvPr/>
        </p:nvPicPr>
        <p:blipFill>
          <a:blip r:embed="rId4"/>
          <a:stretch>
            <a:fillRect/>
          </a:stretch>
        </p:blipFill>
        <p:spPr>
          <a:xfrm>
            <a:off x="4441190" y="2292350"/>
            <a:ext cx="4334510" cy="2847975"/>
          </a:xfrm>
          <a:prstGeom prst="rect">
            <a:avLst/>
          </a:prstGeom>
        </p:spPr>
      </p:pic>
      <p:sp>
        <p:nvSpPr>
          <p:cNvPr id="6" name="文本框 6160"/>
          <p:cNvSpPr txBox="1"/>
          <p:nvPr/>
        </p:nvSpPr>
        <p:spPr>
          <a:xfrm>
            <a:off x="191770" y="673735"/>
            <a:ext cx="8642985" cy="1763395"/>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just">
              <a:lnSpc>
                <a:spcPct val="170000"/>
              </a:lnSpc>
              <a:spcBef>
                <a:spcPct val="50000"/>
              </a:spcBef>
            </a:pP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    </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对于</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具有较长生产史且定井底流压生产的</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单井来讲，其生产过程有</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稳产期</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和</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递减期</a:t>
            </a:r>
            <a:r>
              <a:rPr lang="en-US" altLang="zh-CN" sz="1600" dirty="0">
                <a:solidFill>
                  <a:srgbClr val="000000"/>
                </a:solidFill>
                <a:latin typeface="方正大黑简体" panose="02010601030101010101" charset="-122"/>
                <a:ea typeface="方正大黑简体" panose="02010601030101010101" charset="-122"/>
                <a:cs typeface="方正大黑简体" panose="02010601030101010101" charset="-122"/>
              </a:rPr>
              <a:t>2</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个阶段，或只有</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递减阶段</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sz="1600" dirty="0">
                <a:solidFill>
                  <a:srgbClr val="0000CC"/>
                </a:solidFill>
                <a:latin typeface="方正大黑简体" panose="02010601030101010101" charset="-122"/>
                <a:ea typeface="方正大黑简体" panose="02010601030101010101" charset="-122"/>
                <a:cs typeface="方正大黑简体" panose="02010601030101010101" charset="-122"/>
              </a:rPr>
              <a:t>递减理论研究对象是递减阶段，</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利用产量（累积产量）</a:t>
            </a:r>
            <a:r>
              <a:rPr lang="en-US" altLang="zh-CN" sz="1600" noProof="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时间的关系，将气井递减归纳为</a:t>
            </a:r>
            <a:r>
              <a:rPr lang="en-US" altLang="zh-CN" sz="1600" noProof="0" dirty="0">
                <a:latin typeface="方正大黑简体" panose="02010601030101010101" charset="-122"/>
                <a:ea typeface="方正大黑简体" panose="02010601030101010101" charset="-122"/>
                <a:cs typeface="方正大黑简体" panose="02010601030101010101" charset="-122"/>
                <a:sym typeface="+mn-ea"/>
              </a:rPr>
              <a:t>3</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种类型：即气藏在进入定容衰竭过程后（达到拟稳定流动状态），将遵循</a:t>
            </a:r>
            <a:r>
              <a:rPr lang="zh-CN" altLang="en-US" sz="1600" noProof="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指数</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递减、</a:t>
            </a:r>
            <a:r>
              <a:rPr lang="zh-CN" altLang="en-US" sz="1600" noProof="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双曲</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递减和</a:t>
            </a:r>
            <a:r>
              <a:rPr lang="zh-CN" altLang="en-US" sz="1600" noProof="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调和</a:t>
            </a:r>
            <a:r>
              <a:rPr lang="zh-CN" altLang="en-US" sz="1600" noProof="0" dirty="0">
                <a:latin typeface="方正大黑简体" panose="02010601030101010101" charset="-122"/>
                <a:ea typeface="方正大黑简体" panose="02010601030101010101" charset="-122"/>
                <a:cs typeface="方正大黑简体" panose="02010601030101010101" charset="-122"/>
                <a:sym typeface="+mn-ea"/>
              </a:rPr>
              <a:t>递减。</a:t>
            </a:r>
            <a:endParaRPr lang="zh-CN" altLang="en-US" sz="1600" dirty="0">
              <a:solidFill>
                <a:srgbClr val="0000CC"/>
              </a:solidFill>
              <a:latin typeface="方正大黑简体" panose="02010601030101010101" charset="-122"/>
              <a:ea typeface="方正大黑简体" panose="02010601030101010101" charset="-122"/>
              <a:cs typeface="方正大黑简体" panose="02010601030101010101" charset="-122"/>
            </a:endParaRPr>
          </a:p>
        </p:txBody>
      </p:sp>
      <p:grpSp>
        <p:nvGrpSpPr>
          <p:cNvPr id="16" name="组合 15"/>
          <p:cNvGrpSpPr/>
          <p:nvPr/>
        </p:nvGrpSpPr>
        <p:grpSpPr>
          <a:xfrm>
            <a:off x="156845" y="2490470"/>
            <a:ext cx="4721860" cy="2489200"/>
            <a:chOff x="247" y="3922"/>
            <a:chExt cx="7436" cy="3920"/>
          </a:xfrm>
        </p:grpSpPr>
        <p:grpSp>
          <p:nvGrpSpPr>
            <p:cNvPr id="15" name="组合 14"/>
            <p:cNvGrpSpPr/>
            <p:nvPr/>
          </p:nvGrpSpPr>
          <p:grpSpPr>
            <a:xfrm>
              <a:off x="247" y="3922"/>
              <a:ext cx="7436" cy="3921"/>
              <a:chOff x="247" y="3922"/>
              <a:chExt cx="7436" cy="3921"/>
            </a:xfrm>
          </p:grpSpPr>
          <p:sp>
            <p:nvSpPr>
              <p:cNvPr id="24" name="矩形 23"/>
              <p:cNvSpPr/>
              <p:nvPr/>
            </p:nvSpPr>
            <p:spPr>
              <a:xfrm>
                <a:off x="247" y="4883"/>
                <a:ext cx="7436" cy="2960"/>
              </a:xfrm>
              <a:prstGeom prst="rect">
                <a:avLst/>
              </a:prstGeom>
              <a:noFill/>
              <a:ln w="9525">
                <a:noFill/>
              </a:ln>
            </p:spPr>
            <p:txBody>
              <a:bodyPr/>
              <a:lstStyle>
                <a:lvl1pPr marL="0" lvl="0" indent="0" algn="ctr" defTabSz="914400" rtl="0" eaLnBrk="1" fontAlgn="base" latinLnBrk="0" hangingPunct="1">
                  <a:lnSpc>
                    <a:spcPct val="100000"/>
                  </a:lnSpc>
                  <a:spcBef>
                    <a:spcPct val="20000"/>
                  </a:spcBef>
                  <a:spcAft>
                    <a:spcPct val="0"/>
                  </a:spcAft>
                  <a:buClrTx/>
                  <a:buSzTx/>
                  <a:buFontTx/>
                  <a:buNone/>
                  <a:defRPr sz="3200" u="none" kern="1200" baseline="0">
                    <a:solidFill>
                      <a:schemeClr val="tx1"/>
                    </a:solidFill>
                    <a:latin typeface="Arial" panose="020B0604020202020204" pitchFamily="34" charset="0"/>
                    <a:ea typeface="宋体" panose="02010600030101010101" pitchFamily="2" charset="-122"/>
                  </a:defRPr>
                </a:lvl1pPr>
                <a:lvl2pPr marL="457200" lvl="1" indent="0" algn="ctr" defTabSz="914400" rtl="0" eaLnBrk="1" fontAlgn="base" latinLnBrk="0" hangingPunct="1">
                  <a:lnSpc>
                    <a:spcPct val="100000"/>
                  </a:lnSpc>
                  <a:spcBef>
                    <a:spcPct val="20000"/>
                  </a:spcBef>
                  <a:spcAft>
                    <a:spcPct val="0"/>
                  </a:spcAft>
                  <a:buClrTx/>
                  <a:buSzTx/>
                  <a:buFontTx/>
                  <a:buNone/>
                  <a:defRPr sz="2800" b="0" i="0" u="none" kern="1200" baseline="0">
                    <a:solidFill>
                      <a:schemeClr val="tx1"/>
                    </a:solidFill>
                    <a:latin typeface="Arial" panose="020B0604020202020204" pitchFamily="34" charset="0"/>
                    <a:ea typeface="宋体" panose="02010600030101010101" pitchFamily="2" charset="-122"/>
                  </a:defRPr>
                </a:lvl2pPr>
                <a:lvl3pPr marL="914400" lvl="2" indent="0" algn="ctr"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ea typeface="宋体" panose="02010600030101010101" pitchFamily="2" charset="-122"/>
                  </a:defRPr>
                </a:lvl3pPr>
                <a:lvl4pPr marL="1371600" lvl="3" indent="0" algn="ctr" defTabSz="914400" rtl="0" eaLnBrk="1" fontAlgn="base" latinLnBrk="0" hangingPunct="1">
                  <a:lnSpc>
                    <a:spcPct val="100000"/>
                  </a:lnSpc>
                  <a:spcBef>
                    <a:spcPct val="20000"/>
                  </a:spcBef>
                  <a:spcAft>
                    <a:spcPct val="0"/>
                  </a:spcAft>
                  <a:buClrTx/>
                  <a:buSzTx/>
                  <a:buFontTx/>
                  <a:buNone/>
                  <a:defRPr sz="2000" b="0" i="0" u="none" kern="1200" baseline="0">
                    <a:solidFill>
                      <a:schemeClr val="tx1"/>
                    </a:solidFill>
                    <a:latin typeface="Arial" panose="020B0604020202020204" pitchFamily="34" charset="0"/>
                    <a:ea typeface="宋体" panose="02010600030101010101" pitchFamily="2" charset="-122"/>
                  </a:defRPr>
                </a:lvl4pPr>
                <a:lvl5pPr marL="1828800" lvl="4" indent="0" algn="ctr" defTabSz="914400" rtl="0" eaLnBrk="1" fontAlgn="base" latinLnBrk="0" hangingPunct="1">
                  <a:lnSpc>
                    <a:spcPct val="100000"/>
                  </a:lnSpc>
                  <a:spcBef>
                    <a:spcPct val="20000"/>
                  </a:spcBef>
                  <a:spcAft>
                    <a:spcPct val="0"/>
                  </a:spcAft>
                  <a:buClrTx/>
                  <a:buSzTx/>
                  <a:buFontTx/>
                  <a:buNone/>
                  <a:defRPr sz="2000" b="0" i="0" u="none" kern="1200" baseline="0">
                    <a:solidFill>
                      <a:schemeClr val="tx1"/>
                    </a:solidFill>
                    <a:latin typeface="Arial" panose="020B0604020202020204" pitchFamily="34" charset="0"/>
                    <a:ea typeface="宋体" panose="02010600030101010101" pitchFamily="2" charset="-122"/>
                  </a:defRPr>
                </a:lvl5pPr>
              </a:lstStyle>
              <a:p>
                <a:pPr lvl="0" algn="just" defTabSz="1529080">
                  <a:lnSpc>
                    <a:spcPct val="250000"/>
                  </a:lnSpc>
                  <a:spcBef>
                    <a:spcPct val="0"/>
                  </a:spcBef>
                </a:pP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式中： </a:t>
                </a:r>
                <a:r>
                  <a:rPr lang="en-US" altLang="zh-CN" sz="1100" i="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n</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为递减指数，取值范围是</a:t>
                </a:r>
                <a:r>
                  <a:rPr lang="en-US" altLang="zh-CN"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en-US" altLang="zh-CN"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a:t>
                </a:r>
              </a:p>
              <a:p>
                <a:pPr lvl="0" algn="just" defTabSz="1529080">
                  <a:lnSpc>
                    <a:spcPct val="250000"/>
                  </a:lnSpc>
                  <a:spcBef>
                    <a:spcPct val="0"/>
                  </a:spcBef>
                </a:pPr>
                <a:r>
                  <a:rPr lang="en-US" altLang="zh-CN"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                                   </a:t>
                </a:r>
                <a:r>
                  <a:rPr lang="en-US" altLang="zh-CN" sz="1100" i="1" err="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d</a:t>
                </a:r>
                <a:r>
                  <a:rPr lang="en-US" altLang="zh-CN" sz="1100" i="1" baseline="-25000" err="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i</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为初始递减率，</a:t>
                </a:r>
                <a:r>
                  <a:rPr lang="en-US" altLang="zh-CN" sz="1100">
                    <a:latin typeface="方正黑体简体" panose="02010601030101010101" pitchFamily="2" charset="-122"/>
                    <a:ea typeface="方正黑体简体" panose="02010601030101010101" pitchFamily="2" charset="-122"/>
                    <a:cs typeface="方正黑体简体" panose="02010601030101010101" pitchFamily="2" charset="-122"/>
                  </a:rPr>
                  <a:t>t</a:t>
                </a:r>
                <a:r>
                  <a:rPr lang="en-US" altLang="zh-CN" sz="1100" baseline="30000">
                    <a:latin typeface="方正黑体简体" panose="02010601030101010101" pitchFamily="2" charset="-122"/>
                    <a:ea typeface="方正黑体简体" panose="02010601030101010101" pitchFamily="2" charset="-122"/>
                    <a:cs typeface="方正黑体简体" panose="02010601030101010101" pitchFamily="2" charset="-122"/>
                  </a:rPr>
                  <a:t>-1</a:t>
                </a:r>
                <a:endPar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p>
                <a:pPr lvl="0" algn="just" defTabSz="1529080">
                  <a:lnSpc>
                    <a:spcPct val="250000"/>
                  </a:lnSpc>
                  <a:spcBef>
                    <a:spcPct val="0"/>
                  </a:spcBef>
                </a:pPr>
                <a:r>
                  <a:rPr lang="en-US" altLang="zh-CN" sz="1100" i="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                                    t</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为时间，单位可以是“</a:t>
                </a:r>
                <a:r>
                  <a:rPr lang="zh-CN" altLang="en-US" sz="1100" dirty="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年</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100" dirty="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月</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”或“</a:t>
                </a:r>
                <a:r>
                  <a:rPr lang="zh-CN" altLang="en-US" sz="1100" dirty="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日</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a:t>
                </a:r>
              </a:p>
              <a:p>
                <a:pPr lvl="0" algn="just" defTabSz="1529080">
                  <a:lnSpc>
                    <a:spcPct val="250000"/>
                  </a:lnSpc>
                  <a:spcBef>
                    <a:spcPct val="0"/>
                  </a:spcBef>
                </a:pPr>
                <a:r>
                  <a:rPr lang="en-US" altLang="zh-CN" sz="1100" i="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n</a:t>
                </a:r>
                <a:r>
                  <a:rPr lang="en-US" altLang="zh-CN"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时，为指数递减；</a:t>
                </a:r>
                <a:r>
                  <a:rPr lang="en-US" altLang="zh-CN" sz="110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0&lt;</a:t>
                </a:r>
                <a:r>
                  <a:rPr lang="en-US" altLang="zh-CN" sz="1100" i="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n</a:t>
                </a:r>
                <a:r>
                  <a:rPr lang="en-US" altLang="zh-CN"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&lt;1</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时，为双曲递减；</a:t>
                </a:r>
                <a:r>
                  <a:rPr lang="en-US" altLang="zh-CN" sz="1100" i="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n</a:t>
                </a:r>
                <a:r>
                  <a:rPr lang="en-US" altLang="zh-CN"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a:t>
                </a:r>
                <a:r>
                  <a:rPr lang="zh-CN" altLang="en-US" sz="110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时，为调和递减</a:t>
                </a:r>
              </a:p>
            </p:txBody>
          </p:sp>
          <p:sp>
            <p:nvSpPr>
              <p:cNvPr id="2" name="文本框 1"/>
              <p:cNvSpPr txBox="1"/>
              <p:nvPr/>
            </p:nvSpPr>
            <p:spPr>
              <a:xfrm>
                <a:off x="302" y="3922"/>
                <a:ext cx="3176" cy="798"/>
              </a:xfrm>
              <a:prstGeom prst="rect">
                <a:avLst/>
              </a:prstGeom>
              <a:noFill/>
              <a:ln w="6350">
                <a:noFill/>
              </a:ln>
            </p:spPr>
            <p:txBody>
              <a:bodyPr wrap="square" rtlCol="0" anchor="t">
                <a:spAutoFit/>
              </a:bodyPr>
              <a:lstStyle/>
              <a:p>
                <a:pPr indent="0" fontAlgn="auto">
                  <a:lnSpc>
                    <a:spcPct val="90000"/>
                  </a:lnSpc>
                </a:pPr>
                <a:endParaRPr lang="en-US" altLang="zh-CN" sz="1500" b="1" dirty="0">
                  <a:solidFill>
                    <a:srgbClr val="FF00FF"/>
                  </a:solidFill>
                  <a:latin typeface="方正黑体简体" panose="02010601030101010101" pitchFamily="2" charset="-122"/>
                  <a:ea typeface="方正黑体简体" panose="02010601030101010101" pitchFamily="2" charset="-122"/>
                  <a:cs typeface="Times New Roman" panose="02020603050405020304" pitchFamily="18" charset="0"/>
                  <a:sym typeface="黑体" panose="02010609060101010101" charset="-122"/>
                </a:endParaRPr>
              </a:p>
              <a:p>
                <a:pPr indent="0" fontAlgn="auto">
                  <a:lnSpc>
                    <a:spcPct val="90000"/>
                  </a:lnSpc>
                </a:pPr>
                <a:r>
                  <a:rPr lang="zh-CN" altLang="en-US" sz="1500" b="1" dirty="0">
                    <a:solidFill>
                      <a:srgbClr val="FF00FF"/>
                    </a:solidFill>
                    <a:latin typeface="方正黑体简体" panose="02010601030101010101" pitchFamily="2" charset="-122"/>
                    <a:ea typeface="方正黑体简体" panose="02010601030101010101" pitchFamily="2" charset="-122"/>
                    <a:cs typeface="Times New Roman" panose="02020603050405020304" pitchFamily="18" charset="0"/>
                    <a:sym typeface="黑体" panose="02010609060101010101" charset="-122"/>
                  </a:rPr>
                  <a:t>产量递减理论通式：</a:t>
                </a:r>
              </a:p>
            </p:txBody>
          </p:sp>
        </p:grpSp>
        <p:graphicFrame>
          <p:nvGraphicFramePr>
            <p:cNvPr id="3" name="对象 -2147482618"/>
            <p:cNvGraphicFramePr>
              <a:graphicFrameLocks noChangeAspect="1"/>
            </p:cNvGraphicFramePr>
            <p:nvPr/>
          </p:nvGraphicFramePr>
          <p:xfrm>
            <a:off x="3279" y="3933"/>
            <a:ext cx="3117" cy="840"/>
          </p:xfrm>
          <a:graphic>
            <a:graphicData uri="http://schemas.openxmlformats.org/presentationml/2006/ole">
              <mc:AlternateContent xmlns:mc="http://schemas.openxmlformats.org/markup-compatibility/2006">
                <mc:Choice xmlns:v="urn:schemas-microsoft-com:vml" Requires="v">
                  <p:oleObj spid="_x0000_s15363" r:id="rId5" imgW="1320165" imgH="355600" progId="Equation.KSEE3">
                    <p:embed/>
                  </p:oleObj>
                </mc:Choice>
                <mc:Fallback>
                  <p:oleObj r:id="rId5" imgW="1320165" imgH="355600" progId="Equation.KSEE3">
                    <p:embed/>
                    <p:pic>
                      <p:nvPicPr>
                        <p:cNvPr id="0" name="图片 13"/>
                        <p:cNvPicPr/>
                        <p:nvPr/>
                      </p:nvPicPr>
                      <p:blipFill>
                        <a:blip r:embed="rId6"/>
                        <a:stretch>
                          <a:fillRect/>
                        </a:stretch>
                      </p:blipFill>
                      <p:spPr>
                        <a:xfrm>
                          <a:off x="3279" y="3933"/>
                          <a:ext cx="3117" cy="840"/>
                        </a:xfrm>
                        <a:prstGeom prst="rect">
                          <a:avLst/>
                        </a:prstGeom>
                        <a:noFill/>
                        <a:ln w="38100">
                          <a:noFill/>
                          <a:miter/>
                        </a:ln>
                      </p:spPr>
                    </p:pic>
                  </p:oleObj>
                </mc:Fallback>
              </mc:AlternateContent>
            </a:graphicData>
          </a:graphic>
        </p:graphicFrame>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18515" y="2045970"/>
            <a:ext cx="7533005" cy="3011170"/>
            <a:chOff x="1289" y="2630"/>
            <a:chExt cx="11863" cy="5334"/>
          </a:xfrm>
        </p:grpSpPr>
        <p:pic>
          <p:nvPicPr>
            <p:cNvPr id="10" name="图片 9"/>
            <p:cNvPicPr/>
            <p:nvPr/>
          </p:nvPicPr>
          <p:blipFill>
            <a:blip r:embed="rId2"/>
            <a:stretch>
              <a:fillRect/>
            </a:stretch>
          </p:blipFill>
          <p:spPr>
            <a:xfrm>
              <a:off x="1289" y="2630"/>
              <a:ext cx="5730" cy="2590"/>
            </a:xfrm>
            <a:prstGeom prst="rect">
              <a:avLst/>
            </a:prstGeom>
            <a:ln>
              <a:solidFill>
                <a:schemeClr val="bg2">
                  <a:lumMod val="50000"/>
                </a:schemeClr>
              </a:solidFill>
            </a:ln>
          </p:spPr>
        </p:pic>
        <p:pic>
          <p:nvPicPr>
            <p:cNvPr id="11" name="图片 10"/>
            <p:cNvPicPr/>
            <p:nvPr/>
          </p:nvPicPr>
          <p:blipFill>
            <a:blip r:embed="rId3"/>
            <a:stretch>
              <a:fillRect/>
            </a:stretch>
          </p:blipFill>
          <p:spPr>
            <a:xfrm>
              <a:off x="1289" y="5374"/>
              <a:ext cx="5730" cy="2590"/>
            </a:xfrm>
            <a:prstGeom prst="rect">
              <a:avLst/>
            </a:prstGeom>
            <a:ln>
              <a:solidFill>
                <a:schemeClr val="bg2">
                  <a:lumMod val="50000"/>
                </a:schemeClr>
              </a:solidFill>
            </a:ln>
          </p:spPr>
        </p:pic>
        <p:pic>
          <p:nvPicPr>
            <p:cNvPr id="13" name="图片 12"/>
            <p:cNvPicPr/>
            <p:nvPr/>
          </p:nvPicPr>
          <p:blipFill>
            <a:blip r:embed="rId4"/>
            <a:stretch>
              <a:fillRect/>
            </a:stretch>
          </p:blipFill>
          <p:spPr>
            <a:xfrm>
              <a:off x="7422" y="2630"/>
              <a:ext cx="5730" cy="2590"/>
            </a:xfrm>
            <a:prstGeom prst="rect">
              <a:avLst/>
            </a:prstGeom>
            <a:ln>
              <a:solidFill>
                <a:schemeClr val="bg2">
                  <a:lumMod val="50000"/>
                </a:schemeClr>
              </a:solidFill>
            </a:ln>
          </p:spPr>
        </p:pic>
      </p:grpSp>
      <p:sp>
        <p:nvSpPr>
          <p:cNvPr id="5" name="TextBox 11"/>
          <p:cNvSpPr txBox="1">
            <a:spLocks noChangeArrowheads="1"/>
          </p:cNvSpPr>
          <p:nvPr/>
        </p:nvSpPr>
        <p:spPr bwMode="auto">
          <a:xfrm>
            <a:off x="316865" y="691515"/>
            <a:ext cx="8509635" cy="1337945"/>
          </a:xfrm>
          <a:prstGeom prst="rect">
            <a:avLst/>
          </a:prstGeom>
          <a:noFill/>
          <a:ln w="9525">
            <a:noFill/>
            <a:miter lim="800000"/>
          </a:ln>
        </p:spPr>
        <p:txBody>
          <a:bodyPr wrap="square">
            <a:spAutoFit/>
          </a:bodyPr>
          <a:lstStyle/>
          <a:p>
            <a:pPr marR="0" indent="457200" algn="just" defTabSz="914400" latinLnBrk="0">
              <a:lnSpc>
                <a:spcPct val="150000"/>
              </a:lnSpc>
              <a:buClrTx/>
              <a:buSzTx/>
              <a:buFontTx/>
              <a:buNone/>
              <a:defRPr/>
              <a:extLst>
                <a:ext uri="{35155182-B16C-46BC-9424-99874614C6A1}">
                  <wpsdc:indentchars xmlns:wpsdc="http://www.wps.cn/officeDocument/2017/drawingmlCustomData" xmlns="" val="200" checksum="59296752"/>
                </a:ext>
              </a:extLst>
            </a:pPr>
            <a:r>
              <a:rPr lang="zh-CN" altLang="en-US"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运用</a:t>
            </a:r>
            <a:r>
              <a:rPr lang="en-US" altLang="zh-CN"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Arps</a:t>
            </a:r>
            <a:r>
              <a:rPr lang="zh-CN" altLang="en-US"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递减分析方法，计算气井递减指数，判断气井递减类型普遍符合</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衰竭递减</a:t>
            </a:r>
            <a:r>
              <a:rPr lang="zh-CN" altLang="en-US"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b=0.5</a:t>
            </a:r>
            <a:r>
              <a:rPr lang="zh-CN" altLang="en-US"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），为双曲递减规律的一种，</a:t>
            </a:r>
            <a:r>
              <a:rPr kumimoji="0" lang="zh-CN" altLang="en-US" sz="1800" kern="1200" cap="none" spc="0" normalizeH="0" baseline="0" dirty="0">
                <a:solidFill>
                  <a:srgbClr val="000000"/>
                </a:solidFill>
                <a:latin typeface="方正大黑简体" panose="02010601030101010101" charset="-122"/>
                <a:ea typeface="方正大黑简体" panose="02010601030101010101" charset="-122"/>
                <a:cs typeface="方正大黑简体" panose="02010601030101010101" charset="-122"/>
              </a:rPr>
              <a:t>从而</a:t>
            </a:r>
            <a:r>
              <a:rPr kumimoji="0" lang="zh-CN" altLang="en-US" sz="1800" kern="1200" cap="none" spc="0" normalizeH="0" baseline="0" noProof="0" dirty="0">
                <a:solidFill>
                  <a:schemeClr val="tx1"/>
                </a:solidFill>
                <a:latin typeface="方正大黑简体" panose="02010601030101010101" charset="-122"/>
                <a:ea typeface="方正大黑简体" panose="02010601030101010101" charset="-122"/>
                <a:cs typeface="方正大黑简体" panose="02010601030101010101" charset="-122"/>
              </a:rPr>
              <a:t>根据递减规律作图拟合，预测分年产量。</a:t>
            </a:r>
          </a:p>
        </p:txBody>
      </p:sp>
      <p:pic>
        <p:nvPicPr>
          <p:cNvPr id="4" name="图片 3"/>
          <p:cNvPicPr>
            <a:picLocks noChangeAspect="1"/>
          </p:cNvPicPr>
          <p:nvPr/>
        </p:nvPicPr>
        <p:blipFill>
          <a:blip r:embed="rId5"/>
          <a:stretch>
            <a:fillRect/>
          </a:stretch>
        </p:blipFill>
        <p:spPr>
          <a:xfrm>
            <a:off x="4712970" y="3594735"/>
            <a:ext cx="3629025" cy="1462405"/>
          </a:xfrm>
          <a:prstGeom prst="rect">
            <a:avLst/>
          </a:prstGeom>
          <a:ln>
            <a:solidFill>
              <a:schemeClr val="tx1">
                <a:lumMod val="50000"/>
                <a:lumOff val="50000"/>
              </a:schemeClr>
            </a:solid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75920" y="3227705"/>
            <a:ext cx="2688387" cy="1620000"/>
          </a:xfrm>
          <a:prstGeom prst="rect">
            <a:avLst/>
          </a:prstGeom>
          <a:ln>
            <a:solidFill>
              <a:schemeClr val="bg2">
                <a:lumMod val="50000"/>
              </a:schemeClr>
            </a:solidFill>
          </a:ln>
        </p:spPr>
      </p:pic>
      <p:pic>
        <p:nvPicPr>
          <p:cNvPr id="4" name="图片 3"/>
          <p:cNvPicPr>
            <a:picLocks noChangeAspect="1"/>
          </p:cNvPicPr>
          <p:nvPr/>
        </p:nvPicPr>
        <p:blipFill>
          <a:blip r:embed="rId3"/>
          <a:stretch>
            <a:fillRect/>
          </a:stretch>
        </p:blipFill>
        <p:spPr>
          <a:xfrm>
            <a:off x="3218815" y="3227070"/>
            <a:ext cx="2696766" cy="1620000"/>
          </a:xfrm>
          <a:prstGeom prst="rect">
            <a:avLst/>
          </a:prstGeom>
          <a:ln>
            <a:solidFill>
              <a:schemeClr val="bg2">
                <a:lumMod val="50000"/>
              </a:schemeClr>
            </a:solidFill>
          </a:ln>
        </p:spPr>
      </p:pic>
      <p:sp>
        <p:nvSpPr>
          <p:cNvPr id="17" name="TextBox 2"/>
          <p:cNvSpPr txBox="1">
            <a:spLocks noChangeArrowheads="1"/>
          </p:cNvSpPr>
          <p:nvPr/>
        </p:nvSpPr>
        <p:spPr bwMode="auto">
          <a:xfrm>
            <a:off x="3225165" y="2986405"/>
            <a:ext cx="268986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48-18-67H</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5" name="TextBox 2"/>
          <p:cNvSpPr txBox="1">
            <a:spLocks noChangeArrowheads="1"/>
          </p:cNvSpPr>
          <p:nvPr/>
        </p:nvSpPr>
        <p:spPr bwMode="auto">
          <a:xfrm>
            <a:off x="375920" y="2952750"/>
            <a:ext cx="261620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sz="1200" dirty="0">
                <a:solidFill>
                  <a:srgbClr val="0000FF"/>
                </a:solidFill>
                <a:latin typeface="华文新魏" panose="02010800040101010101" pitchFamily="2" charset="-122"/>
                <a:ea typeface="华文新魏" panose="02010800040101010101" pitchFamily="2" charset="-122"/>
                <a:cs typeface="楷体_GB2312" pitchFamily="49" charset="-122"/>
              </a:rPr>
              <a:t>47-12-81H1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2" name="文本框 11"/>
          <p:cNvSpPr txBox="1"/>
          <p:nvPr/>
        </p:nvSpPr>
        <p:spPr>
          <a:xfrm>
            <a:off x="1880870" y="3488055"/>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3173.5</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6" name="文本框 5"/>
          <p:cNvSpPr txBox="1"/>
          <p:nvPr/>
        </p:nvSpPr>
        <p:spPr>
          <a:xfrm>
            <a:off x="4804410" y="3488055"/>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3681.1</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7" name="图片 6"/>
          <p:cNvPicPr>
            <a:picLocks noChangeAspect="1"/>
          </p:cNvPicPr>
          <p:nvPr/>
        </p:nvPicPr>
        <p:blipFill>
          <a:blip r:embed="rId4"/>
          <a:stretch>
            <a:fillRect/>
          </a:stretch>
        </p:blipFill>
        <p:spPr>
          <a:xfrm>
            <a:off x="375920" y="1170305"/>
            <a:ext cx="2692286" cy="1620000"/>
          </a:xfrm>
          <a:prstGeom prst="rect">
            <a:avLst/>
          </a:prstGeom>
          <a:ln>
            <a:solidFill>
              <a:schemeClr val="bg2">
                <a:lumMod val="50000"/>
              </a:schemeClr>
            </a:solidFill>
          </a:ln>
        </p:spPr>
      </p:pic>
      <p:sp>
        <p:nvSpPr>
          <p:cNvPr id="8" name="TextBox 2"/>
          <p:cNvSpPr txBox="1">
            <a:spLocks noChangeArrowheads="1"/>
          </p:cNvSpPr>
          <p:nvPr/>
        </p:nvSpPr>
        <p:spPr bwMode="auto">
          <a:xfrm>
            <a:off x="375920" y="895985"/>
            <a:ext cx="261620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sz="1200" dirty="0">
                <a:solidFill>
                  <a:srgbClr val="0000FF"/>
                </a:solidFill>
                <a:latin typeface="华文新魏" panose="02010800040101010101" pitchFamily="2" charset="-122"/>
                <a:ea typeface="华文新魏" panose="02010800040101010101" pitchFamily="2" charset="-122"/>
                <a:cs typeface="楷体_GB2312" pitchFamily="49" charset="-122"/>
              </a:rPr>
              <a:t>14-0-27</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9" name="图片 8"/>
          <p:cNvPicPr>
            <a:picLocks noChangeAspect="1"/>
          </p:cNvPicPr>
          <p:nvPr/>
        </p:nvPicPr>
        <p:blipFill>
          <a:blip r:embed="rId5"/>
          <a:stretch>
            <a:fillRect/>
          </a:stretch>
        </p:blipFill>
        <p:spPr>
          <a:xfrm>
            <a:off x="3225165" y="1169670"/>
            <a:ext cx="2698707" cy="1620000"/>
          </a:xfrm>
          <a:prstGeom prst="rect">
            <a:avLst/>
          </a:prstGeom>
          <a:ln>
            <a:solidFill>
              <a:schemeClr val="bg2">
                <a:lumMod val="50000"/>
              </a:schemeClr>
            </a:solidFill>
          </a:ln>
        </p:spPr>
      </p:pic>
      <p:sp>
        <p:nvSpPr>
          <p:cNvPr id="10" name="TextBox 2"/>
          <p:cNvSpPr txBox="1">
            <a:spLocks noChangeArrowheads="1"/>
          </p:cNvSpPr>
          <p:nvPr/>
        </p:nvSpPr>
        <p:spPr bwMode="auto">
          <a:xfrm>
            <a:off x="3307715" y="895985"/>
            <a:ext cx="261620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sz="1200" dirty="0">
                <a:solidFill>
                  <a:srgbClr val="0000FF"/>
                </a:solidFill>
                <a:latin typeface="华文新魏" panose="02010800040101010101" pitchFamily="2" charset="-122"/>
                <a:ea typeface="华文新魏" panose="02010800040101010101" pitchFamily="2" charset="-122"/>
                <a:cs typeface="楷体_GB2312" pitchFamily="49" charset="-122"/>
              </a:rPr>
              <a:t>14-12-28</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1" name="文本框 10"/>
          <p:cNvSpPr txBox="1"/>
          <p:nvPr/>
        </p:nvSpPr>
        <p:spPr>
          <a:xfrm>
            <a:off x="4740910" y="1471930"/>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3785.5</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13" name="文本框 12"/>
          <p:cNvSpPr txBox="1"/>
          <p:nvPr/>
        </p:nvSpPr>
        <p:spPr>
          <a:xfrm>
            <a:off x="1890395" y="1471930"/>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13855</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14" name="图片 13"/>
          <p:cNvPicPr>
            <a:picLocks noChangeAspect="1"/>
          </p:cNvPicPr>
          <p:nvPr/>
        </p:nvPicPr>
        <p:blipFill>
          <a:blip r:embed="rId6"/>
          <a:stretch>
            <a:fillRect/>
          </a:stretch>
        </p:blipFill>
        <p:spPr>
          <a:xfrm>
            <a:off x="6068695" y="1170305"/>
            <a:ext cx="2696115" cy="1620000"/>
          </a:xfrm>
          <a:prstGeom prst="rect">
            <a:avLst/>
          </a:prstGeom>
          <a:ln>
            <a:solidFill>
              <a:schemeClr val="bg2">
                <a:lumMod val="25000"/>
              </a:schemeClr>
            </a:solidFill>
          </a:ln>
        </p:spPr>
      </p:pic>
      <p:sp>
        <p:nvSpPr>
          <p:cNvPr id="15" name="TextBox 2"/>
          <p:cNvSpPr txBox="1">
            <a:spLocks noChangeArrowheads="1"/>
          </p:cNvSpPr>
          <p:nvPr/>
        </p:nvSpPr>
        <p:spPr bwMode="auto">
          <a:xfrm>
            <a:off x="6068695" y="895350"/>
            <a:ext cx="269621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2-12-26C5</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6" name="文本框 15"/>
          <p:cNvSpPr txBox="1"/>
          <p:nvPr/>
        </p:nvSpPr>
        <p:spPr>
          <a:xfrm>
            <a:off x="7553960" y="1471930"/>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1219.2</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18" name="图片 17"/>
          <p:cNvPicPr>
            <a:picLocks noChangeAspect="1"/>
          </p:cNvPicPr>
          <p:nvPr/>
        </p:nvPicPr>
        <p:blipFill>
          <a:blip r:embed="rId7"/>
          <a:stretch>
            <a:fillRect/>
          </a:stretch>
        </p:blipFill>
        <p:spPr>
          <a:xfrm>
            <a:off x="6068695" y="3227705"/>
            <a:ext cx="2696845" cy="1619885"/>
          </a:xfrm>
          <a:prstGeom prst="rect">
            <a:avLst/>
          </a:prstGeom>
          <a:solidFill>
            <a:srgbClr val="FFFFFF"/>
          </a:solidFill>
          <a:ln>
            <a:solidFill>
              <a:schemeClr val="tx1">
                <a:lumMod val="50000"/>
                <a:lumOff val="50000"/>
              </a:schemeClr>
            </a:solidFill>
          </a:ln>
        </p:spPr>
      </p:pic>
      <p:sp>
        <p:nvSpPr>
          <p:cNvPr id="19" name="TextBox 2"/>
          <p:cNvSpPr txBox="1">
            <a:spLocks noChangeArrowheads="1"/>
          </p:cNvSpPr>
          <p:nvPr/>
        </p:nvSpPr>
        <p:spPr bwMode="auto">
          <a:xfrm>
            <a:off x="6068695" y="2952750"/>
            <a:ext cx="268986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47-11-78</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20" name="文本框 19"/>
          <p:cNvSpPr txBox="1"/>
          <p:nvPr/>
        </p:nvSpPr>
        <p:spPr>
          <a:xfrm>
            <a:off x="7553960" y="3488055"/>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550.9</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5430" y="1430655"/>
            <a:ext cx="8626475" cy="2122805"/>
          </a:xfrm>
          <a:prstGeom prst="rect">
            <a:avLst/>
          </a:prstGeom>
          <a:noFill/>
        </p:spPr>
        <p:txBody>
          <a:bodyPr wrap="square" rtlCol="0" anchor="t">
            <a:spAutoFit/>
          </a:bodyPr>
          <a:lstStyle/>
          <a:p>
            <a:pPr indent="558800" algn="just" latinLnBrk="0">
              <a:lnSpc>
                <a:spcPct val="200000"/>
              </a:lnSpc>
              <a:extLst>
                <a:ext uri="{35155182-B16C-46BC-9424-99874614C6A1}">
                  <wpsdc:indentchars xmlns:wpsdc="http://www.wps.cn/officeDocument/2017/drawingmlCustomData" xmlns="" val="200" checksum="1956455923"/>
                </a:ext>
              </a:extLst>
            </a:pPr>
            <a:r>
              <a:rPr lang="zh-CN" altLang="en-US" sz="22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成果一：总结不同区块不同类型气井生产动态规律，建立相应的高压低产井分类判识图版，结合逐井各类因素分析，最终确定自营区高压低产井</a:t>
            </a:r>
            <a:r>
              <a:rPr lang="en-US" altLang="zh-CN" sz="22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568</a:t>
            </a:r>
            <a:r>
              <a:rPr lang="zh-CN" altLang="en-US" sz="22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口，并分析对比了各类气井的生产动态及指标。</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82373"/>
          <p:cNvSpPr txBox="1">
            <a:spLocks noChangeArrowheads="1"/>
          </p:cNvSpPr>
          <p:nvPr/>
        </p:nvSpPr>
        <p:spPr bwMode="auto">
          <a:xfrm>
            <a:off x="287655" y="669925"/>
            <a:ext cx="8519160" cy="166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705" indent="-179705">
              <a:defRPr sz="3200">
                <a:solidFill>
                  <a:schemeClr val="tx1"/>
                </a:solidFill>
                <a:latin typeface="Arial" panose="020B0604020202020204" pitchFamily="34" charset="0"/>
                <a:ea typeface="宋体" panose="02010600030101010101" pitchFamily="2" charset="-122"/>
              </a:defRPr>
            </a:lvl1pPr>
            <a:lvl2pPr>
              <a:defRPr sz="3200">
                <a:solidFill>
                  <a:schemeClr val="tx1"/>
                </a:solidFill>
                <a:latin typeface="Arial" panose="020B0604020202020204" pitchFamily="34" charset="0"/>
                <a:ea typeface="宋体" panose="02010600030101010101" pitchFamily="2" charset="-122"/>
              </a:defRPr>
            </a:lvl2pPr>
            <a:lvl3pPr>
              <a:defRPr sz="3200">
                <a:solidFill>
                  <a:schemeClr val="tx1"/>
                </a:solidFill>
                <a:latin typeface="Arial" panose="020B0604020202020204" pitchFamily="34" charset="0"/>
                <a:ea typeface="宋体" panose="02010600030101010101" pitchFamily="2" charset="-122"/>
              </a:defRPr>
            </a:lvl3pPr>
            <a:lvl4pPr>
              <a:defRPr sz="3200">
                <a:solidFill>
                  <a:schemeClr val="tx1"/>
                </a:solidFill>
                <a:latin typeface="Arial" panose="020B0604020202020204" pitchFamily="34" charset="0"/>
                <a:ea typeface="宋体" panose="02010600030101010101" pitchFamily="2" charset="-122"/>
              </a:defRPr>
            </a:lvl4pPr>
            <a:lvl5pPr>
              <a:defRPr sz="3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0" indent="485775" algn="just">
              <a:lnSpc>
                <a:spcPct val="190000"/>
              </a:lnSpc>
              <a:spcBef>
                <a:spcPts val="0"/>
              </a:spcBef>
            </a:pPr>
            <a:r>
              <a:rPr lang="zh-CN" altLang="en-US" sz="1800" dirty="0">
                <a:latin typeface="Cambria" panose="02040503050406030204" pitchFamily="18" charset="0"/>
                <a:ea typeface="方正大黑简体" panose="02010601030101010101" charset="-122"/>
              </a:rPr>
              <a:t>在达到拟稳定流状态下，气井在流动过程中，在井底测得的压力降与在气藏中任一点测得的压力降是相同的，即利用</a:t>
            </a:r>
            <a:r>
              <a:rPr lang="zh-CN" altLang="en-US" sz="1800" dirty="0">
                <a:solidFill>
                  <a:srgbClr val="FF0000"/>
                </a:solidFill>
                <a:latin typeface="Cambria" panose="02040503050406030204" pitchFamily="18" charset="0"/>
                <a:ea typeface="方正大黑简体" panose="02010601030101010101" charset="-122"/>
              </a:rPr>
              <a:t>井底流压</a:t>
            </a:r>
            <a:r>
              <a:rPr lang="zh-CN" altLang="en-US" sz="1800" dirty="0">
                <a:latin typeface="Cambria" panose="02040503050406030204" pitchFamily="18" charset="0"/>
                <a:ea typeface="方正大黑简体" panose="02010601030101010101" charset="-122"/>
              </a:rPr>
              <a:t>和</a:t>
            </a:r>
            <a:r>
              <a:rPr lang="zh-CN" altLang="en-US" sz="1800" dirty="0">
                <a:solidFill>
                  <a:srgbClr val="FF0000"/>
                </a:solidFill>
                <a:latin typeface="Cambria" panose="02040503050406030204" pitchFamily="18" charset="0"/>
                <a:ea typeface="方正大黑简体" panose="02010601030101010101" charset="-122"/>
              </a:rPr>
              <a:t>地层压力</a:t>
            </a:r>
            <a:r>
              <a:rPr lang="zh-CN" altLang="en-US" sz="1800" dirty="0">
                <a:latin typeface="Cambria" panose="02040503050406030204" pitchFamily="18" charset="0"/>
                <a:ea typeface="方正大黑简体" panose="02010601030101010101" charset="-122"/>
              </a:rPr>
              <a:t>做出的</a:t>
            </a:r>
            <a:r>
              <a:rPr lang="zh-CN" altLang="en-US" sz="1800" dirty="0">
                <a:solidFill>
                  <a:srgbClr val="FF0000"/>
                </a:solidFill>
                <a:latin typeface="Cambria" panose="02040503050406030204" pitchFamily="18" charset="0"/>
                <a:ea typeface="方正大黑简体" panose="02010601030101010101" charset="-122"/>
              </a:rPr>
              <a:t>物质平衡直线斜率</a:t>
            </a:r>
            <a:r>
              <a:rPr lang="zh-CN" altLang="en-US" sz="1800" dirty="0">
                <a:latin typeface="Cambria" panose="02040503050406030204" pitchFamily="18" charset="0"/>
                <a:ea typeface="方正大黑简体" panose="02010601030101010101" charset="-122"/>
              </a:rPr>
              <a:t>是</a:t>
            </a:r>
            <a:r>
              <a:rPr lang="zh-CN" altLang="en-US" sz="1800" dirty="0">
                <a:solidFill>
                  <a:srgbClr val="FF0000"/>
                </a:solidFill>
                <a:latin typeface="Cambria" panose="02040503050406030204" pitchFamily="18" charset="0"/>
                <a:ea typeface="方正大黑简体" panose="02010601030101010101" charset="-122"/>
              </a:rPr>
              <a:t>相同</a:t>
            </a:r>
            <a:r>
              <a:rPr lang="zh-CN" altLang="en-US" sz="1800" dirty="0">
                <a:latin typeface="Cambria" panose="02040503050406030204" pitchFamily="18" charset="0"/>
                <a:ea typeface="方正大黑简体" panose="02010601030101010101" charset="-122"/>
              </a:rPr>
              <a:t>的。</a:t>
            </a:r>
          </a:p>
        </p:txBody>
      </p:sp>
      <p:sp>
        <p:nvSpPr>
          <p:cNvPr id="4" name="Rectangle 3"/>
          <p:cNvSpPr>
            <a:spLocks noChangeArrowheads="1"/>
          </p:cNvSpPr>
          <p:nvPr/>
        </p:nvSpPr>
        <p:spPr bwMode="auto">
          <a:xfrm>
            <a:off x="893450" y="238442"/>
            <a:ext cx="438752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）流动物质平衡法</a:t>
            </a:r>
          </a:p>
        </p:txBody>
      </p:sp>
      <p:pic>
        <p:nvPicPr>
          <p:cNvPr id="5" name="图片 10823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900" y="2754928"/>
            <a:ext cx="2664000" cy="1815606"/>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108237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138" y="2754928"/>
            <a:ext cx="2664000" cy="1815606"/>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7"/>
          <p:cNvPicPr/>
          <p:nvPr/>
        </p:nvPicPr>
        <p:blipFill>
          <a:blip r:embed="rId4"/>
          <a:stretch>
            <a:fillRect/>
          </a:stretch>
        </p:blipFill>
        <p:spPr>
          <a:xfrm>
            <a:off x="6082152" y="2754928"/>
            <a:ext cx="2664000" cy="1832947"/>
          </a:xfrm>
          <a:prstGeom prst="rect">
            <a:avLst/>
          </a:prstGeom>
          <a:ln>
            <a:solidFill>
              <a:schemeClr val="tx1">
                <a:lumMod val="50000"/>
                <a:lumOff val="50000"/>
              </a:schemeClr>
            </a:solidFill>
          </a:ln>
        </p:spPr>
      </p:pic>
      <p:sp>
        <p:nvSpPr>
          <p:cNvPr id="9" name="TextBox 2"/>
          <p:cNvSpPr txBox="1">
            <a:spLocks noChangeArrowheads="1"/>
          </p:cNvSpPr>
          <p:nvPr/>
        </p:nvSpPr>
        <p:spPr bwMode="auto">
          <a:xfrm>
            <a:off x="408900" y="2388572"/>
            <a:ext cx="80395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400" dirty="0">
                <a:solidFill>
                  <a:srgbClr val="0000FF"/>
                </a:solidFill>
                <a:latin typeface="华文新魏" panose="02010800040101010101" pitchFamily="2" charset="-122"/>
                <a:ea typeface="华文新魏" panose="02010800040101010101" pitchFamily="2" charset="-122"/>
                <a:cs typeface="楷体_GB2312" pitchFamily="49" charset="-122"/>
              </a:rPr>
              <a:t>流动物质平衡方法示意图</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8295" y="1127125"/>
            <a:ext cx="2808605" cy="1547495"/>
          </a:xfrm>
          <a:prstGeom prst="rect">
            <a:avLst/>
          </a:prstGeom>
          <a:ln>
            <a:solidFill>
              <a:schemeClr val="tx1">
                <a:lumMod val="50000"/>
                <a:lumOff val="50000"/>
              </a:schemeClr>
            </a:solidFill>
          </a:ln>
        </p:spPr>
      </p:pic>
      <p:sp>
        <p:nvSpPr>
          <p:cNvPr id="38" name="文本框 37"/>
          <p:cNvSpPr txBox="1"/>
          <p:nvPr/>
        </p:nvSpPr>
        <p:spPr>
          <a:xfrm>
            <a:off x="1832610" y="1591945"/>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1654.6</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15" name="TextBox 2"/>
          <p:cNvSpPr txBox="1">
            <a:spLocks noChangeArrowheads="1"/>
          </p:cNvSpPr>
          <p:nvPr/>
        </p:nvSpPr>
        <p:spPr bwMode="auto">
          <a:xfrm>
            <a:off x="328295" y="832485"/>
            <a:ext cx="28092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14-9-43C5</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5" name="图片 4"/>
          <p:cNvPicPr>
            <a:picLocks noChangeAspect="1"/>
          </p:cNvPicPr>
          <p:nvPr/>
        </p:nvPicPr>
        <p:blipFill>
          <a:blip r:embed="rId3"/>
          <a:stretch>
            <a:fillRect/>
          </a:stretch>
        </p:blipFill>
        <p:spPr>
          <a:xfrm>
            <a:off x="3176905" y="1127125"/>
            <a:ext cx="2805430" cy="1547495"/>
          </a:xfrm>
          <a:prstGeom prst="rect">
            <a:avLst/>
          </a:prstGeom>
          <a:ln>
            <a:solidFill>
              <a:schemeClr val="tx1">
                <a:lumMod val="50000"/>
                <a:lumOff val="50000"/>
              </a:schemeClr>
            </a:solidFill>
          </a:ln>
        </p:spPr>
      </p:pic>
      <p:sp>
        <p:nvSpPr>
          <p:cNvPr id="6" name="文本框 5"/>
          <p:cNvSpPr txBox="1"/>
          <p:nvPr/>
        </p:nvSpPr>
        <p:spPr>
          <a:xfrm>
            <a:off x="4836160" y="1591945"/>
            <a:ext cx="107569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959.3</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7" name="TextBox 2"/>
          <p:cNvSpPr txBox="1">
            <a:spLocks noChangeArrowheads="1"/>
          </p:cNvSpPr>
          <p:nvPr/>
        </p:nvSpPr>
        <p:spPr bwMode="auto">
          <a:xfrm>
            <a:off x="3176905" y="832485"/>
            <a:ext cx="28092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14-01-36A</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grpSp>
        <p:nvGrpSpPr>
          <p:cNvPr id="11" name="组合 10"/>
          <p:cNvGrpSpPr/>
          <p:nvPr/>
        </p:nvGrpSpPr>
        <p:grpSpPr>
          <a:xfrm>
            <a:off x="328295" y="3104515"/>
            <a:ext cx="2788285" cy="1547495"/>
            <a:chOff x="913" y="4422"/>
            <a:chExt cx="4435" cy="2268"/>
          </a:xfrm>
        </p:grpSpPr>
        <p:pic>
          <p:nvPicPr>
            <p:cNvPr id="9" name="图片 8"/>
            <p:cNvPicPr>
              <a:picLocks noChangeAspect="1"/>
            </p:cNvPicPr>
            <p:nvPr/>
          </p:nvPicPr>
          <p:blipFill>
            <a:blip r:embed="rId4"/>
            <a:stretch>
              <a:fillRect/>
            </a:stretch>
          </p:blipFill>
          <p:spPr>
            <a:xfrm>
              <a:off x="913" y="4422"/>
              <a:ext cx="4435" cy="2268"/>
            </a:xfrm>
            <a:prstGeom prst="rect">
              <a:avLst/>
            </a:prstGeom>
            <a:ln>
              <a:solidFill>
                <a:schemeClr val="tx1">
                  <a:lumMod val="50000"/>
                  <a:lumOff val="50000"/>
                </a:schemeClr>
              </a:solidFill>
            </a:ln>
          </p:spPr>
        </p:pic>
        <p:sp>
          <p:nvSpPr>
            <p:cNvPr id="10" name="文本框 9"/>
            <p:cNvSpPr txBox="1"/>
            <p:nvPr/>
          </p:nvSpPr>
          <p:spPr>
            <a:xfrm>
              <a:off x="3305" y="4748"/>
              <a:ext cx="1767" cy="498"/>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697.3</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grpSp>
      <p:sp>
        <p:nvSpPr>
          <p:cNvPr id="12" name="TextBox 2"/>
          <p:cNvSpPr txBox="1">
            <a:spLocks noChangeArrowheads="1"/>
          </p:cNvSpPr>
          <p:nvPr/>
        </p:nvSpPr>
        <p:spPr bwMode="auto">
          <a:xfrm>
            <a:off x="328295" y="2809875"/>
            <a:ext cx="28092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2-23-24</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13" name="图片 12"/>
          <p:cNvPicPr>
            <a:picLocks noChangeAspect="1"/>
          </p:cNvPicPr>
          <p:nvPr/>
        </p:nvPicPr>
        <p:blipFill>
          <a:blip r:embed="rId5"/>
          <a:stretch>
            <a:fillRect/>
          </a:stretch>
        </p:blipFill>
        <p:spPr>
          <a:xfrm>
            <a:off x="3175000" y="3104515"/>
            <a:ext cx="2788285" cy="1547495"/>
          </a:xfrm>
          <a:prstGeom prst="rect">
            <a:avLst/>
          </a:prstGeom>
          <a:ln>
            <a:solidFill>
              <a:schemeClr val="tx1">
                <a:lumMod val="50000"/>
                <a:lumOff val="50000"/>
              </a:schemeClr>
            </a:solidFill>
          </a:ln>
        </p:spPr>
      </p:pic>
      <p:sp>
        <p:nvSpPr>
          <p:cNvPr id="14" name="TextBox 2"/>
          <p:cNvSpPr txBox="1">
            <a:spLocks noChangeArrowheads="1"/>
          </p:cNvSpPr>
          <p:nvPr/>
        </p:nvSpPr>
        <p:spPr bwMode="auto">
          <a:xfrm>
            <a:off x="3173095" y="2864485"/>
            <a:ext cx="28092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2-16-6</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6" name="文本框 15"/>
          <p:cNvSpPr txBox="1"/>
          <p:nvPr/>
        </p:nvSpPr>
        <p:spPr>
          <a:xfrm>
            <a:off x="4745990" y="3357245"/>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1362.8</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17" name="图片 16"/>
          <p:cNvPicPr>
            <a:picLocks noChangeAspect="1"/>
          </p:cNvPicPr>
          <p:nvPr/>
        </p:nvPicPr>
        <p:blipFill>
          <a:blip r:embed="rId6"/>
          <a:stretch>
            <a:fillRect/>
          </a:stretch>
        </p:blipFill>
        <p:spPr>
          <a:xfrm>
            <a:off x="6034405" y="1127125"/>
            <a:ext cx="2800350" cy="1547495"/>
          </a:xfrm>
          <a:prstGeom prst="rect">
            <a:avLst/>
          </a:prstGeom>
          <a:ln>
            <a:solidFill>
              <a:schemeClr val="tx1">
                <a:lumMod val="50000"/>
                <a:lumOff val="50000"/>
              </a:schemeClr>
            </a:solidFill>
          </a:ln>
        </p:spPr>
      </p:pic>
      <p:sp>
        <p:nvSpPr>
          <p:cNvPr id="18" name="TextBox 2"/>
          <p:cNvSpPr txBox="1">
            <a:spLocks noChangeArrowheads="1"/>
          </p:cNvSpPr>
          <p:nvPr/>
        </p:nvSpPr>
        <p:spPr bwMode="auto">
          <a:xfrm>
            <a:off x="6025515" y="832485"/>
            <a:ext cx="28092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14-01-31H</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9" name="文本框 18"/>
          <p:cNvSpPr txBox="1"/>
          <p:nvPr/>
        </p:nvSpPr>
        <p:spPr>
          <a:xfrm>
            <a:off x="7611110" y="1570990"/>
            <a:ext cx="1188085"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7268.2</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21" name="TextBox 2"/>
          <p:cNvSpPr txBox="1">
            <a:spLocks noChangeArrowheads="1"/>
          </p:cNvSpPr>
          <p:nvPr/>
        </p:nvSpPr>
        <p:spPr bwMode="auto">
          <a:xfrm>
            <a:off x="6045200" y="2809875"/>
            <a:ext cx="28092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47-48-75</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2" name="图片 1"/>
          <p:cNvPicPr/>
          <p:nvPr/>
        </p:nvPicPr>
        <p:blipFill>
          <a:blip r:embed="rId7"/>
          <a:stretch>
            <a:fillRect/>
          </a:stretch>
        </p:blipFill>
        <p:spPr>
          <a:xfrm>
            <a:off x="6045200" y="3084195"/>
            <a:ext cx="2808000" cy="1548000"/>
          </a:xfrm>
          <a:prstGeom prst="rect">
            <a:avLst/>
          </a:prstGeom>
          <a:ln>
            <a:solidFill>
              <a:schemeClr val="tx1">
                <a:lumMod val="50000"/>
                <a:lumOff val="50000"/>
              </a:schemeClr>
            </a:solidFill>
          </a:ln>
        </p:spPr>
      </p:pic>
      <p:sp>
        <p:nvSpPr>
          <p:cNvPr id="3" name="文本框 2"/>
          <p:cNvSpPr txBox="1"/>
          <p:nvPr/>
        </p:nvSpPr>
        <p:spPr>
          <a:xfrm>
            <a:off x="7555230" y="3430905"/>
            <a:ext cx="1111250" cy="339725"/>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2147.1</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5610" y="807720"/>
            <a:ext cx="8322310" cy="3964940"/>
            <a:chOff x="323" y="1391"/>
            <a:chExt cx="13798" cy="5496"/>
          </a:xfrm>
        </p:grpSpPr>
        <p:grpSp>
          <p:nvGrpSpPr>
            <p:cNvPr id="10" name="组合 9"/>
            <p:cNvGrpSpPr/>
            <p:nvPr/>
          </p:nvGrpSpPr>
          <p:grpSpPr>
            <a:xfrm>
              <a:off x="324" y="1391"/>
              <a:ext cx="13776" cy="2700"/>
              <a:chOff x="828" y="1151"/>
              <a:chExt cx="13776" cy="2700"/>
            </a:xfrm>
          </p:grpSpPr>
          <p:pic>
            <p:nvPicPr>
              <p:cNvPr id="3" name="图片 2"/>
              <p:cNvPicPr>
                <a:picLocks noChangeAspect="1"/>
              </p:cNvPicPr>
              <p:nvPr/>
            </p:nvPicPr>
            <p:blipFill>
              <a:blip r:embed="rId2"/>
              <a:stretch>
                <a:fillRect/>
              </a:stretch>
            </p:blipFill>
            <p:spPr>
              <a:xfrm>
                <a:off x="828" y="1583"/>
                <a:ext cx="4443" cy="2268"/>
              </a:xfrm>
              <a:prstGeom prst="rect">
                <a:avLst/>
              </a:prstGeom>
              <a:ln>
                <a:solidFill>
                  <a:schemeClr val="tx1">
                    <a:lumMod val="50000"/>
                    <a:lumOff val="50000"/>
                  </a:schemeClr>
                </a:solidFill>
              </a:ln>
            </p:spPr>
          </p:pic>
          <p:sp>
            <p:nvSpPr>
              <p:cNvPr id="26" name="TextBox 2"/>
              <p:cNvSpPr txBox="1">
                <a:spLocks noChangeArrowheads="1"/>
              </p:cNvSpPr>
              <p:nvPr/>
            </p:nvSpPr>
            <p:spPr bwMode="auto">
              <a:xfrm>
                <a:off x="828" y="1151"/>
                <a:ext cx="444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14-1-49H2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23" name="文本框 22"/>
              <p:cNvSpPr txBox="1"/>
              <p:nvPr/>
            </p:nvSpPr>
            <p:spPr>
              <a:xfrm>
                <a:off x="3274" y="2102"/>
                <a:ext cx="1750" cy="643"/>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3614.9</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4" name="图片 3"/>
              <p:cNvPicPr>
                <a:picLocks noChangeAspect="1"/>
              </p:cNvPicPr>
              <p:nvPr/>
            </p:nvPicPr>
            <p:blipFill>
              <a:blip r:embed="rId3"/>
              <a:stretch>
                <a:fillRect/>
              </a:stretch>
            </p:blipFill>
            <p:spPr>
              <a:xfrm>
                <a:off x="5471" y="1583"/>
                <a:ext cx="4461" cy="2268"/>
              </a:xfrm>
              <a:prstGeom prst="rect">
                <a:avLst/>
              </a:prstGeom>
              <a:ln>
                <a:solidFill>
                  <a:schemeClr val="tx1">
                    <a:lumMod val="50000"/>
                    <a:lumOff val="50000"/>
                  </a:schemeClr>
                </a:solidFill>
              </a:ln>
            </p:spPr>
          </p:pic>
          <p:sp>
            <p:nvSpPr>
              <p:cNvPr id="5" name="TextBox 2"/>
              <p:cNvSpPr txBox="1">
                <a:spLocks noChangeArrowheads="1"/>
              </p:cNvSpPr>
              <p:nvPr/>
            </p:nvSpPr>
            <p:spPr bwMode="auto">
              <a:xfrm>
                <a:off x="5480" y="1151"/>
                <a:ext cx="444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14-15-26H1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6" name="文本框 5"/>
              <p:cNvSpPr txBox="1"/>
              <p:nvPr/>
            </p:nvSpPr>
            <p:spPr>
              <a:xfrm>
                <a:off x="8010" y="2158"/>
                <a:ext cx="1750" cy="643"/>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1912.8</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pic>
            <p:nvPicPr>
              <p:cNvPr id="7" name="图片 6"/>
              <p:cNvPicPr>
                <a:picLocks noChangeAspect="1"/>
              </p:cNvPicPr>
              <p:nvPr/>
            </p:nvPicPr>
            <p:blipFill>
              <a:blip r:embed="rId4"/>
              <a:stretch>
                <a:fillRect/>
              </a:stretch>
            </p:blipFill>
            <p:spPr>
              <a:xfrm>
                <a:off x="10141" y="1583"/>
                <a:ext cx="4463" cy="2268"/>
              </a:xfrm>
              <a:prstGeom prst="rect">
                <a:avLst/>
              </a:prstGeom>
              <a:ln>
                <a:solidFill>
                  <a:schemeClr val="tx1">
                    <a:lumMod val="50000"/>
                    <a:lumOff val="50000"/>
                  </a:schemeClr>
                </a:solidFill>
              </a:ln>
            </p:spPr>
          </p:pic>
          <p:sp>
            <p:nvSpPr>
              <p:cNvPr id="8" name="TextBox 2"/>
              <p:cNvSpPr txBox="1">
                <a:spLocks noChangeArrowheads="1"/>
              </p:cNvSpPr>
              <p:nvPr/>
            </p:nvSpPr>
            <p:spPr bwMode="auto">
              <a:xfrm>
                <a:off x="10160" y="1151"/>
                <a:ext cx="444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2-11-24H1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9" name="文本框 8"/>
              <p:cNvSpPr txBox="1"/>
              <p:nvPr/>
            </p:nvSpPr>
            <p:spPr>
              <a:xfrm>
                <a:off x="12650" y="2185"/>
                <a:ext cx="1750" cy="643"/>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8091.8</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grpSp>
        <p:pic>
          <p:nvPicPr>
            <p:cNvPr id="11" name="图片 10"/>
            <p:cNvPicPr>
              <a:picLocks noChangeAspect="1"/>
            </p:cNvPicPr>
            <p:nvPr/>
          </p:nvPicPr>
          <p:blipFill>
            <a:blip r:embed="rId5"/>
            <a:stretch>
              <a:fillRect/>
            </a:stretch>
          </p:blipFill>
          <p:spPr>
            <a:xfrm>
              <a:off x="324" y="4619"/>
              <a:ext cx="4469" cy="2268"/>
            </a:xfrm>
            <a:prstGeom prst="rect">
              <a:avLst/>
            </a:prstGeom>
            <a:ln>
              <a:solidFill>
                <a:schemeClr val="tx1">
                  <a:lumMod val="50000"/>
                  <a:lumOff val="50000"/>
                </a:schemeClr>
              </a:solidFill>
            </a:ln>
          </p:spPr>
        </p:pic>
        <p:sp>
          <p:nvSpPr>
            <p:cNvPr id="12" name="文本框 11"/>
            <p:cNvSpPr txBox="1"/>
            <p:nvPr/>
          </p:nvSpPr>
          <p:spPr>
            <a:xfrm>
              <a:off x="2770" y="5158"/>
              <a:ext cx="1750" cy="643"/>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2303.8</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13" name="TextBox 2"/>
            <p:cNvSpPr txBox="1">
              <a:spLocks noChangeArrowheads="1"/>
            </p:cNvSpPr>
            <p:nvPr/>
          </p:nvSpPr>
          <p:spPr bwMode="auto">
            <a:xfrm>
              <a:off x="323" y="4271"/>
              <a:ext cx="444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桃</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2-6-12H1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2" name="图片 1"/>
            <p:cNvPicPr>
              <a:picLocks noChangeAspect="1"/>
            </p:cNvPicPr>
            <p:nvPr/>
          </p:nvPicPr>
          <p:blipFill>
            <a:blip r:embed="rId6"/>
            <a:stretch>
              <a:fillRect/>
            </a:stretch>
          </p:blipFill>
          <p:spPr>
            <a:xfrm>
              <a:off x="4976" y="4619"/>
              <a:ext cx="4453" cy="2268"/>
            </a:xfrm>
            <a:prstGeom prst="rect">
              <a:avLst/>
            </a:prstGeom>
            <a:ln>
              <a:solidFill>
                <a:schemeClr val="tx1">
                  <a:lumMod val="50000"/>
                  <a:lumOff val="50000"/>
                </a:schemeClr>
              </a:solidFill>
            </a:ln>
          </p:spPr>
        </p:pic>
        <p:sp>
          <p:nvSpPr>
            <p:cNvPr id="14" name="文本框 13"/>
            <p:cNvSpPr txBox="1"/>
            <p:nvPr/>
          </p:nvSpPr>
          <p:spPr>
            <a:xfrm>
              <a:off x="7506" y="5158"/>
              <a:ext cx="1750" cy="643"/>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3612.4</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sp>
          <p:nvSpPr>
            <p:cNvPr id="15" name="TextBox 2"/>
            <p:cNvSpPr txBox="1">
              <a:spLocks noChangeArrowheads="1"/>
            </p:cNvSpPr>
            <p:nvPr/>
          </p:nvSpPr>
          <p:spPr bwMode="auto">
            <a:xfrm>
              <a:off x="4967" y="4187"/>
              <a:ext cx="444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47-12-81H1</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pic>
          <p:nvPicPr>
            <p:cNvPr id="16" name="图片 15"/>
            <p:cNvPicPr>
              <a:picLocks noChangeAspect="1"/>
            </p:cNvPicPr>
            <p:nvPr/>
          </p:nvPicPr>
          <p:blipFill>
            <a:blip r:embed="rId7"/>
            <a:stretch>
              <a:fillRect/>
            </a:stretch>
          </p:blipFill>
          <p:spPr>
            <a:xfrm>
              <a:off x="9659" y="4619"/>
              <a:ext cx="4462" cy="2268"/>
            </a:xfrm>
            <a:prstGeom prst="rect">
              <a:avLst/>
            </a:prstGeom>
            <a:ln>
              <a:solidFill>
                <a:schemeClr val="tx2">
                  <a:lumMod val="75000"/>
                </a:schemeClr>
              </a:solidFill>
            </a:ln>
          </p:spPr>
        </p:pic>
        <p:sp>
          <p:nvSpPr>
            <p:cNvPr id="17" name="TextBox 2"/>
            <p:cNvSpPr txBox="1">
              <a:spLocks noChangeArrowheads="1"/>
            </p:cNvSpPr>
            <p:nvPr/>
          </p:nvSpPr>
          <p:spPr bwMode="auto">
            <a:xfrm>
              <a:off x="9637" y="4187"/>
              <a:ext cx="444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23" tIns="45660" rIns="91323" bIns="45660">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苏</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48-19-69H2</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井</a:t>
              </a:r>
              <a:r>
                <a:rPr lang="en-US" altLang="zh-CN" sz="1200" dirty="0">
                  <a:solidFill>
                    <a:srgbClr val="0000FF"/>
                  </a:solidFill>
                  <a:latin typeface="华文新魏" panose="02010800040101010101" pitchFamily="2" charset="-122"/>
                  <a:ea typeface="华文新魏" panose="02010800040101010101" pitchFamily="2" charset="-122"/>
                  <a:cs typeface="楷体_GB2312" pitchFamily="49" charset="-122"/>
                </a:rPr>
                <a:t>EUR</a:t>
              </a:r>
              <a:r>
                <a:rPr lang="zh-CN" altLang="en-US" sz="1200" dirty="0">
                  <a:solidFill>
                    <a:srgbClr val="0000FF"/>
                  </a:solidFill>
                  <a:latin typeface="华文新魏" panose="02010800040101010101" pitchFamily="2" charset="-122"/>
                  <a:ea typeface="华文新魏" panose="02010800040101010101" pitchFamily="2" charset="-122"/>
                  <a:cs typeface="楷体_GB2312" pitchFamily="49" charset="-122"/>
                </a:rPr>
                <a:t>预测</a:t>
              </a:r>
            </a:p>
          </p:txBody>
        </p:sp>
        <p:sp>
          <p:nvSpPr>
            <p:cNvPr id="18" name="文本框 17"/>
            <p:cNvSpPr txBox="1"/>
            <p:nvPr/>
          </p:nvSpPr>
          <p:spPr>
            <a:xfrm>
              <a:off x="12146" y="5158"/>
              <a:ext cx="1750" cy="643"/>
            </a:xfrm>
            <a:prstGeom prst="rect">
              <a:avLst/>
            </a:prstGeom>
            <a:noFill/>
            <a:ln w="6350">
              <a:noFill/>
            </a:ln>
          </p:spPr>
          <p:txBody>
            <a:bodyPr wrap="square" rtlCol="0" anchor="t">
              <a:spAutoFit/>
            </a:bodyPr>
            <a:lstStyle/>
            <a:p>
              <a:pPr indent="0" algn="l" fontAlgn="auto">
                <a:lnSpc>
                  <a:spcPct val="90000"/>
                </a:lnSpc>
              </a:pPr>
              <a:endParaRPr lang="en-US" altLang="zh-CN"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endParaRPr>
            </a:p>
            <a:p>
              <a:pPr indent="0" algn="l" fontAlgn="auto">
                <a:lnSpc>
                  <a:spcPct val="90000"/>
                </a:lnSpc>
              </a:pPr>
              <a:r>
                <a:rPr 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EUR</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a:t>
              </a:r>
              <a:r>
                <a:rPr 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2417.9</a:t>
              </a:r>
              <a:r>
                <a:rPr lang="zh-CN" altLang="en-US" sz="900" b="1" dirty="0">
                  <a:solidFill>
                    <a:srgbClr val="FF0000"/>
                  </a:solidFill>
                  <a:latin typeface="Times New Roman" panose="02020603050405020304" pitchFamily="18" charset="0"/>
                  <a:ea typeface="黑体" panose="02010609060101010101" charset="-122"/>
                  <a:cs typeface="Times New Roman" panose="02020603050405020304" pitchFamily="18" charset="0"/>
                  <a:sym typeface="黑体" panose="02010609060101010101" charset="-122"/>
                </a:rPr>
                <a:t>万方 </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488950" y="2955290"/>
          <a:ext cx="7848000" cy="2056470"/>
        </p:xfrm>
        <a:graphic>
          <a:graphicData uri="http://schemas.openxmlformats.org/drawingml/2006/table">
            <a:tbl>
              <a:tblPr firstRow="1" bandRow="1">
                <a:tableStyleId>{5C22544A-7EE6-4342-B048-85BDC9FD1C3A}</a:tableStyleId>
              </a:tblPr>
              <a:tblGrid>
                <a:gridCol w="744700">
                  <a:extLst>
                    <a:ext uri="{9D8B030D-6E8A-4147-A177-3AD203B41FA5}">
                      <a16:colId xmlns:a16="http://schemas.microsoft.com/office/drawing/2014/main" val="20000"/>
                    </a:ext>
                  </a:extLst>
                </a:gridCol>
                <a:gridCol w="572847">
                  <a:extLst>
                    <a:ext uri="{9D8B030D-6E8A-4147-A177-3AD203B41FA5}">
                      <a16:colId xmlns:a16="http://schemas.microsoft.com/office/drawing/2014/main" val="20001"/>
                    </a:ext>
                  </a:extLst>
                </a:gridCol>
                <a:gridCol w="801985">
                  <a:extLst>
                    <a:ext uri="{9D8B030D-6E8A-4147-A177-3AD203B41FA5}">
                      <a16:colId xmlns:a16="http://schemas.microsoft.com/office/drawing/2014/main" val="20002"/>
                    </a:ext>
                  </a:extLst>
                </a:gridCol>
                <a:gridCol w="572847">
                  <a:extLst>
                    <a:ext uri="{9D8B030D-6E8A-4147-A177-3AD203B41FA5}">
                      <a16:colId xmlns:a16="http://schemas.microsoft.com/office/drawing/2014/main" val="20003"/>
                    </a:ext>
                  </a:extLst>
                </a:gridCol>
                <a:gridCol w="801986">
                  <a:extLst>
                    <a:ext uri="{9D8B030D-6E8A-4147-A177-3AD203B41FA5}">
                      <a16:colId xmlns:a16="http://schemas.microsoft.com/office/drawing/2014/main" val="20004"/>
                    </a:ext>
                  </a:extLst>
                </a:gridCol>
                <a:gridCol w="572847">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1986">
                  <a:extLst>
                    <a:ext uri="{9D8B030D-6E8A-4147-A177-3AD203B41FA5}">
                      <a16:colId xmlns:a16="http://schemas.microsoft.com/office/drawing/2014/main" val="20007"/>
                    </a:ext>
                  </a:extLst>
                </a:gridCol>
                <a:gridCol w="801965">
                  <a:extLst>
                    <a:ext uri="{9D8B030D-6E8A-4147-A177-3AD203B41FA5}">
                      <a16:colId xmlns:a16="http://schemas.microsoft.com/office/drawing/2014/main" val="20008"/>
                    </a:ext>
                  </a:extLst>
                </a:gridCol>
                <a:gridCol w="572847">
                  <a:extLst>
                    <a:ext uri="{9D8B030D-6E8A-4147-A177-3AD203B41FA5}">
                      <a16:colId xmlns:a16="http://schemas.microsoft.com/office/drawing/2014/main" val="20009"/>
                    </a:ext>
                  </a:extLst>
                </a:gridCol>
                <a:gridCol w="801985">
                  <a:extLst>
                    <a:ext uri="{9D8B030D-6E8A-4147-A177-3AD203B41FA5}">
                      <a16:colId xmlns:a16="http://schemas.microsoft.com/office/drawing/2014/main" val="20010"/>
                    </a:ext>
                  </a:extLst>
                </a:gridCol>
              </a:tblGrid>
              <a:tr h="252000">
                <a:tc row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区块</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物性差</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积液</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节流器</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altLang="en-US" sz="1000" b="0">
                          <a:solidFill>
                            <a:srgbClr val="000000"/>
                          </a:solidFill>
                          <a:latin typeface="方正黑体简体" panose="02010601030101010101" pitchFamily="2" charset="-122"/>
                          <a:ea typeface="方正黑体简体" panose="02010601030101010101" pitchFamily="2" charset="-122"/>
                        </a:rPr>
                        <a:t>生产制度</a:t>
                      </a:r>
                    </a:p>
                  </a:txBody>
                  <a:tcP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chemeClr val="accent3">
                        <a:lumMod val="60000"/>
                        <a:lumOff val="40000"/>
                        <a:alpha val="51000"/>
                      </a:schemeClr>
                    </a:solidFill>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合计</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6360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extLst>
                  <a:ext uri="{0D108BD9-81ED-4DB2-BD59-A6C34878D82A}">
                    <a16:rowId xmlns:a16="http://schemas.microsoft.com/office/drawing/2014/main" val="10001"/>
                  </a:ext>
                </a:extLst>
              </a:tr>
              <a:tr h="28829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82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2231.99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174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2648.39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126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2576.94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2057.77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205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2613.52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29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50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1576.53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134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2093.16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84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2186.11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9</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1944.63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144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2080.16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29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苏47、120</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40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1652.84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78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1642.16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44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1801.14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1733.80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92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1667.41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800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苏48</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42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1506.27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71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1828.79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2037.34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2089.06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78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1836.89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8000">
                <a:tc>
                  <a:txBody>
                    <a:bodyPr/>
                    <a:lstStyle/>
                    <a:p>
                      <a:pPr indent="0" algn="ctr">
                        <a:buNone/>
                      </a:pPr>
                      <a:r>
                        <a:rPr lang="zh-CN" sz="1000" b="1">
                          <a:solidFill>
                            <a:srgbClr val="FF0000"/>
                          </a:solidFill>
                          <a:latin typeface="方正黑体简体" panose="02010601030101010101" pitchFamily="2" charset="-122"/>
                          <a:ea typeface="方正黑体简体" panose="02010601030101010101" pitchFamily="2" charset="-122"/>
                        </a:rPr>
                        <a:t>合计</a:t>
                      </a:r>
                      <a:endParaRPr lang="zh-CN" altLang="en-US" sz="1000" b="1">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214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1828.16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457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2186.51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268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2298.88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54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1958.40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519</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rPr>
                        <a:t>2181.11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Rectangle 3735"/>
          <p:cNvSpPr>
            <a:spLocks noChangeArrowheads="1"/>
          </p:cNvSpPr>
          <p:nvPr/>
        </p:nvSpPr>
        <p:spPr bwMode="auto">
          <a:xfrm>
            <a:off x="488315" y="2648585"/>
            <a:ext cx="78486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solidFill>
                  <a:srgbClr val="3333FF"/>
                </a:solidFill>
                <a:latin typeface="华文新魏" panose="02010800040101010101" pitchFamily="2" charset="-122"/>
                <a:ea typeface="华文新魏" panose="02010800040101010101" pitchFamily="2" charset="-122"/>
                <a:cs typeface="华文新魏" panose="02010800040101010101" pitchFamily="2" charset="-122"/>
              </a:rPr>
              <a:t>各区块不同类型高压低产井预测单井</a:t>
            </a:r>
            <a:r>
              <a:rPr lang="en-US" altLang="zh-CN" sz="1400" dirty="0">
                <a:solidFill>
                  <a:srgbClr val="3333FF"/>
                </a:solidFill>
                <a:latin typeface="华文新魏" panose="02010800040101010101" pitchFamily="2" charset="-122"/>
                <a:ea typeface="华文新魏" panose="02010800040101010101" pitchFamily="2" charset="-122"/>
                <a:cs typeface="华文新魏" panose="02010800040101010101" pitchFamily="2" charset="-122"/>
              </a:rPr>
              <a:t>EUR</a:t>
            </a:r>
            <a:r>
              <a:rPr lang="zh-CN" altLang="en-US" sz="1400" dirty="0">
                <a:solidFill>
                  <a:srgbClr val="3333FF"/>
                </a:solidFill>
                <a:latin typeface="华文新魏" panose="02010800040101010101" pitchFamily="2" charset="-122"/>
                <a:ea typeface="华文新魏" panose="02010800040101010101" pitchFamily="2" charset="-122"/>
                <a:cs typeface="华文新魏" panose="02010800040101010101" pitchFamily="2" charset="-122"/>
              </a:rPr>
              <a:t>统计表（直井）</a:t>
            </a:r>
          </a:p>
        </p:txBody>
      </p:sp>
      <p:sp>
        <p:nvSpPr>
          <p:cNvPr id="7" name="Text Box 11"/>
          <p:cNvSpPr txBox="1">
            <a:spLocks noChangeArrowheads="1"/>
          </p:cNvSpPr>
          <p:nvPr/>
        </p:nvSpPr>
        <p:spPr bwMode="auto">
          <a:xfrm>
            <a:off x="494030" y="686435"/>
            <a:ext cx="831913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b="1">
                <a:solidFill>
                  <a:srgbClr val="5F5F5F"/>
                </a:solidFill>
                <a:latin typeface="Arial" panose="020B0604020202020204" pitchFamily="34" charset="0"/>
                <a:ea typeface="宋体" panose="02010600030101010101" pitchFamily="2" charset="-122"/>
              </a:defRPr>
            </a:lvl1pPr>
            <a:lvl2pPr marL="742950" indent="-285750" eaLnBrk="0" hangingPunct="0">
              <a:defRPr b="1">
                <a:solidFill>
                  <a:srgbClr val="5F5F5F"/>
                </a:solidFill>
                <a:latin typeface="Arial" panose="020B0604020202020204" pitchFamily="34" charset="0"/>
                <a:ea typeface="宋体" panose="02010600030101010101" pitchFamily="2" charset="-122"/>
              </a:defRPr>
            </a:lvl2pPr>
            <a:lvl3pPr marL="1143000" indent="-228600" eaLnBrk="0" hangingPunct="0">
              <a:defRPr b="1">
                <a:solidFill>
                  <a:srgbClr val="5F5F5F"/>
                </a:solidFill>
                <a:latin typeface="Arial" panose="020B0604020202020204" pitchFamily="34" charset="0"/>
                <a:ea typeface="宋体" panose="02010600030101010101" pitchFamily="2" charset="-122"/>
              </a:defRPr>
            </a:lvl3pPr>
            <a:lvl4pPr marL="1600200" indent="-228600" eaLnBrk="0" hangingPunct="0">
              <a:defRPr b="1">
                <a:solidFill>
                  <a:srgbClr val="5F5F5F"/>
                </a:solidFill>
                <a:latin typeface="Arial" panose="020B0604020202020204" pitchFamily="34" charset="0"/>
                <a:ea typeface="宋体" panose="02010600030101010101" pitchFamily="2" charset="-122"/>
              </a:defRPr>
            </a:lvl4pPr>
            <a:lvl5pPr marL="2057400" indent="-228600" eaLnBrk="0" hangingPunct="0">
              <a:defRPr b="1">
                <a:solidFill>
                  <a:srgbClr val="5F5F5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rPr>
              <a:t>     </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综合以上方法预测</a:t>
            </a:r>
            <a:r>
              <a:rPr lang="zh-CN" altLang="en-US" sz="1600" b="0" dirty="0">
                <a:solidFill>
                  <a:srgbClr val="0000FF"/>
                </a:solidFill>
                <a:latin typeface="方正大黑简体" panose="02010601030101010101" charset="-122"/>
                <a:ea typeface="方正大黑简体" panose="02010601030101010101" charset="-122"/>
                <a:cs typeface="方正大黑简体" panose="02010601030101010101" charset="-122"/>
              </a:rPr>
              <a:t>直井</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rPr>
              <a:t>EUR</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为</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rPr>
              <a:t>2181</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万方，目前累产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rPr>
              <a:t>1147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万方，其中：</a:t>
            </a: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储层物性差井</a:t>
            </a:r>
            <a:r>
              <a:rPr lang="en-US" sz="1600" b="0" dirty="0">
                <a:solidFill>
                  <a:srgbClr val="FF0000"/>
                </a:solidFill>
                <a:latin typeface="方正大黑简体" panose="02010601030101010101" charset="-122"/>
                <a:ea typeface="方正大黑简体" panose="02010601030101010101" charset="-122"/>
                <a:cs typeface="方正大黑简体" panose="02010601030101010101" charset="-122"/>
              </a:rPr>
              <a:t>214</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rPr>
              <a:t>891</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万方，平均</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rPr>
              <a:t>1828</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万方；</a:t>
            </a:r>
            <a:endPar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积液井</a:t>
            </a:r>
            <a:r>
              <a:rPr lang="en-US"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457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1187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2187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节流器影响井</a:t>
            </a:r>
            <a:r>
              <a:rPr lang="en-US"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268</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1198</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2298</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生产制度影响井</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54</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683</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1958</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endPar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
        <p:nvSpPr>
          <p:cNvPr id="2" name="Rectangle 3"/>
          <p:cNvSpPr>
            <a:spLocks noChangeArrowheads="1"/>
          </p:cNvSpPr>
          <p:nvPr/>
        </p:nvSpPr>
        <p:spPr bwMode="auto">
          <a:xfrm>
            <a:off x="893450" y="238442"/>
            <a:ext cx="438752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Cambria" panose="02040503050406030204" pitchFamily="18" charset="0"/>
                <a:ea typeface="宋体" panose="02010600030101010101" pitchFamily="2" charset="-122"/>
                <a:cs typeface="+mn-cs"/>
              </a:defRPr>
            </a:lvl9pPr>
          </a:lstStyle>
          <a:p>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5</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）不同类型高压低产井计算结果</a:t>
            </a:r>
          </a:p>
        </p:txBody>
      </p:sp>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488950" y="2955290"/>
          <a:ext cx="7848000" cy="2055600"/>
        </p:xfrm>
        <a:graphic>
          <a:graphicData uri="http://schemas.openxmlformats.org/drawingml/2006/table">
            <a:tbl>
              <a:tblPr firstRow="1" bandRow="1">
                <a:tableStyleId>{5C22544A-7EE6-4342-B048-85BDC9FD1C3A}</a:tableStyleId>
              </a:tblPr>
              <a:tblGrid>
                <a:gridCol w="744700">
                  <a:extLst>
                    <a:ext uri="{9D8B030D-6E8A-4147-A177-3AD203B41FA5}">
                      <a16:colId xmlns:a16="http://schemas.microsoft.com/office/drawing/2014/main" val="20000"/>
                    </a:ext>
                  </a:extLst>
                </a:gridCol>
                <a:gridCol w="572847">
                  <a:extLst>
                    <a:ext uri="{9D8B030D-6E8A-4147-A177-3AD203B41FA5}">
                      <a16:colId xmlns:a16="http://schemas.microsoft.com/office/drawing/2014/main" val="20001"/>
                    </a:ext>
                  </a:extLst>
                </a:gridCol>
                <a:gridCol w="801985">
                  <a:extLst>
                    <a:ext uri="{9D8B030D-6E8A-4147-A177-3AD203B41FA5}">
                      <a16:colId xmlns:a16="http://schemas.microsoft.com/office/drawing/2014/main" val="20002"/>
                    </a:ext>
                  </a:extLst>
                </a:gridCol>
                <a:gridCol w="572847">
                  <a:extLst>
                    <a:ext uri="{9D8B030D-6E8A-4147-A177-3AD203B41FA5}">
                      <a16:colId xmlns:a16="http://schemas.microsoft.com/office/drawing/2014/main" val="20003"/>
                    </a:ext>
                  </a:extLst>
                </a:gridCol>
                <a:gridCol w="801986">
                  <a:extLst>
                    <a:ext uri="{9D8B030D-6E8A-4147-A177-3AD203B41FA5}">
                      <a16:colId xmlns:a16="http://schemas.microsoft.com/office/drawing/2014/main" val="20004"/>
                    </a:ext>
                  </a:extLst>
                </a:gridCol>
                <a:gridCol w="572847">
                  <a:extLst>
                    <a:ext uri="{9D8B030D-6E8A-4147-A177-3AD203B41FA5}">
                      <a16:colId xmlns:a16="http://schemas.microsoft.com/office/drawing/2014/main" val="20005"/>
                    </a:ext>
                  </a:extLst>
                </a:gridCol>
                <a:gridCol w="801986">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1965">
                  <a:extLst>
                    <a:ext uri="{9D8B030D-6E8A-4147-A177-3AD203B41FA5}">
                      <a16:colId xmlns:a16="http://schemas.microsoft.com/office/drawing/2014/main" val="20008"/>
                    </a:ext>
                  </a:extLst>
                </a:gridCol>
                <a:gridCol w="572847">
                  <a:extLst>
                    <a:ext uri="{9D8B030D-6E8A-4147-A177-3AD203B41FA5}">
                      <a16:colId xmlns:a16="http://schemas.microsoft.com/office/drawing/2014/main" val="20009"/>
                    </a:ext>
                  </a:extLst>
                </a:gridCol>
                <a:gridCol w="801985">
                  <a:extLst>
                    <a:ext uri="{9D8B030D-6E8A-4147-A177-3AD203B41FA5}">
                      <a16:colId xmlns:a16="http://schemas.microsoft.com/office/drawing/2014/main" val="20010"/>
                    </a:ext>
                  </a:extLst>
                </a:gridCol>
              </a:tblGrid>
              <a:tr h="252000">
                <a:tc row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区块</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物性差</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积液</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节流器</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lstStyle/>
                    <a:p>
                      <a:pPr indent="0" algn="ctr">
                        <a:buNone/>
                      </a:pPr>
                      <a:r>
                        <a:rPr lang="zh-CN" altLang="en-US" sz="1000" b="0">
                          <a:solidFill>
                            <a:srgbClr val="000000"/>
                          </a:solidFill>
                          <a:latin typeface="方正黑体简体" panose="02010601030101010101" pitchFamily="2" charset="-122"/>
                          <a:ea typeface="方正黑体简体" panose="02010601030101010101" pitchFamily="2" charset="-122"/>
                        </a:rPr>
                        <a:t>生产制度</a:t>
                      </a:r>
                    </a:p>
                  </a:txBody>
                  <a:tcP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chemeClr val="accent3">
                        <a:lumMod val="60000"/>
                        <a:lumOff val="40000"/>
                        <a:alpha val="51000"/>
                      </a:schemeClr>
                    </a:solidFill>
                  </a:tcPr>
                </a:tc>
                <a:tc gridSpan="2">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合计</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6360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（口）</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EUR</a:t>
                      </a:r>
                    </a:p>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（万方）</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3">
                        <a:lumMod val="60000"/>
                        <a:lumOff val="40000"/>
                        <a:alpha val="51000"/>
                      </a:schemeClr>
                    </a:solidFill>
                  </a:tcPr>
                </a:tc>
                <a:extLst>
                  <a:ext uri="{0D108BD9-81ED-4DB2-BD59-A6C34878D82A}">
                    <a16:rowId xmlns:a16="http://schemas.microsoft.com/office/drawing/2014/main" val="10001"/>
                  </a:ext>
                </a:extLst>
              </a:tr>
              <a:tr h="28800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2822.10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5339.61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3023.62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4865.25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4106.52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00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3182.60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2856.60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2961.91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3997.39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3502.72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00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苏47、120</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2350.60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9</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4033.38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3644.90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endPar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13</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3615.16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800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苏48</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3713.40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3084.26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endPar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endPar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3162.90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8000">
                <a:tc>
                  <a:txBody>
                    <a:bodyPr/>
                    <a:lstStyle/>
                    <a:p>
                      <a:pPr indent="0" algn="ctr">
                        <a:buNone/>
                      </a:pPr>
                      <a:r>
                        <a:rPr lang="zh-CN" sz="1000" b="1">
                          <a:solidFill>
                            <a:srgbClr val="FF0000"/>
                          </a:solidFill>
                          <a:latin typeface="方正黑体简体" panose="02010601030101010101" pitchFamily="2" charset="-122"/>
                          <a:ea typeface="方正黑体简体" panose="02010601030101010101" pitchFamily="2" charset="-122"/>
                        </a:rPr>
                        <a:t>合计</a:t>
                      </a:r>
                      <a:endParaRPr lang="zh-CN" altLang="en-US" sz="1000" b="1">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2846.82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25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4039.23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9</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3085.80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4245.35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49</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000" b="1">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3698.88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Rectangle 3735"/>
          <p:cNvSpPr>
            <a:spLocks noChangeArrowheads="1"/>
          </p:cNvSpPr>
          <p:nvPr/>
        </p:nvSpPr>
        <p:spPr bwMode="auto">
          <a:xfrm>
            <a:off x="488315" y="2648585"/>
            <a:ext cx="78486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solidFill>
                  <a:srgbClr val="3333FF"/>
                </a:solidFill>
                <a:latin typeface="华文新魏" panose="02010800040101010101" pitchFamily="2" charset="-122"/>
                <a:ea typeface="华文新魏" panose="02010800040101010101" pitchFamily="2" charset="-122"/>
                <a:cs typeface="华文新魏" panose="02010800040101010101" pitchFamily="2" charset="-122"/>
              </a:rPr>
              <a:t>各区块不同类型高压低产井预测单井</a:t>
            </a:r>
            <a:r>
              <a:rPr lang="en-US" altLang="zh-CN" sz="1400" dirty="0">
                <a:solidFill>
                  <a:srgbClr val="3333FF"/>
                </a:solidFill>
                <a:latin typeface="华文新魏" panose="02010800040101010101" pitchFamily="2" charset="-122"/>
                <a:ea typeface="华文新魏" panose="02010800040101010101" pitchFamily="2" charset="-122"/>
                <a:cs typeface="华文新魏" panose="02010800040101010101" pitchFamily="2" charset="-122"/>
              </a:rPr>
              <a:t>EUR</a:t>
            </a:r>
            <a:r>
              <a:rPr lang="zh-CN" altLang="en-US" sz="1400" dirty="0">
                <a:solidFill>
                  <a:srgbClr val="3333FF"/>
                </a:solidFill>
                <a:latin typeface="华文新魏" panose="02010800040101010101" pitchFamily="2" charset="-122"/>
                <a:ea typeface="华文新魏" panose="02010800040101010101" pitchFamily="2" charset="-122"/>
                <a:cs typeface="华文新魏" panose="02010800040101010101" pitchFamily="2" charset="-122"/>
              </a:rPr>
              <a:t>统计表（直井）</a:t>
            </a:r>
          </a:p>
        </p:txBody>
      </p:sp>
      <p:sp>
        <p:nvSpPr>
          <p:cNvPr id="7" name="Text Box 11"/>
          <p:cNvSpPr txBox="1">
            <a:spLocks noChangeArrowheads="1"/>
          </p:cNvSpPr>
          <p:nvPr/>
        </p:nvSpPr>
        <p:spPr bwMode="auto">
          <a:xfrm>
            <a:off x="494030" y="686435"/>
            <a:ext cx="831913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b="1">
                <a:solidFill>
                  <a:srgbClr val="5F5F5F"/>
                </a:solidFill>
                <a:latin typeface="Arial" panose="020B0604020202020204" pitchFamily="34" charset="0"/>
                <a:ea typeface="宋体" panose="02010600030101010101" pitchFamily="2" charset="-122"/>
              </a:defRPr>
            </a:lvl1pPr>
            <a:lvl2pPr marL="742950" indent="-285750" eaLnBrk="0" hangingPunct="0">
              <a:defRPr b="1">
                <a:solidFill>
                  <a:srgbClr val="5F5F5F"/>
                </a:solidFill>
                <a:latin typeface="Arial" panose="020B0604020202020204" pitchFamily="34" charset="0"/>
                <a:ea typeface="宋体" panose="02010600030101010101" pitchFamily="2" charset="-122"/>
              </a:defRPr>
            </a:lvl2pPr>
            <a:lvl3pPr marL="1143000" indent="-228600" eaLnBrk="0" hangingPunct="0">
              <a:defRPr b="1">
                <a:solidFill>
                  <a:srgbClr val="5F5F5F"/>
                </a:solidFill>
                <a:latin typeface="Arial" panose="020B0604020202020204" pitchFamily="34" charset="0"/>
                <a:ea typeface="宋体" panose="02010600030101010101" pitchFamily="2" charset="-122"/>
              </a:defRPr>
            </a:lvl3pPr>
            <a:lvl4pPr marL="1600200" indent="-228600" eaLnBrk="0" hangingPunct="0">
              <a:defRPr b="1">
                <a:solidFill>
                  <a:srgbClr val="5F5F5F"/>
                </a:solidFill>
                <a:latin typeface="Arial" panose="020B0604020202020204" pitchFamily="34" charset="0"/>
                <a:ea typeface="宋体" panose="02010600030101010101" pitchFamily="2" charset="-122"/>
              </a:defRPr>
            </a:lvl4pPr>
            <a:lvl5pPr marL="2057400" indent="-228600" eaLnBrk="0" hangingPunct="0">
              <a:defRPr b="1">
                <a:solidFill>
                  <a:srgbClr val="5F5F5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rgbClr val="5F5F5F"/>
                </a:solidFill>
                <a:latin typeface="Arial" panose="020B060402020202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rPr>
              <a:t>     </a:t>
            </a:r>
            <a:r>
              <a:rPr lang="zh-CN" altLang="en-US" sz="1600" b="0" dirty="0">
                <a:solidFill>
                  <a:srgbClr val="0000FF"/>
                </a:solidFill>
                <a:latin typeface="方正大黑简体" panose="02010601030101010101" charset="-122"/>
                <a:ea typeface="方正大黑简体" panose="02010601030101010101" charset="-122"/>
                <a:cs typeface="方正大黑简体" panose="02010601030101010101" charset="-122"/>
              </a:rPr>
              <a:t>水平井</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rPr>
              <a:t>EUR</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为</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rPr>
              <a:t>3699</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目前累产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2126</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其中：</a:t>
            </a: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储层物性差井</a:t>
            </a:r>
            <a:r>
              <a:rPr lang="en-US"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8</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1879</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rPr>
              <a:t>2847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rPr>
              <a:t>万方；</a:t>
            </a:r>
            <a:endPar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积液井</a:t>
            </a:r>
            <a:r>
              <a:rPr lang="en-US"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25</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2617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4039</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节流器影响井</a:t>
            </a:r>
            <a:r>
              <a:rPr lang="en-US"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9</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1894</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平均</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3086</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marL="285750" indent="-285750" algn="just" eaLnBrk="1" fontAlgn="base" hangingPunct="1">
              <a:lnSpc>
                <a:spcPct val="150000"/>
              </a:lnSpc>
              <a:spcBef>
                <a:spcPct val="0"/>
              </a:spcBef>
              <a:spcAft>
                <a:spcPct val="0"/>
              </a:spcAft>
              <a:buClr>
                <a:srgbClr val="FF0000"/>
              </a:buClr>
              <a:buFont typeface="Wingdings" panose="05000000000000000000" charset="0"/>
              <a:buChar char="p"/>
            </a:pP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生产制度影响井</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7</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口，目前平均累产</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955</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万方，平均单井</a:t>
            </a:r>
            <a:r>
              <a:rPr lang="en-US" altLang="zh-CN"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a:t>
            </a:r>
            <a:r>
              <a:rPr lang="en-US" altLang="zh-CN" sz="16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4245</a:t>
            </a:r>
            <a:r>
              <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endParaRPr lang="zh-CN" altLang="en-US" sz="1600" b="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E3D40F45-647B-4908-AD22-720C6D9354F8}" type="slidenum">
              <a:rPr lang="zh-CN" altLang="en-US"/>
              <a:t>75</a:t>
            </a:fld>
            <a:endParaRPr lang="en-US" altLang="zh-CN"/>
          </a:p>
        </p:txBody>
      </p:sp>
      <p:graphicFrame>
        <p:nvGraphicFramePr>
          <p:cNvPr id="12" name="Group 5678"/>
          <p:cNvGraphicFramePr>
            <a:graphicFrameLocks noGrp="1"/>
          </p:cNvGraphicFramePr>
          <p:nvPr/>
        </p:nvGraphicFramePr>
        <p:xfrm>
          <a:off x="467995" y="1161415"/>
          <a:ext cx="8352155" cy="3605530"/>
        </p:xfrm>
        <a:graphic>
          <a:graphicData uri="http://schemas.openxmlformats.org/drawingml/2006/table">
            <a:tbl>
              <a:tblPr/>
              <a:tblGrid>
                <a:gridCol w="935990">
                  <a:extLst>
                    <a:ext uri="{9D8B030D-6E8A-4147-A177-3AD203B41FA5}">
                      <a16:colId xmlns:a16="http://schemas.microsoft.com/office/drawing/2014/main" val="20000"/>
                    </a:ext>
                  </a:extLst>
                </a:gridCol>
                <a:gridCol w="828040">
                  <a:extLst>
                    <a:ext uri="{9D8B030D-6E8A-4147-A177-3AD203B41FA5}">
                      <a16:colId xmlns:a16="http://schemas.microsoft.com/office/drawing/2014/main" val="20001"/>
                    </a:ext>
                  </a:extLst>
                </a:gridCol>
                <a:gridCol w="612140">
                  <a:extLst>
                    <a:ext uri="{9D8B030D-6E8A-4147-A177-3AD203B41FA5}">
                      <a16:colId xmlns:a16="http://schemas.microsoft.com/office/drawing/2014/main" val="20002"/>
                    </a:ext>
                  </a:extLst>
                </a:gridCol>
                <a:gridCol w="612140">
                  <a:extLst>
                    <a:ext uri="{9D8B030D-6E8A-4147-A177-3AD203B41FA5}">
                      <a16:colId xmlns:a16="http://schemas.microsoft.com/office/drawing/2014/main" val="20003"/>
                    </a:ext>
                  </a:extLst>
                </a:gridCol>
                <a:gridCol w="611505">
                  <a:extLst>
                    <a:ext uri="{9D8B030D-6E8A-4147-A177-3AD203B41FA5}">
                      <a16:colId xmlns:a16="http://schemas.microsoft.com/office/drawing/2014/main" val="20004"/>
                    </a:ext>
                  </a:extLst>
                </a:gridCol>
                <a:gridCol w="612140">
                  <a:extLst>
                    <a:ext uri="{9D8B030D-6E8A-4147-A177-3AD203B41FA5}">
                      <a16:colId xmlns:a16="http://schemas.microsoft.com/office/drawing/2014/main" val="20005"/>
                    </a:ext>
                  </a:extLst>
                </a:gridCol>
                <a:gridCol w="935990">
                  <a:extLst>
                    <a:ext uri="{9D8B030D-6E8A-4147-A177-3AD203B41FA5}">
                      <a16:colId xmlns:a16="http://schemas.microsoft.com/office/drawing/2014/main" val="20006"/>
                    </a:ext>
                  </a:extLst>
                </a:gridCol>
                <a:gridCol w="756285">
                  <a:extLst>
                    <a:ext uri="{9D8B030D-6E8A-4147-A177-3AD203B41FA5}">
                      <a16:colId xmlns:a16="http://schemas.microsoft.com/office/drawing/2014/main" val="20007"/>
                    </a:ext>
                  </a:extLst>
                </a:gridCol>
                <a:gridCol w="612140">
                  <a:extLst>
                    <a:ext uri="{9D8B030D-6E8A-4147-A177-3AD203B41FA5}">
                      <a16:colId xmlns:a16="http://schemas.microsoft.com/office/drawing/2014/main" val="20008"/>
                    </a:ext>
                  </a:extLst>
                </a:gridCol>
                <a:gridCol w="611505">
                  <a:extLst>
                    <a:ext uri="{9D8B030D-6E8A-4147-A177-3AD203B41FA5}">
                      <a16:colId xmlns:a16="http://schemas.microsoft.com/office/drawing/2014/main" val="20009"/>
                    </a:ext>
                  </a:extLst>
                </a:gridCol>
                <a:gridCol w="612140">
                  <a:extLst>
                    <a:ext uri="{9D8B030D-6E8A-4147-A177-3AD203B41FA5}">
                      <a16:colId xmlns:a16="http://schemas.microsoft.com/office/drawing/2014/main" val="20010"/>
                    </a:ext>
                  </a:extLst>
                </a:gridCol>
                <a:gridCol w="612140">
                  <a:extLst>
                    <a:ext uri="{9D8B030D-6E8A-4147-A177-3AD203B41FA5}">
                      <a16:colId xmlns:a16="http://schemas.microsoft.com/office/drawing/2014/main" val="20011"/>
                    </a:ext>
                  </a:extLst>
                </a:gridCol>
              </a:tblGrid>
              <a:tr h="685800">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井号</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形成原因</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产量不稳定分析法</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流动物质平衡法</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产量递减法</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en-US" altLang="zh-CN"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EUR</a:t>
                      </a:r>
                      <a:r>
                        <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en-US" altLang="zh-CN"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10</a:t>
                      </a:r>
                      <a:r>
                        <a:rPr kumimoji="0" lang="en-US" altLang="zh-CN" sz="1000" b="0" i="0" u="none" strike="noStrike" cap="none" normalizeH="0" baseline="3000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a:t>
                      </a:r>
                      <a:r>
                        <a:rPr kumimoji="0" lang="en-US" altLang="zh-CN"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a:t>
                      </a:r>
                      <a:r>
                        <a:rPr kumimoji="0" lang="en-US" altLang="zh-CN" sz="1000" b="0" i="0" u="none" strike="noStrike" kern="1200" cap="none" normalizeH="0" baseline="3000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3</a:t>
                      </a:r>
                      <a:r>
                        <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 </a:t>
                      </a:r>
                      <a:endPar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井号</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lang="zh-CN" altLang="en-US" sz="1000" b="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sym typeface="+mn-ea"/>
                        </a:rPr>
                        <a:t>形成原因</a:t>
                      </a:r>
                      <a:endPar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sym typeface="+mn-ea"/>
                      </a:endParaRP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产量不稳定分析法</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lang="zh-CN" altLang="en-US" sz="1000" dirty="0">
                          <a:ln>
                            <a:noFill/>
                          </a:ln>
                          <a:effectLst/>
                          <a:latin typeface="方正黑体简体" panose="02010601030101010101" pitchFamily="2" charset="-122"/>
                          <a:ea typeface="方正黑体简体" panose="02010601030101010101" pitchFamily="2" charset="-122"/>
                          <a:cs typeface="Arial" panose="020B0604020202020204" pitchFamily="34" charset="0"/>
                          <a:sym typeface="+mn-ea"/>
                        </a:rPr>
                        <a:t>流动物质平衡法</a:t>
                      </a:r>
                      <a:endParaRPr kumimoji="0" lang="en-US" altLang="zh-CN"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endParaRP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Arial" panose="020B0604020202020204" pitchFamily="34" charset="0"/>
                        </a:rPr>
                        <a:t>产量递减法</a:t>
                      </a: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pPr>
                      <a:r>
                        <a:rPr kumimoji="0" lang="en-US" altLang="zh-CN"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EUR</a:t>
                      </a:r>
                      <a:r>
                        <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en-US" altLang="zh-CN"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10</a:t>
                      </a:r>
                      <a:r>
                        <a:rPr kumimoji="0" lang="en-US" altLang="zh-CN" sz="1000" b="0" i="0" u="none" strike="noStrike" cap="none" normalizeH="0" baseline="3000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a:t>
                      </a:r>
                      <a:r>
                        <a:rPr kumimoji="0" lang="en-US" altLang="zh-CN"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m</a:t>
                      </a:r>
                      <a:r>
                        <a:rPr kumimoji="0" lang="en-US" altLang="zh-CN" sz="1000" b="0" i="0" u="none" strike="noStrike" kern="1200" cap="none" normalizeH="0" baseline="3000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3</a:t>
                      </a:r>
                      <a:r>
                        <a:rPr kumimoji="0" lang="zh-CN" altLang="en-US" sz="10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 </a:t>
                      </a:r>
                      <a:endParaRPr kumimoji="0" lang="zh-CN" altLang="en-US" sz="1000" b="0" i="0" u="none" strike="noStrike" kern="1200"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0"/>
                  </a:ext>
                </a:extLst>
              </a:tr>
              <a:tr h="3721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苏120-35-80</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zh-CN" altLang="en-US" sz="1000" b="0" i="0" u="none" strike="noStrike" dirty="0">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积液</a:t>
                      </a:r>
                      <a:r>
                        <a:rPr lang="en-US" altLang="zh-CN" sz="1000" b="0" i="0" u="none" strike="noStrike" dirty="0">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000" b="0" i="0" u="none" strike="noStrike" dirty="0">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节流</a:t>
                      </a:r>
                      <a:r>
                        <a:rPr lang="en-US" altLang="zh-CN" sz="1000" b="0" i="0" u="none" strike="noStrike" dirty="0">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1000" b="0" i="0" u="none" strike="noStrike" dirty="0">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配产低</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3570.1</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3928.5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3570.1</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桃2-26-18</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2047.8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2442.7</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2047.8</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r h="2578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苏47-11-78</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2086.8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1776.4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rPr>
                        <a:t>1685.2</a:t>
                      </a: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1776.4</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桃2-13-7</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3784.5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3305.2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2346.9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2346.9</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2"/>
                  </a:ext>
                </a:extLst>
              </a:tr>
              <a:tr h="2578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苏14-01-37C8</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900.6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952.3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952.3</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苏14-02-11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1476.2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1927.5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1476.2</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3"/>
                  </a:ext>
                </a:extLst>
              </a:tr>
              <a:tr h="257175">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苏14-01-41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rPr>
                        <a:t>积液</a:t>
                      </a:r>
                      <a:endParaRPr lang="zh-CN"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2479.8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2637</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2479.8</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桃2-14-19C1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973.9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1142.3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1142.3</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4"/>
                  </a:ext>
                </a:extLst>
              </a:tr>
              <a:tr h="2578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苏14-22-50</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1940.8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2062.4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2364.8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2062.4</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桃2-8-27C4</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mn-ea"/>
                        </a:rPr>
                        <a:t>积液</a:t>
                      </a:r>
                      <a:endParaRPr lang="zh-CN" altLang="en-US" sz="1000" b="0">
                        <a:solidFill>
                          <a:srgbClr val="000000"/>
                        </a:solidFill>
                        <a:latin typeface="方正黑体简体" panose="02010601030101010101" pitchFamily="2" charset="-122"/>
                        <a:ea typeface="方正黑体简体" panose="02010601030101010101" pitchFamily="2" charset="-122"/>
                        <a:cs typeface="+mn-ea"/>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2289.2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1789.6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1231.5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1231.5</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5"/>
                  </a:ext>
                </a:extLst>
              </a:tr>
              <a:tr h="2578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苏14-15-53</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997.2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837.2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755.9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755.9</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苏48-19-69H2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mn-ea"/>
                        </a:rPr>
                        <a:t>积液</a:t>
                      </a:r>
                      <a:endParaRPr lang="zh-CN" altLang="en-US" sz="1000" b="0">
                        <a:solidFill>
                          <a:srgbClr val="000000"/>
                        </a:solidFill>
                        <a:latin typeface="方正黑体简体" panose="02010601030101010101" pitchFamily="2" charset="-122"/>
                        <a:ea typeface="方正黑体简体" panose="02010601030101010101" pitchFamily="2" charset="-122"/>
                        <a:cs typeface="+mn-ea"/>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2624.1</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2417.9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2417.9</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6"/>
                  </a:ext>
                </a:extLst>
              </a:tr>
              <a:tr h="2578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苏47-10-77</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2208.8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2142.3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2208.8</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苏47-6-72H2</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mn-ea"/>
                        </a:rPr>
                        <a:t>积液</a:t>
                      </a:r>
                      <a:endParaRPr lang="zh-CN" altLang="en-US" sz="1000" b="0">
                        <a:solidFill>
                          <a:srgbClr val="000000"/>
                        </a:solidFill>
                        <a:latin typeface="方正黑体简体" panose="02010601030101010101" pitchFamily="2" charset="-122"/>
                        <a:ea typeface="方正黑体简体" panose="02010601030101010101" pitchFamily="2" charset="-122"/>
                        <a:cs typeface="+mn-ea"/>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6586.6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10004.5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6586.6</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7"/>
                  </a:ext>
                </a:extLst>
              </a:tr>
              <a:tr h="3721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苏47-14-80</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1536.5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1531.5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rPr>
                        <a:t>1483.2</a:t>
                      </a: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dirty="0">
                          <a:solidFill>
                            <a:srgbClr val="FF0000"/>
                          </a:solidFill>
                          <a:effectLst/>
                          <a:latin typeface="方正黑体简体" panose="02010601030101010101" pitchFamily="2" charset="-122"/>
                          <a:ea typeface="方正黑体简体" panose="02010601030101010101" pitchFamily="2" charset="-122"/>
                        </a:rPr>
                        <a:t>1531.5</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苏48-14-64H3</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mn-ea"/>
                        </a:rPr>
                        <a:t>积液</a:t>
                      </a:r>
                      <a:endParaRPr lang="zh-CN" altLang="en-US" sz="1000" b="0">
                        <a:solidFill>
                          <a:srgbClr val="000000"/>
                        </a:solidFill>
                        <a:latin typeface="方正黑体简体" panose="02010601030101010101" pitchFamily="2" charset="-122"/>
                        <a:ea typeface="方正黑体简体" panose="02010601030101010101" pitchFamily="2" charset="-122"/>
                        <a:cs typeface="+mn-ea"/>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2504.9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2237.2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dirty="0">
                          <a:solidFill>
                            <a:srgbClr val="FF0000"/>
                          </a:solidFill>
                          <a:effectLst/>
                          <a:latin typeface="方正黑体简体" panose="02010601030101010101" pitchFamily="2" charset="-122"/>
                          <a:ea typeface="方正黑体简体" panose="02010601030101010101" pitchFamily="2" charset="-122"/>
                        </a:rPr>
                        <a:t>2237.2</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8"/>
                  </a:ext>
                </a:extLst>
              </a:tr>
              <a:tr h="25781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苏47-17-61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1042.6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1351.9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1042.6</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苏47-12-81H1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mn-ea"/>
                        </a:rPr>
                        <a:t>节流器</a:t>
                      </a:r>
                      <a:endParaRPr lang="zh-CN" altLang="en-US" sz="1000" b="0">
                        <a:solidFill>
                          <a:srgbClr val="000000"/>
                        </a:solidFill>
                        <a:latin typeface="方正黑体简体" panose="02010601030101010101" pitchFamily="2" charset="-122"/>
                        <a:ea typeface="方正黑体简体" panose="02010601030101010101" pitchFamily="2" charset="-122"/>
                        <a:cs typeface="+mn-ea"/>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3644.9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3612.4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3173.5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dirty="0">
                          <a:solidFill>
                            <a:srgbClr val="FF0000"/>
                          </a:solidFill>
                          <a:effectLst/>
                          <a:latin typeface="方正黑体简体" panose="02010601030101010101" pitchFamily="2" charset="-122"/>
                          <a:ea typeface="方正黑体简体" panose="02010601030101010101" pitchFamily="2" charset="-122"/>
                        </a:rPr>
                        <a:t>3173.5</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09"/>
                  </a:ext>
                </a:extLst>
              </a:tr>
              <a:tr h="371475">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苏47-10-79</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物性差+积液+节流</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2566.3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2535.5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altLang="en-US" sz="1000" b="0">
                          <a:solidFill>
                            <a:srgbClr val="000000"/>
                          </a:solidFill>
                          <a:latin typeface="方正黑体简体" panose="02010601030101010101" pitchFamily="2" charset="-122"/>
                          <a:ea typeface="方正黑体简体" panose="02010601030101010101" pitchFamily="2" charset="-122"/>
                        </a:rPr>
                        <a:t>2054.3</a:t>
                      </a: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a:solidFill>
                            <a:srgbClr val="FF0000"/>
                          </a:solidFill>
                          <a:effectLst/>
                          <a:latin typeface="方正黑体简体" panose="02010601030101010101" pitchFamily="2" charset="-122"/>
                          <a:ea typeface="方正黑体简体" panose="02010601030101010101" pitchFamily="2" charset="-122"/>
                        </a:rPr>
                        <a:t>2535.5</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苏47-8-68H1</a:t>
                      </a:r>
                      <a:endParaRPr lang="zh-CN"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mn-ea"/>
                        </a:rPr>
                        <a:t>积液</a:t>
                      </a:r>
                      <a:endParaRPr lang="zh-CN" altLang="en-US" sz="1000" b="0">
                        <a:solidFill>
                          <a:srgbClr val="000000"/>
                        </a:solidFill>
                        <a:latin typeface="方正黑体简体" panose="02010601030101010101" pitchFamily="2" charset="-122"/>
                        <a:ea typeface="方正黑体简体" panose="02010601030101010101" pitchFamily="2" charset="-122"/>
                        <a:cs typeface="+mn-ea"/>
                      </a:endParaRPr>
                    </a:p>
                  </a:txBody>
                  <a:tcPr marL="12700" marR="12700" marT="12700" anchor="b">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2538.1</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2017.8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indent="0" algn="ctr">
                        <a:buNone/>
                      </a:pP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tc>
                  <a:txBody>
                    <a:bodyPr/>
                    <a:lstStyle/>
                    <a:p>
                      <a:pPr algn="ctr" fontAlgn="ctr">
                        <a:spcBef>
                          <a:spcPts val="0"/>
                        </a:spcBef>
                        <a:spcAft>
                          <a:spcPts val="0"/>
                        </a:spcAft>
                      </a:pPr>
                      <a:r>
                        <a:rPr lang="en-US" altLang="zh-CN" sz="1000" b="1" i="0" u="none" strike="noStrike" dirty="0">
                          <a:solidFill>
                            <a:srgbClr val="FF0000"/>
                          </a:solidFill>
                          <a:effectLst/>
                          <a:latin typeface="方正黑体简体" panose="02010601030101010101" pitchFamily="2" charset="-122"/>
                          <a:ea typeface="方正黑体简体" panose="02010601030101010101" pitchFamily="2" charset="-122"/>
                        </a:rPr>
                        <a:t>2017.8</a:t>
                      </a:r>
                    </a:p>
                  </a:txBody>
                  <a:tcPr marL="9525" marR="9525" marT="9525" marB="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solidFill>
                      <a:srgbClr val="FFFFFF"/>
                    </a:solidFill>
                  </a:tcPr>
                </a:tc>
                <a:extLst>
                  <a:ext uri="{0D108BD9-81ED-4DB2-BD59-A6C34878D82A}">
                    <a16:rowId xmlns:a16="http://schemas.microsoft.com/office/drawing/2014/main" val="10010"/>
                  </a:ext>
                </a:extLst>
              </a:tr>
            </a:tbl>
          </a:graphicData>
        </a:graphic>
      </p:graphicFrame>
      <p:sp>
        <p:nvSpPr>
          <p:cNvPr id="11" name="Rectangle 3735"/>
          <p:cNvSpPr>
            <a:spLocks noChangeArrowheads="1"/>
          </p:cNvSpPr>
          <p:nvPr/>
        </p:nvSpPr>
        <p:spPr bwMode="auto">
          <a:xfrm>
            <a:off x="492125" y="854710"/>
            <a:ext cx="832802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solidFill>
                  <a:srgbClr val="0000FF"/>
                </a:solidFill>
                <a:latin typeface="华文新魏" panose="02010800040101010101" pitchFamily="2" charset="-122"/>
                <a:ea typeface="华文新魏" panose="02010800040101010101" pitchFamily="2" charset="-122"/>
              </a:rPr>
              <a:t>不同类型井不同方法预测最终累产结果表（部分井）</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3"/>
          <p:cNvSpPr txBox="1">
            <a:spLocks noChangeArrowheads="1"/>
          </p:cNvSpPr>
          <p:nvPr/>
        </p:nvSpPr>
        <p:spPr bwMode="auto">
          <a:xfrm>
            <a:off x="327660" y="800100"/>
            <a:ext cx="4335145"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200000"/>
              </a:lnSpc>
              <a:spcBef>
                <a:spcPct val="0"/>
              </a:spcBef>
              <a:spcAft>
                <a:spcPct val="0"/>
              </a:spcAft>
            </a:pPr>
            <a:r>
              <a:rPr lang="en-US" altLang="zh-CN" sz="1800" b="0" dirty="0">
                <a:solidFill>
                  <a:srgbClr val="000000"/>
                </a:solidFill>
                <a:latin typeface="方正大黑简体" panose="02010601030101010101" charset="-122"/>
                <a:ea typeface="方正大黑简体" panose="02010601030101010101" charset="-122"/>
                <a:cs typeface="方正大黑简体" panose="02010601030101010101" charset="-122"/>
              </a:rPr>
              <a:t>    </a:t>
            </a:r>
            <a:r>
              <a:rPr lang="zh-CN" altLang="en-US" sz="1800" b="0" dirty="0">
                <a:solidFill>
                  <a:srgbClr val="000000"/>
                </a:solidFill>
                <a:latin typeface="方正大黑简体" panose="02010601030101010101" charset="-122"/>
                <a:ea typeface="方正大黑简体" panose="02010601030101010101" charset="-122"/>
                <a:cs typeface="方正大黑简体" panose="02010601030101010101" charset="-122"/>
              </a:rPr>
              <a:t>评价气井剩余潜力必须与措施经济效益相结合，本次研究选用动、静态方法，根据单井措施改造费用、预测气井分年产量以及单位操作成本等资料，以</a:t>
            </a:r>
            <a:r>
              <a:rPr lang="zh-CN" sz="1800" b="0">
                <a:solidFill>
                  <a:srgbClr val="FF0000"/>
                </a:solidFill>
                <a:latin typeface="方正大黑简体" panose="02010601030101010101" charset="-122"/>
                <a:ea typeface="方正大黑简体" panose="02010601030101010101" charset="-122"/>
                <a:cs typeface="方正大黑简体" panose="02010601030101010101" charset="-122"/>
                <a:sym typeface="+mn-ea"/>
              </a:rPr>
              <a:t>措施经济最低增气量</a:t>
            </a:r>
            <a:r>
              <a:rPr lang="zh-CN" sz="1800" b="0">
                <a:latin typeface="方正大黑简体" panose="02010601030101010101" charset="-122"/>
                <a:ea typeface="方正大黑简体" panose="02010601030101010101" charset="-122"/>
                <a:cs typeface="方正大黑简体" panose="02010601030101010101" charset="-122"/>
                <a:sym typeface="+mn-ea"/>
              </a:rPr>
              <a:t>为参考指标，判断措施实施后是否会带来经济效益，综合评价</a:t>
            </a:r>
            <a:r>
              <a:rPr lang="zh-CN" sz="1800" b="0">
                <a:solidFill>
                  <a:srgbClr val="FF0000"/>
                </a:solidFill>
                <a:latin typeface="方正大黑简体" panose="02010601030101010101" charset="-122"/>
                <a:ea typeface="方正大黑简体" panose="02010601030101010101" charset="-122"/>
                <a:cs typeface="方正大黑简体" panose="02010601030101010101" charset="-122"/>
                <a:sym typeface="+mn-ea"/>
              </a:rPr>
              <a:t>气井剩余潜力</a:t>
            </a:r>
            <a:r>
              <a:rPr lang="zh-CN" sz="1800" b="0">
                <a:latin typeface="方正大黑简体" panose="02010601030101010101" charset="-122"/>
                <a:ea typeface="方正大黑简体" panose="02010601030101010101" charset="-122"/>
                <a:cs typeface="方正大黑简体" panose="02010601030101010101" charset="-122"/>
                <a:sym typeface="+mn-ea"/>
              </a:rPr>
              <a:t>，</a:t>
            </a:r>
            <a:r>
              <a:rPr lang="zh-CN" altLang="zh-CN" sz="1800" b="0" dirty="0">
                <a:latin typeface="方正大黑简体" panose="02010601030101010101" charset="-122"/>
                <a:ea typeface="方正大黑简体" panose="02010601030101010101" charset="-122"/>
                <a:cs typeface="方正大黑简体" panose="02010601030101010101" charset="-122"/>
                <a:sym typeface="+mn-ea"/>
              </a:rPr>
              <a:t>把控无效措施投入。</a:t>
            </a:r>
            <a:endParaRPr lang="en-US" altLang="zh-CN" sz="1800" b="0" dirty="0">
              <a:solidFill>
                <a:srgbClr val="000000"/>
              </a:solidFill>
              <a:latin typeface="方正大黑简体" panose="02010601030101010101" charset="-122"/>
              <a:ea typeface="方正大黑简体" panose="02010601030101010101" charset="-122"/>
              <a:cs typeface="方正大黑简体" panose="02010601030101010101" charset="-122"/>
            </a:endParaRPr>
          </a:p>
        </p:txBody>
      </p:sp>
      <p:sp>
        <p:nvSpPr>
          <p:cNvPr id="60419" name="矩形 3"/>
          <p:cNvSpPr>
            <a:spLocks noChangeArrowheads="1"/>
          </p:cNvSpPr>
          <p:nvPr/>
        </p:nvSpPr>
        <p:spPr bwMode="auto">
          <a:xfrm>
            <a:off x="4843145" y="800100"/>
            <a:ext cx="3978275"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措施改造井经济效益评价思路图</a:t>
            </a:r>
          </a:p>
        </p:txBody>
      </p:sp>
      <p:grpSp>
        <p:nvGrpSpPr>
          <p:cNvPr id="3" name="组合 2"/>
          <p:cNvGrpSpPr>
            <a:grpSpLocks noChangeAspect="1"/>
          </p:cNvGrpSpPr>
          <p:nvPr/>
        </p:nvGrpSpPr>
        <p:grpSpPr>
          <a:xfrm>
            <a:off x="4833620" y="1125220"/>
            <a:ext cx="3924000" cy="3861237"/>
            <a:chOff x="8536" y="1900"/>
            <a:chExt cx="5627" cy="5537"/>
          </a:xfrm>
        </p:grpSpPr>
        <p:sp>
          <p:nvSpPr>
            <p:cNvPr id="69" name="Rectangle 6"/>
            <p:cNvSpPr>
              <a:spLocks noChangeArrowheads="1"/>
            </p:cNvSpPr>
            <p:nvPr/>
          </p:nvSpPr>
          <p:spPr bwMode="auto">
            <a:xfrm>
              <a:off x="10135" y="1900"/>
              <a:ext cx="2160" cy="461"/>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a:solidFill>
                    <a:srgbClr val="000000"/>
                  </a:solidFill>
                  <a:latin typeface="方正黑体简体" panose="02010601030101010101" pitchFamily="2" charset="-122"/>
                  <a:ea typeface="方正黑体简体" panose="02010601030101010101" pitchFamily="2" charset="-122"/>
                </a:rPr>
                <a:t>措施井效益评价</a:t>
              </a:r>
            </a:p>
          </p:txBody>
        </p:sp>
        <p:sp>
          <p:nvSpPr>
            <p:cNvPr id="70" name="Rectangle 9"/>
            <p:cNvSpPr>
              <a:spLocks noChangeArrowheads="1"/>
            </p:cNvSpPr>
            <p:nvPr/>
          </p:nvSpPr>
          <p:spPr bwMode="auto">
            <a:xfrm>
              <a:off x="12781" y="3970"/>
              <a:ext cx="1080" cy="461"/>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a:solidFill>
                    <a:srgbClr val="000000"/>
                  </a:solidFill>
                  <a:latin typeface="方正黑体简体" panose="02010601030101010101" pitchFamily="2" charset="-122"/>
                  <a:ea typeface="方正黑体简体" panose="02010601030101010101" pitchFamily="2" charset="-122"/>
                </a:rPr>
                <a:t>动态法</a:t>
              </a:r>
            </a:p>
          </p:txBody>
        </p:sp>
        <p:sp>
          <p:nvSpPr>
            <p:cNvPr id="71" name="Line 12"/>
            <p:cNvSpPr>
              <a:spLocks noChangeShapeType="1"/>
            </p:cNvSpPr>
            <p:nvPr/>
          </p:nvSpPr>
          <p:spPr bwMode="auto">
            <a:xfrm>
              <a:off x="9454" y="3394"/>
              <a:ext cx="3798" cy="0"/>
            </a:xfrm>
            <a:prstGeom prst="line">
              <a:avLst/>
            </a:prstGeom>
            <a:gradFill>
              <a:gsLst>
                <a:gs pos="0">
                  <a:srgbClr val="FF9E9E"/>
                </a:gs>
                <a:gs pos="100000">
                  <a:srgbClr val="BC3E3E"/>
                </a:gs>
              </a:gsLst>
              <a:lin ang="5400000" scaled="0"/>
            </a:gradFill>
            <a:ln w="158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72" name="Line 13"/>
            <p:cNvSpPr>
              <a:spLocks noChangeShapeType="1"/>
            </p:cNvSpPr>
            <p:nvPr/>
          </p:nvSpPr>
          <p:spPr bwMode="auto">
            <a:xfrm>
              <a:off x="9454" y="3394"/>
              <a:ext cx="0" cy="576"/>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73" name="Line 14"/>
            <p:cNvSpPr>
              <a:spLocks noChangeShapeType="1"/>
            </p:cNvSpPr>
            <p:nvPr/>
          </p:nvSpPr>
          <p:spPr bwMode="auto">
            <a:xfrm>
              <a:off x="13261" y="3394"/>
              <a:ext cx="0" cy="567"/>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74" name="Line 16"/>
            <p:cNvSpPr>
              <a:spLocks noChangeShapeType="1"/>
            </p:cNvSpPr>
            <p:nvPr/>
          </p:nvSpPr>
          <p:spPr bwMode="auto">
            <a:xfrm>
              <a:off x="9454" y="4420"/>
              <a:ext cx="0" cy="576"/>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75" name="Rectangle 17"/>
            <p:cNvSpPr>
              <a:spLocks noChangeArrowheads="1"/>
            </p:cNvSpPr>
            <p:nvPr/>
          </p:nvSpPr>
          <p:spPr bwMode="auto">
            <a:xfrm>
              <a:off x="12601" y="4960"/>
              <a:ext cx="1530" cy="459"/>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a:solidFill>
                    <a:srgbClr val="000000"/>
                  </a:solidFill>
                  <a:latin typeface="方正黑体简体" panose="02010601030101010101" pitchFamily="2" charset="-122"/>
                  <a:ea typeface="方正黑体简体" panose="02010601030101010101" pitchFamily="2" charset="-122"/>
                </a:rPr>
                <a:t>费用进投资</a:t>
              </a:r>
            </a:p>
          </p:txBody>
        </p:sp>
        <p:sp>
          <p:nvSpPr>
            <p:cNvPr id="76" name="Rectangle 19"/>
            <p:cNvSpPr>
              <a:spLocks noChangeArrowheads="1"/>
            </p:cNvSpPr>
            <p:nvPr/>
          </p:nvSpPr>
          <p:spPr bwMode="auto">
            <a:xfrm>
              <a:off x="10329" y="3529"/>
              <a:ext cx="2041" cy="454"/>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kern="0" dirty="0">
                  <a:solidFill>
                    <a:srgbClr val="000000"/>
                  </a:solidFill>
                  <a:latin typeface="方正黑体简体" panose="02010601030101010101" pitchFamily="2" charset="-122"/>
                  <a:ea typeface="方正黑体简体" panose="02010601030101010101" pitchFamily="2" charset="-122"/>
                </a:rPr>
                <a:t>目前经济条件下</a:t>
              </a:r>
            </a:p>
          </p:txBody>
        </p:sp>
        <p:sp>
          <p:nvSpPr>
            <p:cNvPr id="77" name="Line 20"/>
            <p:cNvSpPr>
              <a:spLocks noChangeShapeType="1"/>
            </p:cNvSpPr>
            <p:nvPr/>
          </p:nvSpPr>
          <p:spPr bwMode="auto">
            <a:xfrm>
              <a:off x="10084" y="5458"/>
              <a:ext cx="794" cy="0"/>
            </a:xfrm>
            <a:prstGeom prst="line">
              <a:avLst/>
            </a:prstGeom>
            <a:gradFill>
              <a:gsLst>
                <a:gs pos="0">
                  <a:srgbClr val="FF9E9E"/>
                </a:gs>
                <a:gs pos="100000">
                  <a:srgbClr val="BC3E3E"/>
                </a:gs>
              </a:gsLst>
              <a:lin ang="5400000" scaled="0"/>
            </a:gradFill>
            <a:ln w="19050">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78" name="Rectangle 23"/>
            <p:cNvSpPr>
              <a:spLocks noChangeArrowheads="1"/>
            </p:cNvSpPr>
            <p:nvPr/>
          </p:nvSpPr>
          <p:spPr bwMode="auto">
            <a:xfrm>
              <a:off x="8914" y="3970"/>
              <a:ext cx="1080" cy="461"/>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dirty="0">
                  <a:solidFill>
                    <a:srgbClr val="000000"/>
                  </a:solidFill>
                  <a:latin typeface="方正黑体简体" panose="02010601030101010101" pitchFamily="2" charset="-122"/>
                  <a:ea typeface="方正黑体简体" panose="02010601030101010101" pitchFamily="2" charset="-122"/>
                </a:rPr>
                <a:t>静态法</a:t>
              </a:r>
            </a:p>
          </p:txBody>
        </p:sp>
        <p:sp>
          <p:nvSpPr>
            <p:cNvPr id="79" name="Rectangle 24"/>
            <p:cNvSpPr>
              <a:spLocks noChangeArrowheads="1"/>
            </p:cNvSpPr>
            <p:nvPr/>
          </p:nvSpPr>
          <p:spPr bwMode="auto">
            <a:xfrm>
              <a:off x="9955" y="2710"/>
              <a:ext cx="2520" cy="461"/>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a:solidFill>
                    <a:srgbClr val="000000"/>
                  </a:solidFill>
                  <a:latin typeface="方正黑体简体" panose="02010601030101010101" pitchFamily="2" charset="-122"/>
                  <a:ea typeface="方正黑体简体" panose="02010601030101010101" pitchFamily="2" charset="-122"/>
                </a:rPr>
                <a:t>单井效益评价思路</a:t>
              </a:r>
            </a:p>
          </p:txBody>
        </p:sp>
        <p:sp>
          <p:nvSpPr>
            <p:cNvPr id="80" name="Line 25"/>
            <p:cNvSpPr>
              <a:spLocks noChangeShapeType="1"/>
            </p:cNvSpPr>
            <p:nvPr/>
          </p:nvSpPr>
          <p:spPr bwMode="auto">
            <a:xfrm>
              <a:off x="11215" y="2380"/>
              <a:ext cx="0" cy="330"/>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81" name="Line 26"/>
            <p:cNvSpPr>
              <a:spLocks noChangeShapeType="1"/>
            </p:cNvSpPr>
            <p:nvPr/>
          </p:nvSpPr>
          <p:spPr bwMode="auto">
            <a:xfrm>
              <a:off x="11215" y="3160"/>
              <a:ext cx="0" cy="229"/>
            </a:xfrm>
            <a:prstGeom prst="line">
              <a:avLst/>
            </a:prstGeom>
            <a:gradFill>
              <a:gsLst>
                <a:gs pos="0">
                  <a:srgbClr val="FF9E9E"/>
                </a:gs>
                <a:gs pos="100000">
                  <a:srgbClr val="BC3E3E"/>
                </a:gs>
              </a:gsLst>
              <a:lin ang="5400000" scaled="0"/>
            </a:gradFill>
            <a:ln w="222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82" name="AutoShape 27"/>
            <p:cNvSpPr>
              <a:spLocks noChangeArrowheads="1"/>
            </p:cNvSpPr>
            <p:nvPr/>
          </p:nvSpPr>
          <p:spPr bwMode="auto">
            <a:xfrm>
              <a:off x="8536" y="5010"/>
              <a:ext cx="1814" cy="900"/>
            </a:xfrm>
            <a:prstGeom prst="diamond">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利润大于</a:t>
              </a:r>
              <a:r>
                <a:rPr lang="en-US" altLang="zh-CN" sz="1400" kern="0" dirty="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0</a:t>
              </a:r>
            </a:p>
          </p:txBody>
        </p:sp>
        <p:sp>
          <p:nvSpPr>
            <p:cNvPr id="83" name="Rectangle 28"/>
            <p:cNvSpPr>
              <a:spLocks noChangeArrowheads="1"/>
            </p:cNvSpPr>
            <p:nvPr/>
          </p:nvSpPr>
          <p:spPr bwMode="auto">
            <a:xfrm>
              <a:off x="8914" y="6977"/>
              <a:ext cx="1080" cy="461"/>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a:solidFill>
                    <a:srgbClr val="000000"/>
                  </a:solidFill>
                  <a:latin typeface="方正黑体简体" panose="02010601030101010101" pitchFamily="2" charset="-122"/>
                  <a:ea typeface="方正黑体简体" panose="02010601030101010101" pitchFamily="2" charset="-122"/>
                </a:rPr>
                <a:t>有效益</a:t>
              </a:r>
            </a:p>
          </p:txBody>
        </p:sp>
        <p:sp>
          <p:nvSpPr>
            <p:cNvPr id="84" name="Line 29"/>
            <p:cNvSpPr>
              <a:spLocks noChangeShapeType="1"/>
            </p:cNvSpPr>
            <p:nvPr/>
          </p:nvSpPr>
          <p:spPr bwMode="auto">
            <a:xfrm>
              <a:off x="9454" y="5908"/>
              <a:ext cx="0" cy="1080"/>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85" name="Rectangle 30"/>
            <p:cNvSpPr>
              <a:spLocks noChangeArrowheads="1"/>
            </p:cNvSpPr>
            <p:nvPr/>
          </p:nvSpPr>
          <p:spPr bwMode="auto">
            <a:xfrm>
              <a:off x="10855" y="5140"/>
              <a:ext cx="1080" cy="461"/>
            </a:xfrm>
            <a:prstGeom prst="rect">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zh-CN" altLang="en-US" sz="1400" kern="0">
                  <a:solidFill>
                    <a:srgbClr val="000000"/>
                  </a:solidFill>
                  <a:latin typeface="方正黑体简体" panose="02010601030101010101" pitchFamily="2" charset="-122"/>
                  <a:ea typeface="方正黑体简体" panose="02010601030101010101" pitchFamily="2" charset="-122"/>
                </a:rPr>
                <a:t>无效益</a:t>
              </a:r>
            </a:p>
          </p:txBody>
        </p:sp>
        <p:sp>
          <p:nvSpPr>
            <p:cNvPr id="86" name="Text Box 31"/>
            <p:cNvSpPr txBox="1">
              <a:spLocks noChangeArrowheads="1"/>
            </p:cNvSpPr>
            <p:nvPr/>
          </p:nvSpPr>
          <p:spPr bwMode="auto">
            <a:xfrm>
              <a:off x="9172" y="6178"/>
              <a:ext cx="570" cy="483"/>
            </a:xfrm>
            <a:prstGeom prst="rect">
              <a:avLst/>
            </a:prstGeom>
            <a:gradFill>
              <a:gsLst>
                <a:gs pos="0">
                  <a:srgbClr val="FF9E9E"/>
                </a:gs>
                <a:gs pos="100000">
                  <a:srgbClr val="BC3E3E"/>
                </a:gs>
              </a:gsLst>
              <a:lin ang="5400000" scaled="0"/>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zh-CN" altLang="en-US" sz="1400" b="1" kern="0">
                  <a:solidFill>
                    <a:srgbClr val="000000"/>
                  </a:solidFill>
                  <a:latin typeface="方正黑体简体" panose="02010601030101010101" pitchFamily="2" charset="-122"/>
                  <a:ea typeface="方正黑体简体" panose="02010601030101010101" pitchFamily="2" charset="-122"/>
                </a:rPr>
                <a:t>是</a:t>
              </a:r>
            </a:p>
          </p:txBody>
        </p:sp>
        <p:sp>
          <p:nvSpPr>
            <p:cNvPr id="87" name="Text Box 32"/>
            <p:cNvSpPr txBox="1">
              <a:spLocks noChangeArrowheads="1"/>
            </p:cNvSpPr>
            <p:nvPr/>
          </p:nvSpPr>
          <p:spPr bwMode="auto">
            <a:xfrm>
              <a:off x="10162" y="4657"/>
              <a:ext cx="570" cy="483"/>
            </a:xfrm>
            <a:prstGeom prst="rect">
              <a:avLst/>
            </a:prstGeom>
            <a:gradFill>
              <a:gsLst>
                <a:gs pos="0">
                  <a:srgbClr val="FF9E9E"/>
                </a:gs>
                <a:gs pos="100000">
                  <a:srgbClr val="BC3E3E"/>
                </a:gs>
              </a:gsLst>
              <a:lin ang="5400000" scaled="0"/>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zh-CN" altLang="en-US" sz="1400" b="1" kern="0">
                  <a:solidFill>
                    <a:srgbClr val="000000"/>
                  </a:solidFill>
                  <a:latin typeface="方正黑体简体" panose="02010601030101010101" pitchFamily="2" charset="-122"/>
                  <a:ea typeface="方正黑体简体" panose="02010601030101010101" pitchFamily="2" charset="-122"/>
                </a:rPr>
                <a:t>否</a:t>
              </a:r>
            </a:p>
          </p:txBody>
        </p:sp>
        <p:sp>
          <p:nvSpPr>
            <p:cNvPr id="88" name="Line 33"/>
            <p:cNvSpPr>
              <a:spLocks noChangeShapeType="1"/>
            </p:cNvSpPr>
            <p:nvPr/>
          </p:nvSpPr>
          <p:spPr bwMode="auto">
            <a:xfrm rot="16200000">
              <a:off x="12831" y="3251"/>
              <a:ext cx="0" cy="850"/>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89" name="Line 34"/>
            <p:cNvSpPr>
              <a:spLocks noChangeShapeType="1"/>
            </p:cNvSpPr>
            <p:nvPr/>
          </p:nvSpPr>
          <p:spPr bwMode="auto">
            <a:xfrm rot="5400000">
              <a:off x="9856" y="3274"/>
              <a:ext cx="0" cy="850"/>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90" name="Line 35"/>
            <p:cNvSpPr>
              <a:spLocks noChangeShapeType="1"/>
            </p:cNvSpPr>
            <p:nvPr/>
          </p:nvSpPr>
          <p:spPr bwMode="auto">
            <a:xfrm>
              <a:off x="13321" y="4420"/>
              <a:ext cx="0" cy="576"/>
            </a:xfrm>
            <a:prstGeom prst="line">
              <a:avLst/>
            </a:prstGeom>
            <a:gradFill>
              <a:gsLst>
                <a:gs pos="0">
                  <a:srgbClr val="FF9E9E"/>
                </a:gs>
                <a:gs pos="100000">
                  <a:srgbClr val="BC3E3E"/>
                </a:gs>
              </a:gsLst>
              <a:lin ang="5400000" scaled="0"/>
            </a:gradFill>
            <a:ln w="25400">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91" name="Line 43"/>
            <p:cNvSpPr>
              <a:spLocks noChangeShapeType="1"/>
            </p:cNvSpPr>
            <p:nvPr/>
          </p:nvSpPr>
          <p:spPr bwMode="auto">
            <a:xfrm>
              <a:off x="13321" y="5410"/>
              <a:ext cx="0" cy="576"/>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92" name="Line 44"/>
            <p:cNvSpPr>
              <a:spLocks noChangeShapeType="1"/>
            </p:cNvSpPr>
            <p:nvPr/>
          </p:nvSpPr>
          <p:spPr bwMode="auto">
            <a:xfrm rot="10800000">
              <a:off x="11395" y="5590"/>
              <a:ext cx="0" cy="810"/>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93" name="AutoShape 45"/>
            <p:cNvSpPr>
              <a:spLocks noChangeArrowheads="1"/>
            </p:cNvSpPr>
            <p:nvPr/>
          </p:nvSpPr>
          <p:spPr bwMode="auto">
            <a:xfrm>
              <a:off x="12463" y="5976"/>
              <a:ext cx="1701" cy="900"/>
            </a:xfrm>
            <a:prstGeom prst="diamond">
              <a:avLst/>
            </a:prstGeom>
            <a:gradFill>
              <a:gsLst>
                <a:gs pos="0">
                  <a:srgbClr val="FF9E9E"/>
                </a:gs>
                <a:gs pos="100000">
                  <a:srgbClr val="BC3E3E"/>
                </a:gs>
              </a:gsLst>
              <a:lin ang="5400000" scaled="0"/>
            </a:gra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sz="1400" kern="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R</a:t>
              </a:r>
              <a:r>
                <a:rPr lang="zh-CN" altLang="en-US" sz="1400" kern="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大于</a:t>
              </a:r>
              <a:r>
                <a:rPr lang="en-US" altLang="zh-CN" sz="1400" kern="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10%</a:t>
              </a:r>
            </a:p>
          </p:txBody>
        </p:sp>
        <p:sp>
          <p:nvSpPr>
            <p:cNvPr id="94" name="Text Box 49"/>
            <p:cNvSpPr txBox="1">
              <a:spLocks noChangeArrowheads="1"/>
            </p:cNvSpPr>
            <p:nvPr/>
          </p:nvSpPr>
          <p:spPr bwMode="auto">
            <a:xfrm>
              <a:off x="11290" y="6613"/>
              <a:ext cx="570" cy="483"/>
            </a:xfrm>
            <a:prstGeom prst="rect">
              <a:avLst/>
            </a:prstGeom>
            <a:gradFill>
              <a:gsLst>
                <a:gs pos="0">
                  <a:srgbClr val="FF9E9E"/>
                </a:gs>
                <a:gs pos="100000">
                  <a:srgbClr val="BC3E3E"/>
                </a:gs>
              </a:gsLst>
              <a:lin ang="5400000" scaled="0"/>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zh-CN" altLang="en-US" sz="1400" b="1" kern="0" dirty="0">
                  <a:solidFill>
                    <a:srgbClr val="000000"/>
                  </a:solidFill>
                  <a:latin typeface="方正黑体简体" panose="02010601030101010101" pitchFamily="2" charset="-122"/>
                  <a:ea typeface="方正黑体简体" panose="02010601030101010101" pitchFamily="2" charset="-122"/>
                </a:rPr>
                <a:t>是</a:t>
              </a:r>
            </a:p>
          </p:txBody>
        </p:sp>
        <p:sp>
          <p:nvSpPr>
            <p:cNvPr id="95" name="Text Box 50"/>
            <p:cNvSpPr txBox="1">
              <a:spLocks noChangeArrowheads="1"/>
            </p:cNvSpPr>
            <p:nvPr/>
          </p:nvSpPr>
          <p:spPr bwMode="auto">
            <a:xfrm>
              <a:off x="11725" y="5869"/>
              <a:ext cx="570" cy="483"/>
            </a:xfrm>
            <a:prstGeom prst="rect">
              <a:avLst/>
            </a:prstGeom>
            <a:gradFill>
              <a:gsLst>
                <a:gs pos="0">
                  <a:srgbClr val="FF9E9E"/>
                </a:gs>
                <a:gs pos="100000">
                  <a:srgbClr val="BC3E3E"/>
                </a:gs>
              </a:gsLst>
              <a:lin ang="5400000" scaled="0"/>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97000">
                    <a:srgbClr val="F95757"/>
                  </a:gs>
                </a:gsLst>
                <a:lin ang="5400000" scaled="1"/>
              </a:gra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zh-CN" altLang="en-US" sz="1400" b="1" kern="0" dirty="0">
                  <a:solidFill>
                    <a:srgbClr val="000000"/>
                  </a:solidFill>
                  <a:latin typeface="方正黑体简体" panose="02010601030101010101" pitchFamily="2" charset="-122"/>
                  <a:ea typeface="方正黑体简体" panose="02010601030101010101" pitchFamily="2" charset="-122"/>
                </a:rPr>
                <a:t>否</a:t>
              </a:r>
            </a:p>
          </p:txBody>
        </p:sp>
        <p:sp>
          <p:nvSpPr>
            <p:cNvPr id="96" name="Line 51"/>
            <p:cNvSpPr>
              <a:spLocks noChangeShapeType="1"/>
            </p:cNvSpPr>
            <p:nvPr/>
          </p:nvSpPr>
          <p:spPr bwMode="auto">
            <a:xfrm>
              <a:off x="11395" y="6400"/>
              <a:ext cx="1077" cy="0"/>
            </a:xfrm>
            <a:prstGeom prst="line">
              <a:avLst/>
            </a:prstGeom>
            <a:gradFill>
              <a:gsLst>
                <a:gs pos="0">
                  <a:srgbClr val="FF9E9E"/>
                </a:gs>
                <a:gs pos="100000">
                  <a:srgbClr val="BC3E3E"/>
                </a:gs>
              </a:gsLst>
              <a:lin ang="5400000" scaled="0"/>
            </a:gradFill>
            <a:ln w="158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97" name="Line 53"/>
            <p:cNvSpPr>
              <a:spLocks noChangeShapeType="1"/>
            </p:cNvSpPr>
            <p:nvPr/>
          </p:nvSpPr>
          <p:spPr bwMode="auto">
            <a:xfrm>
              <a:off x="13313" y="6881"/>
              <a:ext cx="0" cy="340"/>
            </a:xfrm>
            <a:prstGeom prst="line">
              <a:avLst/>
            </a:prstGeom>
            <a:gradFill>
              <a:gsLst>
                <a:gs pos="0">
                  <a:srgbClr val="FF9E9E"/>
                </a:gs>
                <a:gs pos="100000">
                  <a:srgbClr val="BC3E3E"/>
                </a:gs>
              </a:gsLst>
              <a:lin ang="5400000" scaled="0"/>
            </a:gradFill>
            <a:ln w="158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sp>
          <p:nvSpPr>
            <p:cNvPr id="98" name="Line 54"/>
            <p:cNvSpPr>
              <a:spLocks noChangeShapeType="1"/>
            </p:cNvSpPr>
            <p:nvPr/>
          </p:nvSpPr>
          <p:spPr bwMode="auto">
            <a:xfrm rot="10800000">
              <a:off x="9968" y="7221"/>
              <a:ext cx="3345" cy="0"/>
            </a:xfrm>
            <a:prstGeom prst="line">
              <a:avLst/>
            </a:prstGeom>
            <a:gradFill>
              <a:gsLst>
                <a:gs pos="0">
                  <a:srgbClr val="FF9E9E"/>
                </a:gs>
                <a:gs pos="100000">
                  <a:srgbClr val="BC3E3E"/>
                </a:gs>
              </a:gsLst>
              <a:lin ang="5400000" scaled="0"/>
            </a:gradFill>
            <a:ln w="15875">
              <a:solidFill>
                <a:srgbClr val="0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00" kern="0">
                <a:solidFill>
                  <a:srgbClr val="000000"/>
                </a:solidFill>
              </a:endParaRPr>
            </a:p>
          </p:txBody>
        </p:sp>
      </p:grpSp>
      <p:sp>
        <p:nvSpPr>
          <p:cNvPr id="8" name="文本框 7"/>
          <p:cNvSpPr txBox="1"/>
          <p:nvPr/>
        </p:nvSpPr>
        <p:spPr>
          <a:xfrm>
            <a:off x="890915" y="51247"/>
            <a:ext cx="4787582" cy="553085"/>
          </a:xfrm>
          <a:prstGeom prst="rect">
            <a:avLst/>
          </a:prstGeom>
          <a:noFill/>
        </p:spPr>
        <p:txBody>
          <a:bodyPr wrap="square" rtlCol="0">
            <a:spAutoFit/>
          </a:bodyPr>
          <a:lstStyle/>
          <a:p>
            <a:pPr algn="just">
              <a:lnSpc>
                <a:spcPct val="150000"/>
              </a:lnSpc>
            </a:pPr>
            <a:r>
              <a:rPr 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、剩余潜力评价</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5810" y="2317115"/>
            <a:ext cx="4257040" cy="2562860"/>
          </a:xfrm>
          <a:prstGeom prst="rect">
            <a:avLst/>
          </a:prstGeom>
        </p:spPr>
      </p:pic>
      <p:sp>
        <p:nvSpPr>
          <p:cNvPr id="100" name="文本框 99"/>
          <p:cNvSpPr txBox="1"/>
          <p:nvPr/>
        </p:nvSpPr>
        <p:spPr>
          <a:xfrm>
            <a:off x="4559935" y="2080895"/>
            <a:ext cx="4242435" cy="275590"/>
          </a:xfrm>
          <a:prstGeom prst="rect">
            <a:avLst/>
          </a:prstGeom>
          <a:noFill/>
          <a:ln w="9525">
            <a:noFill/>
          </a:ln>
        </p:spPr>
        <p:txBody>
          <a:bodyPr wrap="square">
            <a:spAutoFit/>
          </a:bodyPr>
          <a:lstStyle/>
          <a:p>
            <a:pPr marL="0" indent="0" algn="ctr"/>
            <a:r>
              <a:rPr lang="zh-CN" sz="1200" b="0">
                <a:solidFill>
                  <a:srgbClr val="0000FF"/>
                </a:solidFill>
                <a:latin typeface="华文新魏" panose="02010800040101010101" pitchFamily="2" charset="-122"/>
                <a:ea typeface="华文新魏" panose="02010800040101010101" pitchFamily="2" charset="-122"/>
                <a:cs typeface="华文新魏" panose="02010800040101010101" pitchFamily="2" charset="-122"/>
              </a:rPr>
              <a:t> 气井措施风险预评价模板</a:t>
            </a:r>
            <a:endParaRPr lang="zh-CN" altLang="en-US" sz="1200" b="0">
              <a:solidFill>
                <a:srgbClr val="0000FF"/>
              </a:solidFill>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10" name="矩形 9"/>
          <p:cNvSpPr/>
          <p:nvPr/>
        </p:nvSpPr>
        <p:spPr>
          <a:xfrm>
            <a:off x="321945" y="681990"/>
            <a:ext cx="8494395" cy="1345565"/>
          </a:xfrm>
          <a:prstGeom prst="rect">
            <a:avLst/>
          </a:prstGeom>
        </p:spPr>
        <p:txBody>
          <a:bodyPr wrap="square">
            <a:spAutoFit/>
          </a:bodyPr>
          <a:lstStyle/>
          <a:p>
            <a:pPr algn="just">
              <a:lnSpc>
                <a:spcPct val="170000"/>
              </a:lnSpc>
            </a:pP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    </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根据运行成本、操作成本、生产成本、完全成本与气价的关系，</a:t>
            </a:r>
            <a:r>
              <a:rPr lang="zh-CN" altLang="zh-CN" sz="1600" dirty="0">
                <a:latin typeface="方正大黑简体" panose="02010601030101010101" charset="-122"/>
                <a:ea typeface="方正大黑简体" panose="02010601030101010101" charset="-122"/>
                <a:cs typeface="方正大黑简体" panose="02010601030101010101" charset="-122"/>
                <a:sym typeface="+mn-ea"/>
              </a:rPr>
              <a:t>综合考虑措施增产气量、措施增量投入、措施增量成本、天然气销售价格、商品率等经济评价参数，将措施效益划分为</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a:t>
            </a:r>
            <a:r>
              <a:rPr lang="zh-CN"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个效益区间</a:t>
            </a:r>
            <a:r>
              <a:rPr lang="zh-CN" altLang="zh-CN" sz="1600" dirty="0">
                <a:latin typeface="方正大黑简体" panose="02010601030101010101" charset="-122"/>
                <a:ea typeface="方正大黑简体" panose="02010601030101010101" charset="-122"/>
                <a:cs typeface="方正大黑简体" panose="02010601030101010101" charset="-122"/>
                <a:sym typeface="+mn-ea"/>
              </a:rPr>
              <a:t>，</a:t>
            </a:r>
            <a:r>
              <a:rPr lang="zh-CN"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建立气井</a:t>
            </a:r>
            <a:r>
              <a:rPr lang="zh-CN"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措施增产风险评价模板</a:t>
            </a:r>
            <a:r>
              <a:rPr lang="zh-CN"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a:t>
            </a:r>
          </a:p>
        </p:txBody>
      </p:sp>
      <p:sp>
        <p:nvSpPr>
          <p:cNvPr id="5" name="文本框 4"/>
          <p:cNvSpPr txBox="1"/>
          <p:nvPr/>
        </p:nvSpPr>
        <p:spPr>
          <a:xfrm>
            <a:off x="363855" y="2346960"/>
            <a:ext cx="4174490" cy="2533015"/>
          </a:xfrm>
          <a:prstGeom prst="rect">
            <a:avLst/>
          </a:prstGeom>
          <a:noFill/>
          <a:ln w="19050">
            <a:solidFill>
              <a:srgbClr val="FF4817"/>
            </a:solidFill>
            <a:prstDash val="dashDot"/>
          </a:ln>
        </p:spPr>
        <p:txBody>
          <a:bodyPr wrap="square">
            <a:spAutoFit/>
          </a:bodyPr>
          <a:lstStyle/>
          <a:p>
            <a:pPr marL="0" indent="0" latinLnBrk="0">
              <a:lnSpc>
                <a:spcPct val="155000"/>
              </a:lnSpc>
            </a:pPr>
            <a:r>
              <a:rPr lang="zh-CN" sz="1400" b="0">
                <a:latin typeface="方正黑体简体" panose="02010601030101010101" pitchFamily="2" charset="-122"/>
                <a:ea typeface="方正黑体简体" panose="02010601030101010101" pitchFamily="2" charset="-122"/>
                <a:cs typeface="方正黑体简体" panose="02010601030101010101" pitchFamily="2" charset="-122"/>
              </a:rPr>
              <a:t>高效措施：</a:t>
            </a:r>
            <a:r>
              <a:rPr lang="en-US" sz="1400">
                <a:latin typeface="方正黑体简体" panose="02010601030101010101" pitchFamily="2" charset="-122"/>
                <a:ea typeface="方正黑体简体" panose="02010601030101010101" pitchFamily="2" charset="-122"/>
                <a:cs typeface="方正黑体简体" panose="02010601030101010101" pitchFamily="2" charset="-122"/>
                <a:sym typeface="+mn-ea"/>
              </a:rPr>
              <a:t>Q≥I/(P-C</a:t>
            </a:r>
            <a:r>
              <a:rPr lang="en-US" sz="1400" baseline="-25000">
                <a:latin typeface="方正黑体简体" panose="02010601030101010101" pitchFamily="2" charset="-122"/>
                <a:ea typeface="方正黑体简体" panose="02010601030101010101" pitchFamily="2" charset="-122"/>
                <a:cs typeface="方正黑体简体" panose="02010601030101010101" pitchFamily="2" charset="-122"/>
                <a:sym typeface="+mn-ea"/>
              </a:rPr>
              <a:t>w</a:t>
            </a:r>
            <a:r>
              <a:rPr lang="en-US" sz="1400">
                <a:latin typeface="方正黑体简体" panose="02010601030101010101" pitchFamily="2" charset="-122"/>
                <a:ea typeface="方正黑体简体" panose="02010601030101010101" pitchFamily="2" charset="-122"/>
                <a:cs typeface="方正黑体简体" panose="02010601030101010101" pitchFamily="2" charset="-122"/>
                <a:sym typeface="+mn-ea"/>
              </a:rPr>
              <a:t>)</a:t>
            </a:r>
          </a:p>
          <a:p>
            <a:pPr marL="0" indent="0" latinLnBrk="0">
              <a:lnSpc>
                <a:spcPct val="155000"/>
              </a:lnSpc>
            </a:pPr>
            <a:r>
              <a:rPr lang="zh-CN" altLang="en-US" sz="1400">
                <a:latin typeface="方正黑体简体" panose="02010601030101010101" pitchFamily="2" charset="-122"/>
                <a:ea typeface="方正黑体简体" panose="02010601030101010101" pitchFamily="2" charset="-122"/>
                <a:cs typeface="方正黑体简体" panose="02010601030101010101" pitchFamily="2" charset="-122"/>
              </a:rPr>
              <a:t>中效措施：I/(P- Cs)≤Q≤I/(P- Cw)</a:t>
            </a:r>
          </a:p>
          <a:p>
            <a:pPr marL="0" indent="0" latinLnBrk="0">
              <a:lnSpc>
                <a:spcPct val="155000"/>
              </a:lnSpc>
            </a:pPr>
            <a:r>
              <a:rPr lang="zh-CN" altLang="en-US" sz="1400">
                <a:latin typeface="方正黑体简体" panose="02010601030101010101" pitchFamily="2" charset="-122"/>
                <a:ea typeface="方正黑体简体" panose="02010601030101010101" pitchFamily="2" charset="-122"/>
                <a:cs typeface="方正黑体简体" panose="02010601030101010101" pitchFamily="2" charset="-122"/>
              </a:rPr>
              <a:t>低效措施：I/(P-Cc)≤Q≤I/(P-Cs)</a:t>
            </a:r>
          </a:p>
          <a:p>
            <a:pPr marL="0" indent="0" latinLnBrk="0">
              <a:lnSpc>
                <a:spcPct val="155000"/>
              </a:lnSpc>
            </a:pPr>
            <a:r>
              <a:rPr lang="zh-CN" altLang="en-US" sz="1400">
                <a:latin typeface="方正黑体简体" panose="02010601030101010101" pitchFamily="2" charset="-122"/>
                <a:ea typeface="方正黑体简体" panose="02010601030101010101" pitchFamily="2" charset="-122"/>
                <a:cs typeface="方正黑体简体" panose="02010601030101010101" pitchFamily="2" charset="-122"/>
              </a:rPr>
              <a:t>边际效益措施：I/(P- Cj)≤Q≤I/(P- Cc)</a:t>
            </a:r>
          </a:p>
          <a:p>
            <a:pPr marL="0" indent="0" latinLnBrk="0">
              <a:lnSpc>
                <a:spcPct val="155000"/>
              </a:lnSpc>
              <a:spcAft>
                <a:spcPts val="1000"/>
              </a:spcAft>
            </a:pPr>
            <a:r>
              <a:rPr lang="zh-CN" altLang="en-US" sz="1400">
                <a:latin typeface="方正黑体简体" panose="02010601030101010101" pitchFamily="2" charset="-122"/>
                <a:ea typeface="方正黑体简体" panose="02010601030101010101" pitchFamily="2" charset="-122"/>
                <a:cs typeface="方正黑体简体" panose="02010601030101010101" pitchFamily="2" charset="-122"/>
              </a:rPr>
              <a:t>负效措施：Q≤I/(P- Cj)</a:t>
            </a:r>
            <a:endParaRPr lang="zh-CN" altLang="en-US" sz="1500">
              <a:latin typeface="方正黑体简体" panose="02010601030101010101" pitchFamily="2" charset="-122"/>
              <a:ea typeface="方正黑体简体" panose="02010601030101010101" pitchFamily="2" charset="-122"/>
              <a:cs typeface="方正黑体简体" panose="02010601030101010101" pitchFamily="2" charset="-122"/>
            </a:endParaRPr>
          </a:p>
          <a:p>
            <a:pPr marL="0" indent="0" algn="just">
              <a:lnSpc>
                <a:spcPct val="140000"/>
              </a:lnSpc>
            </a:pP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I—</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措施投入费用</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，元/千方气；Cw—完全成本，元/千方气；</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C</a:t>
            </a:r>
            <a:r>
              <a:rPr lang="en-US" altLang="zh-CN"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s</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—生产成本，元/千方气；C</a:t>
            </a:r>
            <a:r>
              <a:rPr lang="en-US" altLang="zh-CN"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c</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—操作成本，元/千方气；C</a:t>
            </a:r>
            <a:r>
              <a:rPr lang="en-US" altLang="zh-CN"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j</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rPr>
              <a:t>—基本运行成本，元/千方气；</a:t>
            </a:r>
            <a:r>
              <a:rPr lang="zh-CN" altLang="en-US" sz="1000">
                <a:solidFill>
                  <a:srgbClr val="0000FF"/>
                </a:solidFill>
                <a:latin typeface="方正黑体简体" panose="02010601030101010101" pitchFamily="2" charset="-122"/>
                <a:ea typeface="方正黑体简体" panose="02010601030101010101" pitchFamily="2" charset="-122"/>
                <a:cs typeface="方正黑体简体" panose="02010601030101010101" pitchFamily="2" charset="-122"/>
              </a:rPr>
              <a:t>Q—天然气产量，千方气；P—天然气销售价格，元/千方气。</a:t>
            </a:r>
          </a:p>
        </p:txBody>
      </p:sp>
      <p:sp>
        <p:nvSpPr>
          <p:cNvPr id="6" name="文本框 5"/>
          <p:cNvSpPr txBox="1"/>
          <p:nvPr/>
        </p:nvSpPr>
        <p:spPr>
          <a:xfrm>
            <a:off x="7234555" y="2891155"/>
            <a:ext cx="648000" cy="180000"/>
          </a:xfrm>
          <a:prstGeom prst="rect">
            <a:avLst/>
          </a:prstGeom>
          <a:solidFill>
            <a:schemeClr val="accent2">
              <a:lumMod val="20000"/>
              <a:lumOff val="80000"/>
            </a:schemeClr>
          </a:solidFill>
        </p:spPr>
        <p:txBody>
          <a:bodyPr wrap="none" rtlCol="0" anchor="ctr" anchorCtr="0">
            <a:spAutoFit/>
          </a:bodyPr>
          <a:lstStyle/>
          <a:p>
            <a:pPr algn="ctr"/>
            <a:r>
              <a:rPr lang="zh-CN" altLang="en-US" sz="1000" b="1">
                <a:solidFill>
                  <a:srgbClr val="0000FF"/>
                </a:solidFill>
                <a:latin typeface="黑体" panose="02010609060101010101" charset="-122"/>
                <a:ea typeface="黑体" panose="02010609060101010101" charset="-122"/>
              </a:rPr>
              <a:t>高效区域</a:t>
            </a:r>
          </a:p>
        </p:txBody>
      </p:sp>
      <p:sp>
        <p:nvSpPr>
          <p:cNvPr id="7" name="文本框 6"/>
          <p:cNvSpPr txBox="1"/>
          <p:nvPr/>
        </p:nvSpPr>
        <p:spPr>
          <a:xfrm>
            <a:off x="7298055" y="3450590"/>
            <a:ext cx="648000" cy="180000"/>
          </a:xfrm>
          <a:prstGeom prst="rect">
            <a:avLst/>
          </a:prstGeom>
          <a:solidFill>
            <a:schemeClr val="accent2">
              <a:lumMod val="20000"/>
              <a:lumOff val="80000"/>
            </a:schemeClr>
          </a:solidFill>
        </p:spPr>
        <p:txBody>
          <a:bodyPr wrap="none" rtlCol="0" anchor="ctr" anchorCtr="0">
            <a:spAutoFit/>
          </a:bodyPr>
          <a:lstStyle/>
          <a:p>
            <a:pPr algn="ctr"/>
            <a:r>
              <a:rPr lang="zh-CN" altLang="en-US" sz="1000" b="1">
                <a:solidFill>
                  <a:srgbClr val="0000FF"/>
                </a:solidFill>
                <a:latin typeface="黑体" panose="02010609060101010101" charset="-122"/>
                <a:ea typeface="黑体" panose="02010609060101010101" charset="-122"/>
              </a:rPr>
              <a:t>中效区域</a:t>
            </a:r>
          </a:p>
        </p:txBody>
      </p:sp>
      <p:sp>
        <p:nvSpPr>
          <p:cNvPr id="8" name="文本框 7"/>
          <p:cNvSpPr txBox="1"/>
          <p:nvPr/>
        </p:nvSpPr>
        <p:spPr>
          <a:xfrm>
            <a:off x="7298055" y="3904615"/>
            <a:ext cx="648000" cy="180000"/>
          </a:xfrm>
          <a:prstGeom prst="rect">
            <a:avLst/>
          </a:prstGeom>
          <a:solidFill>
            <a:schemeClr val="accent2">
              <a:lumMod val="20000"/>
              <a:lumOff val="80000"/>
            </a:schemeClr>
          </a:solidFill>
        </p:spPr>
        <p:txBody>
          <a:bodyPr wrap="none" rtlCol="0" anchor="ctr" anchorCtr="0">
            <a:spAutoFit/>
          </a:bodyPr>
          <a:lstStyle/>
          <a:p>
            <a:pPr algn="ctr"/>
            <a:r>
              <a:rPr lang="zh-CN" altLang="en-US" sz="1000" b="1">
                <a:solidFill>
                  <a:srgbClr val="0000FF"/>
                </a:solidFill>
                <a:latin typeface="黑体" panose="02010609060101010101" charset="-122"/>
                <a:ea typeface="黑体" panose="02010609060101010101" charset="-122"/>
              </a:rPr>
              <a:t>低效区域</a:t>
            </a:r>
          </a:p>
        </p:txBody>
      </p:sp>
      <p:sp>
        <p:nvSpPr>
          <p:cNvPr id="9" name="文本框 8"/>
          <p:cNvSpPr txBox="1"/>
          <p:nvPr/>
        </p:nvSpPr>
        <p:spPr>
          <a:xfrm>
            <a:off x="7298055" y="4286250"/>
            <a:ext cx="648000" cy="180000"/>
          </a:xfrm>
          <a:prstGeom prst="rect">
            <a:avLst/>
          </a:prstGeom>
          <a:solidFill>
            <a:schemeClr val="accent2">
              <a:lumMod val="20000"/>
              <a:lumOff val="80000"/>
            </a:schemeClr>
          </a:solidFill>
        </p:spPr>
        <p:txBody>
          <a:bodyPr wrap="none" rtlCol="0" anchor="ctr" anchorCtr="0">
            <a:spAutoFit/>
          </a:bodyPr>
          <a:lstStyle/>
          <a:p>
            <a:pPr algn="ctr"/>
            <a:r>
              <a:rPr lang="zh-CN" altLang="en-US" sz="1000" b="1">
                <a:solidFill>
                  <a:srgbClr val="0000FF"/>
                </a:solidFill>
                <a:latin typeface="黑体" panose="02010609060101010101" charset="-122"/>
                <a:ea typeface="黑体" panose="02010609060101010101" charset="-122"/>
              </a:rPr>
              <a:t>无效区域</a:t>
            </a:r>
          </a:p>
        </p:txBody>
      </p:sp>
      <p:sp>
        <p:nvSpPr>
          <p:cNvPr id="11" name="文本框 10"/>
          <p:cNvSpPr txBox="1"/>
          <p:nvPr/>
        </p:nvSpPr>
        <p:spPr>
          <a:xfrm>
            <a:off x="7923045" y="4026365"/>
            <a:ext cx="648000" cy="180000"/>
          </a:xfrm>
          <a:prstGeom prst="rect">
            <a:avLst/>
          </a:prstGeom>
          <a:solidFill>
            <a:schemeClr val="accent2">
              <a:lumMod val="20000"/>
              <a:lumOff val="80000"/>
            </a:schemeClr>
          </a:solidFill>
        </p:spPr>
        <p:txBody>
          <a:bodyPr wrap="none" rtlCol="0" anchor="ctr" anchorCtr="0">
            <a:spAutoFit/>
          </a:bodyPr>
          <a:lstStyle/>
          <a:p>
            <a:pPr algn="ctr"/>
            <a:r>
              <a:rPr lang="zh-CN" altLang="en-US" sz="1000" b="1">
                <a:solidFill>
                  <a:srgbClr val="0000FF"/>
                </a:solidFill>
                <a:latin typeface="黑体" panose="02010609060101010101" charset="-122"/>
                <a:ea typeface="黑体" panose="02010609060101010101" charset="-122"/>
              </a:rPr>
              <a:t>边际区域</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854" name="Group 142"/>
          <p:cNvGraphicFramePr>
            <a:graphicFrameLocks noGrp="1"/>
          </p:cNvGraphicFramePr>
          <p:nvPr/>
        </p:nvGraphicFramePr>
        <p:xfrm>
          <a:off x="574120" y="2069306"/>
          <a:ext cx="8065586" cy="1979450"/>
        </p:xfrm>
        <a:graphic>
          <a:graphicData uri="http://schemas.openxmlformats.org/drawingml/2006/table">
            <a:tbl>
              <a:tblPr/>
              <a:tblGrid>
                <a:gridCol w="896828">
                  <a:extLst>
                    <a:ext uri="{9D8B030D-6E8A-4147-A177-3AD203B41FA5}">
                      <a16:colId xmlns:a16="http://schemas.microsoft.com/office/drawing/2014/main" val="20000"/>
                    </a:ext>
                  </a:extLst>
                </a:gridCol>
                <a:gridCol w="958962">
                  <a:extLst>
                    <a:ext uri="{9D8B030D-6E8A-4147-A177-3AD203B41FA5}">
                      <a16:colId xmlns:a16="http://schemas.microsoft.com/office/drawing/2014/main" val="20001"/>
                    </a:ext>
                  </a:extLst>
                </a:gridCol>
                <a:gridCol w="1205796">
                  <a:extLst>
                    <a:ext uri="{9D8B030D-6E8A-4147-A177-3AD203B41FA5}">
                      <a16:colId xmlns:a16="http://schemas.microsoft.com/office/drawing/2014/main" val="20002"/>
                    </a:ext>
                  </a:extLst>
                </a:gridCol>
                <a:gridCol w="1116330">
                  <a:extLst>
                    <a:ext uri="{9D8B030D-6E8A-4147-A177-3AD203B41FA5}">
                      <a16:colId xmlns:a16="http://schemas.microsoft.com/office/drawing/2014/main" val="20003"/>
                    </a:ext>
                  </a:extLst>
                </a:gridCol>
                <a:gridCol w="1115670">
                  <a:extLst>
                    <a:ext uri="{9D8B030D-6E8A-4147-A177-3AD203B41FA5}">
                      <a16:colId xmlns:a16="http://schemas.microsoft.com/office/drawing/2014/main" val="20004"/>
                    </a:ext>
                  </a:extLst>
                </a:gridCol>
                <a:gridCol w="1116000">
                  <a:extLst>
                    <a:ext uri="{9D8B030D-6E8A-4147-A177-3AD203B41FA5}">
                      <a16:colId xmlns:a16="http://schemas.microsoft.com/office/drawing/2014/main" val="20005"/>
                    </a:ext>
                  </a:extLst>
                </a:gridCol>
                <a:gridCol w="1656000">
                  <a:extLst>
                    <a:ext uri="{9D8B030D-6E8A-4147-A177-3AD203B41FA5}">
                      <a16:colId xmlns:a16="http://schemas.microsoft.com/office/drawing/2014/main" val="20006"/>
                    </a:ext>
                  </a:extLst>
                </a:gridCol>
              </a:tblGrid>
              <a:tr h="396240">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rPr>
                        <a:t>项目名称</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rPr>
                        <a:t>措施费用</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每井次计量</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有效期</a:t>
                      </a:r>
                    </a:p>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（升）</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（年）</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gridSpan="4">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rPr>
                        <a:t>最低经济增气量（万方）</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hMerge="1">
                  <a:txBody>
                    <a:bodyPr/>
                    <a:lstStyle/>
                    <a:p>
                      <a:endParaRPr lang="zh-CN"/>
                    </a:p>
                  </a:txBody>
                  <a:tcPr>
                    <a:lnT w="9525">
                      <a:solidFill>
                        <a:schemeClr val="tx1"/>
                      </a:solidFill>
                      <a:prstDash val="solid"/>
                    </a:lnT>
                    <a:lnB w="9525">
                      <a:solidFill>
                        <a:schemeClr val="tx1"/>
                      </a:solidFill>
                      <a:prstDash val="solid"/>
                    </a:lnB>
                  </a:tcPr>
                </a:tc>
                <a:tc hMerge="1">
                  <a:txBody>
                    <a:bodyPr/>
                    <a:lstStyle/>
                    <a:p>
                      <a:endParaRPr lang="zh-CN"/>
                    </a:p>
                  </a:txBody>
                  <a:tcPr>
                    <a:lnT w="9525">
                      <a:solidFill>
                        <a:schemeClr val="tx1"/>
                      </a:solidFill>
                      <a:prstDash val="solid"/>
                    </a:lnT>
                    <a:lnB w="9525">
                      <a:solidFill>
                        <a:schemeClr val="tx1"/>
                      </a:solidFill>
                      <a:prstDash val="solid"/>
                    </a:lnB>
                  </a:tcPr>
                </a:tc>
                <a:tc hMerge="1">
                  <a:txBody>
                    <a:bodyPr/>
                    <a:lstStyle/>
                    <a:p>
                      <a:endParaRPr lang="zh-CN"/>
                    </a:p>
                  </a:txBody>
                  <a:tcPr>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0"/>
                  </a:ext>
                </a:extLst>
              </a:tr>
              <a:tr h="396000">
                <a:tc vMerge="1">
                  <a:txBody>
                    <a:bodyPr/>
                    <a:lstStyle/>
                    <a:p>
                      <a:endParaRPr lang="zh-CN"/>
                    </a:p>
                  </a:txBody>
                  <a:tcPr>
                    <a:lnL w="9525">
                      <a:solidFill>
                        <a:schemeClr val="tx1"/>
                      </a:solidFill>
                      <a:prstDash val="solid"/>
                    </a:lnL>
                    <a:lnR w="9525">
                      <a:solidFill>
                        <a:schemeClr val="tx1"/>
                      </a:solidFill>
                      <a:prstDash val="solid"/>
                    </a:lnR>
                    <a:lnB w="9525">
                      <a:solidFill>
                        <a:schemeClr val="tx1"/>
                      </a:solidFill>
                      <a:prstDash val="solid"/>
                    </a:lnB>
                  </a:tcPr>
                </a:tc>
                <a:tc vMerge="1">
                  <a:txBody>
                    <a:bodyPr/>
                    <a:lstStyle/>
                    <a:p>
                      <a:endParaRPr lang="zh-CN"/>
                    </a:p>
                  </a:txBody>
                  <a:tcPr>
                    <a:lnL w="9525">
                      <a:solidFill>
                        <a:schemeClr val="tx1"/>
                      </a:solidFill>
                      <a:prstDash val="solid"/>
                    </a:lnL>
                    <a:lnR w="9525">
                      <a:solidFill>
                        <a:schemeClr val="tx1"/>
                      </a:solidFill>
                      <a:prstDash val="solid"/>
                    </a:lnR>
                    <a:lnB w="9525">
                      <a:solidFill>
                        <a:schemeClr val="tx1"/>
                      </a:solidFill>
                      <a:prstDash val="solid"/>
                    </a:lnB>
                  </a:tcPr>
                </a:tc>
                <a:tc vMerge="1">
                  <a:txBody>
                    <a:bodyPr/>
                    <a:lstStyle/>
                    <a:p>
                      <a:endParaRPr lang="zh-CN"/>
                    </a:p>
                  </a:txBody>
                  <a:tcPr>
                    <a:lnL w="9525">
                      <a:solidFill>
                        <a:schemeClr val="tx1"/>
                      </a:solidFill>
                      <a:prstDash val="solid"/>
                    </a:lnL>
                    <a:lnR w="9525">
                      <a:solidFill>
                        <a:schemeClr val="tx1"/>
                      </a:solidFill>
                      <a:prstDash val="solid"/>
                    </a:lnR>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高效（</a:t>
                      </a:r>
                      <a:r>
                        <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sym typeface="+mn-ea"/>
                        </a:rPr>
                        <a:t>完全成本</a:t>
                      </a:r>
                      <a:r>
                        <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中效</a:t>
                      </a:r>
                      <a:r>
                        <a:rPr kumimoji="0" lang="zh-CN" altLang="en-US" sz="1100" b="1" i="0" u="none" strike="noStrike" cap="none" normalizeH="0" baseline="0"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sym typeface="+mn-ea"/>
                        </a:rPr>
                        <a:t>（生产成本）</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FF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低效（操作成本）</a:t>
                      </a: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边际效益（基本运行成本）</a:t>
                      </a: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extLst>
                  <a:ext uri="{0D108BD9-81ED-4DB2-BD59-A6C34878D82A}">
                    <a16:rowId xmlns:a16="http://schemas.microsoft.com/office/drawing/2014/main" val="10001"/>
                  </a:ext>
                </a:extLst>
              </a:tr>
              <a:tr h="39560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rPr>
                        <a:t>泡沫排水</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350</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元</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井次</a:t>
                      </a:r>
                    </a:p>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泡排剂</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11</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元</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升</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25</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升</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天</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140.59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rPr>
                        <a:t>86.18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solidFill>
                            <a:srgbClr val="FF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45.65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defTabSz="914400" fontAlgn="b">
                        <a:buClrTx/>
                        <a:buSzTx/>
                        <a:buFontTx/>
                        <a:buNone/>
                      </a:pPr>
                      <a:r>
                        <a:rPr lang="zh-CN" altLang="en-US" sz="1100" b="1"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rPr>
                        <a:t>42.68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2"/>
                  </a:ext>
                </a:extLst>
              </a:tr>
              <a:tr h="39560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rPr>
                        <a:t>速度管柱</a:t>
                      </a:r>
                      <a:endParaRPr kumimoji="0" lang="zh-CN" altLang="en-US" sz="1100" b="1" i="0" u="none" strike="noStrike" cap="none" normalizeH="0" baseline="0">
                        <a:ln>
                          <a:noFill/>
                        </a:ln>
                        <a:solidFill>
                          <a:schemeClr val="tx1"/>
                        </a:solidFill>
                        <a:effectLst/>
                        <a:latin typeface="方正黑体简体" panose="02010601030101010101" pitchFamily="2" charset="-122"/>
                        <a:ea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45</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万元</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-/10</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年</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133.33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rPr>
                        <a:t>81.73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solidFill>
                            <a:srgbClr val="FF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43.29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defTabSz="914400" fontAlgn="b">
                        <a:buClrTx/>
                        <a:buSzTx/>
                        <a:buFontTx/>
                        <a:buNone/>
                      </a:pPr>
                      <a:r>
                        <a:rPr lang="zh-CN" altLang="en-US" sz="1100" b="1"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rPr>
                        <a:t>40.47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3"/>
                  </a:ext>
                </a:extLst>
              </a:tr>
              <a:tr h="396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rPr>
                        <a:t>柱塞气举</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13.6</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万元</a:t>
                      </a: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zh-CN"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-/10</a:t>
                      </a:r>
                      <a:r>
                        <a:rPr kumimoji="0" lang="zh-CN" altLang="en-US" sz="1100" b="1"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年</a:t>
                      </a:r>
                      <a:endParaRPr kumimoji="0" lang="zh-CN" altLang="en-US" sz="11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nchorCtr="1" horzOverflow="overflow">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40.29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rPr>
                        <a:t>24.70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b" hangingPunct="1">
                        <a:buClrTx/>
                        <a:buSzTx/>
                        <a:buFontTx/>
                        <a:buNone/>
                      </a:pPr>
                      <a:r>
                        <a:rPr lang="zh-CN" altLang="en-US" sz="1100" b="1" dirty="0">
                          <a:ln>
                            <a:noFill/>
                          </a:ln>
                          <a:solidFill>
                            <a:srgbClr val="FF0000"/>
                          </a:solidFill>
                          <a:effectLst/>
                          <a:latin typeface="方正黑体简体" panose="02010601030101010101" pitchFamily="2" charset="-122"/>
                          <a:ea typeface="方正黑体简体" panose="02010601030101010101" pitchFamily="2" charset="-122"/>
                          <a:cs typeface="方正黑体简体" panose="02010601030101010101" pitchFamily="2" charset="-122"/>
                        </a:rPr>
                        <a:t>13.08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defTabSz="914400" fontAlgn="b">
                        <a:buClrTx/>
                        <a:buSzTx/>
                        <a:buFontTx/>
                        <a:buNone/>
                      </a:pPr>
                      <a:r>
                        <a:rPr lang="zh-CN" altLang="en-US" sz="1100" b="1" dirty="0">
                          <a:ln>
                            <a:noFill/>
                          </a:ln>
                          <a:effectLst/>
                          <a:latin typeface="方正黑体简体" panose="02010601030101010101" pitchFamily="2" charset="-122"/>
                          <a:ea typeface="方正黑体简体" panose="02010601030101010101" pitchFamily="2" charset="-122"/>
                          <a:cs typeface="方正黑体简体" panose="02010601030101010101" pitchFamily="2" charset="-122"/>
                        </a:rPr>
                        <a:t>12.23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4"/>
                  </a:ext>
                </a:extLst>
              </a:tr>
            </a:tbl>
          </a:graphicData>
        </a:graphic>
      </p:graphicFrame>
      <p:sp>
        <p:nvSpPr>
          <p:cNvPr id="61481" name="矩形 3"/>
          <p:cNvSpPr>
            <a:spLocks noChangeArrowheads="1"/>
          </p:cNvSpPr>
          <p:nvPr/>
        </p:nvSpPr>
        <p:spPr bwMode="auto">
          <a:xfrm>
            <a:off x="574675" y="1668780"/>
            <a:ext cx="8065135"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fontAlgn="base">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静态法评价排水采气措施效益最低经济增气量统计表</a:t>
            </a:r>
          </a:p>
        </p:txBody>
      </p:sp>
      <p:sp>
        <p:nvSpPr>
          <p:cNvPr id="61482" name="Rectangle 397"/>
          <p:cNvSpPr>
            <a:spLocks noChangeArrowheads="1"/>
          </p:cNvSpPr>
          <p:nvPr/>
        </p:nvSpPr>
        <p:spPr bwMode="auto">
          <a:xfrm>
            <a:off x="7383384" y="1816576"/>
            <a:ext cx="1256665" cy="252730"/>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base">
              <a:spcBef>
                <a:spcPct val="0"/>
              </a:spcBef>
              <a:spcAft>
                <a:spcPct val="0"/>
              </a:spcAft>
            </a:pPr>
            <a:r>
              <a:rPr lang="zh-CN" altLang="en-US" sz="1050" b="1">
                <a:solidFill>
                  <a:srgbClr val="000000"/>
                </a:solidFill>
                <a:latin typeface="楷体_GB2312" pitchFamily="49" charset="-122"/>
                <a:ea typeface="楷体_GB2312" pitchFamily="49" charset="-122"/>
              </a:rPr>
              <a:t>注： 商品率</a:t>
            </a:r>
            <a:r>
              <a:rPr lang="en-US" altLang="zh-CN" sz="1050" b="1">
                <a:solidFill>
                  <a:srgbClr val="000000"/>
                </a:solidFill>
                <a:latin typeface="楷体_GB2312" pitchFamily="49" charset="-122"/>
                <a:ea typeface="楷体_GB2312" pitchFamily="49" charset="-122"/>
              </a:rPr>
              <a:t>93.3%</a:t>
            </a:r>
            <a:endParaRPr lang="zh-CN" altLang="en-US" sz="1050" b="1">
              <a:solidFill>
                <a:srgbClr val="000000"/>
              </a:solidFill>
              <a:latin typeface="楷体_GB2312" pitchFamily="49" charset="-122"/>
              <a:ea typeface="楷体_GB2312" pitchFamily="49" charset="-122"/>
            </a:endParaRPr>
          </a:p>
        </p:txBody>
      </p:sp>
      <p:sp>
        <p:nvSpPr>
          <p:cNvPr id="61483" name="Text Box 143"/>
          <p:cNvSpPr txBox="1">
            <a:spLocks noChangeArrowheads="1"/>
          </p:cNvSpPr>
          <p:nvPr/>
        </p:nvSpPr>
        <p:spPr bwMode="auto">
          <a:xfrm>
            <a:off x="335915" y="614045"/>
            <a:ext cx="8498205" cy="1010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indent="4572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80000"/>
              </a:lnSpc>
              <a:spcBef>
                <a:spcPct val="0"/>
              </a:spcBef>
              <a:spcAft>
                <a:spcPct val="0"/>
              </a:spcAft>
            </a:pP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在销售气价气价</a:t>
            </a:r>
            <a:r>
              <a:rPr lang="en-US" altLang="zh-CN" sz="1700" b="0" dirty="0">
                <a:solidFill>
                  <a:srgbClr val="FF0000"/>
                </a:solidFill>
                <a:latin typeface="方正大黑简体" panose="02010601030101010101" charset="-122"/>
                <a:ea typeface="方正大黑简体" panose="02010601030101010101" charset="-122"/>
                <a:cs typeface="方正大黑简体" panose="02010601030101010101" charset="-122"/>
              </a:rPr>
              <a:t>1239.9</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元</a:t>
            </a:r>
            <a:r>
              <a:rPr lang="en-US" altLang="zh-CN" sz="1700" b="0"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千方，商品率</a:t>
            </a:r>
            <a:r>
              <a:rPr lang="en-US" altLang="zh-CN" sz="1700" b="0" dirty="0">
                <a:solidFill>
                  <a:srgbClr val="FF0000"/>
                </a:solidFill>
                <a:latin typeface="方正大黑简体" panose="02010601030101010101" charset="-122"/>
                <a:ea typeface="方正大黑简体" panose="02010601030101010101" charset="-122"/>
                <a:cs typeface="方正大黑简体" panose="02010601030101010101" charset="-122"/>
              </a:rPr>
              <a:t>93.3</a:t>
            </a:r>
            <a:r>
              <a:rPr lang="en-US" altLang="zh-CN" sz="1700" b="0"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条件下，评价出</a:t>
            </a:r>
            <a:r>
              <a:rPr lang="zh-CN" altLang="en-US" sz="1700" b="0" dirty="0">
                <a:solidFill>
                  <a:srgbClr val="FF0000"/>
                </a:solidFill>
                <a:latin typeface="方正大黑简体" panose="02010601030101010101" charset="-122"/>
                <a:ea typeface="方正大黑简体" panose="02010601030101010101" charset="-122"/>
                <a:cs typeface="方正大黑简体" panose="02010601030101010101" charset="-122"/>
              </a:rPr>
              <a:t>操作成本下</a:t>
            </a:r>
            <a:r>
              <a:rPr lang="zh-CN" altLang="en-US" sz="1700" b="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效益最低经济增气量</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为：泡沫排水</a:t>
            </a:r>
            <a:r>
              <a:rPr lang="en-US" altLang="zh-CN" sz="1700" b="0" dirty="0">
                <a:solidFill>
                  <a:srgbClr val="FF0000"/>
                </a:solidFill>
                <a:latin typeface="方正大黑简体" panose="02010601030101010101" charset="-122"/>
                <a:ea typeface="方正大黑简体" panose="02010601030101010101" charset="-122"/>
                <a:cs typeface="方正大黑简体" panose="02010601030101010101" charset="-122"/>
              </a:rPr>
              <a:t>45.65</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万方，速度管柱</a:t>
            </a:r>
            <a:r>
              <a:rPr lang="en-US" altLang="zh-CN" sz="1700" b="0" dirty="0">
                <a:solidFill>
                  <a:srgbClr val="FF0000"/>
                </a:solidFill>
                <a:latin typeface="方正大黑简体" panose="02010601030101010101" charset="-122"/>
                <a:ea typeface="方正大黑简体" panose="02010601030101010101" charset="-122"/>
                <a:cs typeface="方正大黑简体" panose="02010601030101010101" charset="-122"/>
              </a:rPr>
              <a:t>43.29</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万方，柱塞气举</a:t>
            </a:r>
            <a:r>
              <a:rPr lang="en-US" altLang="zh-CN" sz="1700" b="0" dirty="0">
                <a:solidFill>
                  <a:srgbClr val="FF0000"/>
                </a:solidFill>
                <a:latin typeface="方正大黑简体" panose="02010601030101010101" charset="-122"/>
                <a:ea typeface="方正大黑简体" panose="02010601030101010101" charset="-122"/>
                <a:cs typeface="方正大黑简体" panose="02010601030101010101" charset="-122"/>
              </a:rPr>
              <a:t>13.08</a:t>
            </a:r>
            <a:r>
              <a:rPr lang="zh-CN" altLang="en-US" sz="1700" b="0" dirty="0">
                <a:solidFill>
                  <a:srgbClr val="000000"/>
                </a:solidFill>
                <a:latin typeface="方正大黑简体" panose="02010601030101010101" charset="-122"/>
                <a:ea typeface="方正大黑简体" panose="02010601030101010101" charset="-122"/>
                <a:cs typeface="方正大黑简体" panose="02010601030101010101" charset="-122"/>
              </a:rPr>
              <a:t>万方。</a:t>
            </a:r>
          </a:p>
        </p:txBody>
      </p:sp>
      <p:sp>
        <p:nvSpPr>
          <p:cNvPr id="61484" name="矩形 1"/>
          <p:cNvSpPr>
            <a:spLocks noChangeArrowheads="1"/>
          </p:cNvSpPr>
          <p:nvPr/>
        </p:nvSpPr>
        <p:spPr bwMode="auto">
          <a:xfrm>
            <a:off x="335280" y="4027805"/>
            <a:ext cx="848106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fontAlgn="base">
              <a:lnSpc>
                <a:spcPct val="180000"/>
              </a:lnSpc>
              <a:spcBef>
                <a:spcPct val="0"/>
              </a:spcBef>
              <a:spcAft>
                <a:spcPct val="0"/>
              </a:spcAft>
            </a:pP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综合考虑，取三种措施</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最低经济气量最大值</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作为气井经济效益的下限，即剩余可采气量</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小于</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45.65×10</a:t>
            </a:r>
            <a:r>
              <a:rPr lang="en-US" altLang="zh-CN" sz="1600" baseline="30000" dirty="0">
                <a:solidFill>
                  <a:srgbClr val="FF0000"/>
                </a:solidFill>
                <a:latin typeface="方正大黑简体" panose="02010601030101010101" charset="-122"/>
                <a:ea typeface="方正大黑简体" panose="02010601030101010101" charset="-122"/>
                <a:cs typeface="方正大黑简体" panose="02010601030101010101" charset="-122"/>
              </a:rPr>
              <a:t>4</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m</a:t>
            </a:r>
            <a:r>
              <a:rPr lang="en-US" altLang="zh-CN" sz="1600" baseline="300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且目前日产</a:t>
            </a: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低于</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0.05</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×10</a:t>
            </a:r>
            <a:r>
              <a:rPr lang="en-US" altLang="zh-CN" sz="1600" baseline="300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m</a:t>
            </a:r>
            <a:r>
              <a:rPr lang="en-US" altLang="zh-CN" sz="1600" baseline="300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a:t>
            </a:r>
            <a:r>
              <a:rPr lang="zh-CN" altLang="en-US" sz="1600" dirty="0">
                <a:solidFill>
                  <a:srgbClr val="000000"/>
                </a:solidFill>
                <a:latin typeface="方正大黑简体" panose="02010601030101010101" charset="-122"/>
                <a:ea typeface="方正大黑简体" panose="02010601030101010101" charset="-122"/>
                <a:cs typeface="方正大黑简体" panose="02010601030101010101" charset="-122"/>
              </a:rPr>
              <a:t>的气井没有生产潜力。</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10"/>
          <p:cNvSpPr>
            <a:spLocks noChangeArrowheads="1"/>
          </p:cNvSpPr>
          <p:nvPr/>
        </p:nvSpPr>
        <p:spPr bwMode="auto">
          <a:xfrm>
            <a:off x="335280" y="621030"/>
            <a:ext cx="8503920" cy="158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90000"/>
              </a:lnSpc>
            </a:pP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rPr>
              <a:t>568</a:t>
            </a:r>
            <a:r>
              <a:rPr lang="zh-CN" altLang="en-US" sz="1700" dirty="0">
                <a:solidFill>
                  <a:schemeClr val="tx1"/>
                </a:solidFill>
                <a:latin typeface="方正大黑简体" panose="02010601030101010101" charset="-122"/>
                <a:ea typeface="方正大黑简体" panose="02010601030101010101" charset="-122"/>
                <a:cs typeface="方正大黑简体" panose="02010601030101010101" charset="-122"/>
              </a:rPr>
              <a:t>口高压低产井：</a:t>
            </a:r>
            <a:r>
              <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rPr>
              <a:t>具备常规排采措施潜力</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387</a:t>
            </a:r>
            <a:r>
              <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口</a:t>
            </a:r>
            <a:r>
              <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rPr>
              <a:t>，井数占比</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rPr>
              <a:t>68.13</a:t>
            </a:r>
            <a:r>
              <a:rPr lang="en-US" altLang="zh-CN" sz="1700"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rPr>
              <a:t>，平均单井剩余经济可采储量</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rPr>
              <a:t>1161.52</a:t>
            </a:r>
            <a:r>
              <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rPr>
              <a:t>万方。</a:t>
            </a:r>
            <a:r>
              <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常规排采</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措施无潜力井</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181</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口（</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33</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口剩余可采气量小于</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45.65</a:t>
            </a:r>
            <a:r>
              <a:rPr lang="zh-CN" altLang="en-US"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万方，</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148</a:t>
            </a:r>
            <a:r>
              <a:rPr lang="zh-CN" altLang="en-US" sz="17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口</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目前日产小于</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500</a:t>
            </a:r>
            <a:r>
              <a:rPr lang="zh-CN" altLang="en-US"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方</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700" dirty="0">
              <a:solidFill>
                <a:srgbClr val="000000"/>
              </a:solidFill>
              <a:latin typeface="方正大黑简体" panose="02010601030101010101" charset="-122"/>
              <a:ea typeface="方正大黑简体" panose="02010601030101010101" charset="-122"/>
              <a:cs typeface="方正大黑简体" panose="02010601030101010101" charset="-122"/>
            </a:endParaRPr>
          </a:p>
        </p:txBody>
      </p:sp>
      <p:sp>
        <p:nvSpPr>
          <p:cNvPr id="62467" name="TextBox 2"/>
          <p:cNvSpPr txBox="1">
            <a:spLocks noChangeArrowheads="1"/>
          </p:cNvSpPr>
          <p:nvPr/>
        </p:nvSpPr>
        <p:spPr bwMode="auto">
          <a:xfrm>
            <a:off x="837565" y="2145030"/>
            <a:ext cx="719963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92" tIns="34245" rIns="68492" bIns="34245">
            <a:spAutoFit/>
          </a:bodyPr>
          <a:lstStyle>
            <a:lvl1pPr defTabSz="812800" eaLnBrk="0" hangingPunct="0">
              <a:defRPr b="1">
                <a:solidFill>
                  <a:schemeClr val="tx1"/>
                </a:solidFill>
                <a:latin typeface="Arial" panose="020B0604020202020204" pitchFamily="34" charset="0"/>
                <a:ea typeface="宋体" panose="02010600030101010101" pitchFamily="2" charset="-122"/>
              </a:defRPr>
            </a:lvl1pPr>
            <a:lvl2pPr marL="742950" indent="-285750" defTabSz="812800" eaLnBrk="0" hangingPunct="0">
              <a:defRPr b="1">
                <a:solidFill>
                  <a:schemeClr val="tx1"/>
                </a:solidFill>
                <a:latin typeface="Arial" panose="020B0604020202020204" pitchFamily="34" charset="0"/>
                <a:ea typeface="宋体" panose="02010600030101010101" pitchFamily="2" charset="-122"/>
              </a:defRPr>
            </a:lvl2pPr>
            <a:lvl3pPr marL="1143000" indent="-228600" defTabSz="812800" eaLnBrk="0" hangingPunct="0">
              <a:defRPr b="1">
                <a:solidFill>
                  <a:schemeClr val="tx1"/>
                </a:solidFill>
                <a:latin typeface="Arial" panose="020B0604020202020204" pitchFamily="34" charset="0"/>
                <a:ea typeface="宋体" panose="02010600030101010101" pitchFamily="2" charset="-122"/>
              </a:defRPr>
            </a:lvl3pPr>
            <a:lvl4pPr marL="1600200" indent="-228600" defTabSz="812800" eaLnBrk="0" hangingPunct="0">
              <a:defRPr b="1">
                <a:solidFill>
                  <a:schemeClr val="tx1"/>
                </a:solidFill>
                <a:latin typeface="Arial" panose="020B0604020202020204" pitchFamily="34" charset="0"/>
                <a:ea typeface="宋体" panose="02010600030101010101" pitchFamily="2" charset="-122"/>
              </a:defRPr>
            </a:lvl4pPr>
            <a:lvl5pPr marL="2057400" indent="-228600" defTabSz="812800" eaLnBrk="0" hangingPunct="0">
              <a:defRPr b="1">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000000"/>
              </a:buClr>
              <a:buFont typeface="Arial" panose="020B0604020202020204" pitchFamily="34" charset="0"/>
              <a:buNone/>
            </a:pPr>
            <a:r>
              <a:rPr lang="zh-CN" altLang="en-US" sz="1400" b="0" dirty="0">
                <a:solidFill>
                  <a:srgbClr val="0000FF"/>
                </a:solidFill>
                <a:latin typeface="华文新魏" panose="02010800040101010101" pitchFamily="2" charset="-122"/>
                <a:ea typeface="华文新魏" panose="02010800040101010101" pitchFamily="2" charset="-122"/>
                <a:cs typeface="楷体_GB2312" pitchFamily="49" charset="-122"/>
              </a:rPr>
              <a:t>高压低产气井剩余潜力评价表</a:t>
            </a:r>
          </a:p>
        </p:txBody>
      </p:sp>
      <p:graphicFrame>
        <p:nvGraphicFramePr>
          <p:cNvPr id="5" name="表格 4"/>
          <p:cNvGraphicFramePr>
            <a:graphicFrameLocks noGrp="1"/>
          </p:cNvGraphicFramePr>
          <p:nvPr/>
        </p:nvGraphicFramePr>
        <p:xfrm>
          <a:off x="836930" y="2427605"/>
          <a:ext cx="7200265" cy="2666365"/>
        </p:xfrm>
        <a:graphic>
          <a:graphicData uri="http://schemas.openxmlformats.org/drawingml/2006/table">
            <a:tbl>
              <a:tblPr firstRow="1" bandRow="1"/>
              <a:tblGrid>
                <a:gridCol w="18002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gridCol w="1080135">
                  <a:extLst>
                    <a:ext uri="{9D8B030D-6E8A-4147-A177-3AD203B41FA5}">
                      <a16:colId xmlns:a16="http://schemas.microsoft.com/office/drawing/2014/main" val="20003"/>
                    </a:ext>
                  </a:extLst>
                </a:gridCol>
                <a:gridCol w="2160270">
                  <a:extLst>
                    <a:ext uri="{9D8B030D-6E8A-4147-A177-3AD203B41FA5}">
                      <a16:colId xmlns:a16="http://schemas.microsoft.com/office/drawing/2014/main" val="20004"/>
                    </a:ext>
                  </a:extLst>
                </a:gridCol>
              </a:tblGrid>
              <a:tr h="280035">
                <a:tc rowSpan="2">
                  <a:txBody>
                    <a:bodyPr/>
                    <a:lstStyle/>
                    <a:p>
                      <a:pPr algn="ctr"/>
                      <a:r>
                        <a:rPr lang="zh-CN" altLang="en-US" sz="1200" b="1" dirty="0">
                          <a:solidFill>
                            <a:schemeClr val="tx1"/>
                          </a:solidFill>
                          <a:latin typeface="黑体" panose="02010609060101010101" charset="-122"/>
                          <a:ea typeface="黑体" panose="02010609060101010101" charset="-122"/>
                        </a:rPr>
                        <a:t>作业区</a:t>
                      </a:r>
                    </a:p>
                  </a:txBody>
                  <a:tcPr marL="68585" marR="68585" marT="34290" marB="3429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rowSpan="2">
                  <a:txBody>
                    <a:bodyPr/>
                    <a:lstStyle/>
                    <a:p>
                      <a:pPr algn="ctr"/>
                      <a:r>
                        <a:rPr lang="zh-CN" altLang="en-US" sz="1200" b="1" dirty="0">
                          <a:solidFill>
                            <a:schemeClr val="tx1"/>
                          </a:solidFill>
                          <a:latin typeface="黑体" panose="02010609060101010101" charset="-122"/>
                          <a:ea typeface="黑体" panose="02010609060101010101" charset="-122"/>
                        </a:rPr>
                        <a:t>总井数</a:t>
                      </a:r>
                      <a:endParaRPr lang="en-US" altLang="zh-CN" sz="1200" b="1" dirty="0">
                        <a:solidFill>
                          <a:schemeClr val="tx1"/>
                        </a:solidFill>
                        <a:latin typeface="黑体" panose="02010609060101010101" charset="-122"/>
                        <a:ea typeface="黑体" panose="02010609060101010101" charset="-122"/>
                      </a:endParaRPr>
                    </a:p>
                    <a:p>
                      <a:pPr algn="ctr"/>
                      <a:r>
                        <a:rPr lang="zh-CN" altLang="en-US" sz="1200" b="1" dirty="0">
                          <a:solidFill>
                            <a:schemeClr val="tx1"/>
                          </a:solidFill>
                          <a:latin typeface="黑体" panose="02010609060101010101" charset="-122"/>
                          <a:ea typeface="黑体" panose="02010609060101010101" charset="-122"/>
                        </a:rPr>
                        <a:t>（口）</a:t>
                      </a:r>
                    </a:p>
                  </a:txBody>
                  <a:tcPr marL="68585" marR="68585" marT="34290" marB="3429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gridSpan="3">
                  <a:txBody>
                    <a:bodyPr/>
                    <a:lstStyle/>
                    <a:p>
                      <a:pPr algn="ctr"/>
                      <a:r>
                        <a:rPr lang="zh-CN" altLang="en-US" sz="1200" b="1" dirty="0">
                          <a:solidFill>
                            <a:schemeClr val="tx1"/>
                          </a:solidFill>
                          <a:latin typeface="黑体" panose="02010609060101010101" charset="-122"/>
                          <a:ea typeface="黑体" panose="02010609060101010101" charset="-122"/>
                        </a:rPr>
                        <a:t>有潜力井</a:t>
                      </a:r>
                    </a:p>
                  </a:txBody>
                  <a:tcPr marL="68585" marR="68585" marT="34290" marB="3429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hMerge="1">
                  <a:txBody>
                    <a:bodyPr/>
                    <a:lstStyle/>
                    <a:p>
                      <a:endParaRPr lang="zh-CN"/>
                    </a:p>
                  </a:txBody>
                  <a:tcPr anchor="ctr">
                    <a:lnT w="9525">
                      <a:solidFill>
                        <a:schemeClr val="tx1"/>
                      </a:solidFill>
                      <a:prstDash val="solid"/>
                    </a:lnT>
                    <a:lnB w="9525">
                      <a:solidFill>
                        <a:schemeClr val="tx1"/>
                      </a:solidFill>
                      <a:prstDash val="solid"/>
                    </a:lnB>
                  </a:tcPr>
                </a:tc>
                <a:tc hMerge="1">
                  <a:txBody>
                    <a:bodyPr/>
                    <a:lstStyle/>
                    <a:p>
                      <a:endParaRPr lang="zh-CN"/>
                    </a:p>
                  </a:txBody>
                  <a:tcPr anchor="ctr">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0"/>
                  </a:ext>
                </a:extLst>
              </a:tr>
              <a:tr h="461645">
                <a:tc vMerge="1">
                  <a:txBody>
                    <a:bodyPr/>
                    <a:lstStyle/>
                    <a:p>
                      <a:endParaRPr lang="zh-CN"/>
                    </a:p>
                  </a:txBody>
                  <a:tcPr anchor="ctr">
                    <a:lnL w="9525">
                      <a:solidFill>
                        <a:schemeClr val="tx1"/>
                      </a:solidFill>
                      <a:prstDash val="solid"/>
                    </a:lnL>
                    <a:lnR w="9525">
                      <a:solidFill>
                        <a:schemeClr val="tx1"/>
                      </a:solidFill>
                      <a:prstDash val="solid"/>
                    </a:lnR>
                    <a:lnB w="9525">
                      <a:solidFill>
                        <a:schemeClr val="tx1"/>
                      </a:solidFill>
                      <a:prstDash val="solid"/>
                    </a:lnB>
                  </a:tcPr>
                </a:tc>
                <a:tc vMerge="1">
                  <a:txBody>
                    <a:bodyPr/>
                    <a:lstStyle/>
                    <a:p>
                      <a:endParaRPr lang="zh-CN"/>
                    </a:p>
                  </a:txBody>
                  <a:tcPr anchor="ctr">
                    <a:lnL w="9525">
                      <a:solidFill>
                        <a:schemeClr val="tx1"/>
                      </a:solidFill>
                      <a:prstDash val="solid"/>
                    </a:lnL>
                    <a:lnR w="9525">
                      <a:solidFill>
                        <a:schemeClr val="tx1"/>
                      </a:solidFill>
                      <a:prstDash val="solid"/>
                    </a:lnR>
                    <a:lnB w="9525">
                      <a:solidFill>
                        <a:schemeClr val="tx1"/>
                      </a:solidFill>
                      <a:prstDash val="solid"/>
                    </a:lnB>
                  </a:tcPr>
                </a:tc>
                <a:tc>
                  <a:txBody>
                    <a:bodyPr/>
                    <a:lstStyle/>
                    <a:p>
                      <a:pPr algn="ctr"/>
                      <a:r>
                        <a:rPr lang="zh-CN" altLang="en-US" sz="1200" b="1" dirty="0">
                          <a:solidFill>
                            <a:schemeClr val="tx1"/>
                          </a:solidFill>
                          <a:latin typeface="黑体" panose="02010609060101010101" charset="-122"/>
                          <a:ea typeface="黑体" panose="02010609060101010101" charset="-122"/>
                        </a:rPr>
                        <a:t>井数</a:t>
                      </a:r>
                      <a:endParaRPr lang="en-US" altLang="zh-CN" sz="1200" b="1" dirty="0">
                        <a:solidFill>
                          <a:schemeClr val="tx1"/>
                        </a:solidFill>
                        <a:latin typeface="黑体" panose="02010609060101010101" charset="-122"/>
                        <a:ea typeface="黑体" panose="02010609060101010101" charset="-122"/>
                      </a:endParaRPr>
                    </a:p>
                    <a:p>
                      <a:pPr algn="ctr"/>
                      <a:r>
                        <a:rPr lang="zh-CN" altLang="en-US" sz="1200" b="1" dirty="0">
                          <a:solidFill>
                            <a:schemeClr val="tx1"/>
                          </a:solidFill>
                          <a:latin typeface="黑体" panose="02010609060101010101" charset="-122"/>
                          <a:ea typeface="黑体" panose="02010609060101010101" charset="-122"/>
                        </a:rPr>
                        <a:t>（口）</a:t>
                      </a:r>
                    </a:p>
                  </a:txBody>
                  <a:tcPr marL="68585" marR="68585" marT="34290" marB="3429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latin typeface="黑体" panose="02010609060101010101" charset="-122"/>
                          <a:ea typeface="黑体" panose="02010609060101010101" charset="-122"/>
                        </a:rPr>
                        <a:t>百分比</a:t>
                      </a:r>
                    </a:p>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latin typeface="黑体" panose="02010609060101010101" charset="-122"/>
                          <a:ea typeface="黑体" panose="02010609060101010101" charset="-122"/>
                        </a:rPr>
                        <a:t>（</a:t>
                      </a:r>
                      <a:r>
                        <a:rPr lang="en-US" altLang="zh-CN" sz="1200" b="1" dirty="0">
                          <a:solidFill>
                            <a:schemeClr val="tx1"/>
                          </a:solidFill>
                          <a:latin typeface="黑体" panose="02010609060101010101" charset="-122"/>
                          <a:ea typeface="黑体" panose="02010609060101010101" charset="-122"/>
                        </a:rPr>
                        <a:t>%</a:t>
                      </a:r>
                      <a:r>
                        <a:rPr lang="zh-CN" altLang="en-US" sz="1200" b="1" dirty="0">
                          <a:solidFill>
                            <a:schemeClr val="tx1"/>
                          </a:solidFill>
                          <a:latin typeface="黑体" panose="02010609060101010101" charset="-122"/>
                          <a:ea typeface="黑体" panose="02010609060101010101" charset="-122"/>
                        </a:rPr>
                        <a:t>）</a:t>
                      </a:r>
                    </a:p>
                  </a:txBody>
                  <a:tcPr marL="68585" marR="68585" marT="34290" marB="3429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latin typeface="黑体" panose="02010609060101010101" charset="-122"/>
                          <a:ea typeface="黑体" panose="02010609060101010101" charset="-122"/>
                          <a:sym typeface="+mn-ea"/>
                        </a:rPr>
                        <a:t>单井剩余经济可采储量</a:t>
                      </a:r>
                      <a:endParaRPr lang="en-US" altLang="zh-CN" sz="1200" b="1" dirty="0">
                        <a:solidFill>
                          <a:schemeClr val="tx1"/>
                        </a:solidFill>
                        <a:latin typeface="黑体" panose="02010609060101010101" charset="-122"/>
                        <a:ea typeface="黑体" panose="02010609060101010101" charset="-122"/>
                        <a:sym typeface="+mn-ea"/>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latin typeface="黑体" panose="02010609060101010101" charset="-122"/>
                          <a:ea typeface="黑体" panose="02010609060101010101" charset="-122"/>
                          <a:sym typeface="+mn-ea"/>
                        </a:rPr>
                        <a:t>（</a:t>
                      </a:r>
                      <a:r>
                        <a:rPr lang="en-US" altLang="zh-CN" sz="1200" b="1" dirty="0">
                          <a:latin typeface="黑体" panose="02010609060101010101" charset="-122"/>
                          <a:ea typeface="黑体" panose="02010609060101010101" charset="-122"/>
                          <a:sym typeface="+mn-ea"/>
                        </a:rPr>
                        <a:t>10</a:t>
                      </a:r>
                      <a:r>
                        <a:rPr lang="en-US" altLang="zh-CN" sz="1200" b="1" baseline="30000" dirty="0">
                          <a:latin typeface="黑体" panose="02010609060101010101" charset="-122"/>
                          <a:ea typeface="黑体" panose="02010609060101010101" charset="-122"/>
                          <a:sym typeface="+mn-ea"/>
                        </a:rPr>
                        <a:t>4</a:t>
                      </a:r>
                      <a:r>
                        <a:rPr lang="en-US" altLang="zh-CN" sz="1200" b="1" dirty="0">
                          <a:latin typeface="黑体" panose="02010609060101010101" charset="-122"/>
                          <a:ea typeface="黑体" panose="02010609060101010101" charset="-122"/>
                          <a:sym typeface="+mn-ea"/>
                        </a:rPr>
                        <a:t>m</a:t>
                      </a:r>
                      <a:r>
                        <a:rPr lang="en-US" altLang="zh-CN" sz="1200" b="1" baseline="30000" dirty="0">
                          <a:latin typeface="黑体" panose="02010609060101010101" charset="-122"/>
                          <a:ea typeface="黑体" panose="02010609060101010101" charset="-122"/>
                          <a:sym typeface="+mn-ea"/>
                        </a:rPr>
                        <a:t>3</a:t>
                      </a:r>
                      <a:r>
                        <a:rPr lang="zh-CN" altLang="en-US" sz="1200" b="1" dirty="0">
                          <a:latin typeface="黑体" panose="02010609060101010101" charset="-122"/>
                          <a:ea typeface="黑体" panose="02010609060101010101" charset="-122"/>
                          <a:sym typeface="+mn-ea"/>
                        </a:rPr>
                        <a:t>）</a:t>
                      </a:r>
                      <a:endParaRPr lang="zh-CN" altLang="en-US" sz="1200" b="1" dirty="0">
                        <a:solidFill>
                          <a:schemeClr val="tx1"/>
                        </a:solidFill>
                        <a:latin typeface="黑体" panose="02010609060101010101" charset="-122"/>
                        <a:ea typeface="黑体" panose="02010609060101010101" charset="-122"/>
                        <a:sym typeface="+mn-ea"/>
                      </a:endParaRPr>
                    </a:p>
                  </a:txBody>
                  <a:tcPr marL="68585" marR="68585" marT="34290" marB="3429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solidFill>
                      <a:schemeClr val="accent3">
                        <a:lumMod val="40000"/>
                        <a:lumOff val="60000"/>
                      </a:schemeClr>
                    </a:solidFill>
                  </a:tcPr>
                </a:tc>
                <a:extLst>
                  <a:ext uri="{0D108BD9-81ED-4DB2-BD59-A6C34878D82A}">
                    <a16:rowId xmlns:a16="http://schemas.microsoft.com/office/drawing/2014/main" val="10001"/>
                  </a:ext>
                </a:extLst>
              </a:tr>
              <a:tr h="384810">
                <a:tc>
                  <a:txBody>
                    <a:bodyPr/>
                    <a:lstStyle/>
                    <a:p>
                      <a:pPr algn="ctr">
                        <a:buClrTx/>
                        <a:buSzTx/>
                        <a:buFontTx/>
                        <a:buNone/>
                      </a:pPr>
                      <a:r>
                        <a:rPr lang="zh-CN" altLang="en-US" sz="1200" b="1" dirty="0">
                          <a:latin typeface="黑体" panose="02010609060101010101" charset="-122"/>
                          <a:ea typeface="黑体" panose="02010609060101010101" charset="-122"/>
                        </a:rPr>
                        <a:t>苏14</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223</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169</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75.78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1192.27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2"/>
                  </a:ext>
                </a:extLst>
              </a:tr>
              <a:tr h="384810">
                <a:tc>
                  <a:txBody>
                    <a:bodyPr/>
                    <a:lstStyle/>
                    <a:p>
                      <a:pPr algn="ctr">
                        <a:buClrTx/>
                        <a:buSzTx/>
                        <a:buFontTx/>
                        <a:buNone/>
                      </a:pPr>
                      <a:r>
                        <a:rPr lang="zh-CN" altLang="en-US" sz="1200" b="1" dirty="0">
                          <a:latin typeface="黑体" panose="02010609060101010101" charset="-122"/>
                          <a:ea typeface="黑体" panose="02010609060101010101" charset="-122"/>
                        </a:rPr>
                        <a:t>桃2</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154</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125</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81.17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1056.79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extLst>
                  <a:ext uri="{0D108BD9-81ED-4DB2-BD59-A6C34878D82A}">
                    <a16:rowId xmlns:a16="http://schemas.microsoft.com/office/drawing/2014/main" val="10003"/>
                  </a:ext>
                </a:extLst>
              </a:tr>
              <a:tr h="385445">
                <a:tc>
                  <a:txBody>
                    <a:bodyPr/>
                    <a:lstStyle/>
                    <a:p>
                      <a:pPr algn="ctr">
                        <a:buClrTx/>
                        <a:buSzTx/>
                        <a:buFontTx/>
                        <a:buNone/>
                      </a:pPr>
                      <a:r>
                        <a:rPr lang="zh-CN" altLang="en-US" sz="1200" b="1" dirty="0">
                          <a:latin typeface="黑体" panose="02010609060101010101" charset="-122"/>
                          <a:ea typeface="黑体" panose="02010609060101010101" charset="-122"/>
                        </a:rPr>
                        <a:t>苏47、120</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105</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39</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37.14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tc>
                  <a:txBody>
                    <a:bodyPr/>
                    <a:lstStyle/>
                    <a:p>
                      <a:pPr algn="ctr">
                        <a:buClrTx/>
                        <a:buSzTx/>
                        <a:buFontTx/>
                        <a:buNone/>
                      </a:pPr>
                      <a:r>
                        <a:rPr lang="zh-CN" altLang="en-US" sz="1200" b="1" dirty="0">
                          <a:latin typeface="黑体" panose="02010609060101010101" charset="-122"/>
                          <a:ea typeface="黑体" panose="02010609060101010101" charset="-122"/>
                        </a:rPr>
                        <a:t>1146.65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noFill/>
                  </a:tcPr>
                </a:tc>
                <a:extLst>
                  <a:ext uri="{0D108BD9-81ED-4DB2-BD59-A6C34878D82A}">
                    <a16:rowId xmlns:a16="http://schemas.microsoft.com/office/drawing/2014/main" val="10004"/>
                  </a:ext>
                </a:extLst>
              </a:tr>
              <a:tr h="384175">
                <a:tc>
                  <a:txBody>
                    <a:bodyPr/>
                    <a:lstStyle/>
                    <a:p>
                      <a:pPr algn="ctr">
                        <a:buClrTx/>
                        <a:buSzTx/>
                        <a:buFontTx/>
                        <a:buNone/>
                      </a:pPr>
                      <a:r>
                        <a:rPr lang="zh-CN" altLang="en-US" sz="1200" b="1" dirty="0">
                          <a:latin typeface="黑体" panose="02010609060101010101" charset="-122"/>
                          <a:ea typeface="黑体" panose="02010609060101010101" charset="-122"/>
                        </a:rPr>
                        <a:t>苏48</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86</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54</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62.79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latin typeface="黑体" panose="02010609060101010101" charset="-122"/>
                          <a:ea typeface="黑体" panose="02010609060101010101" charset="-122"/>
                        </a:rPr>
                        <a:t>1318.43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5"/>
                  </a:ext>
                </a:extLst>
              </a:tr>
              <a:tr h="385445">
                <a:tc>
                  <a:txBody>
                    <a:bodyPr/>
                    <a:lstStyle/>
                    <a:p>
                      <a:pPr algn="ctr">
                        <a:buClrTx/>
                        <a:buSzTx/>
                        <a:buFontTx/>
                        <a:buNone/>
                      </a:pPr>
                      <a:r>
                        <a:rPr lang="zh-CN" altLang="en-US" sz="1200" b="1" dirty="0">
                          <a:solidFill>
                            <a:srgbClr val="FF0000"/>
                          </a:solidFill>
                          <a:latin typeface="黑体" panose="02010609060101010101" charset="-122"/>
                          <a:ea typeface="黑体" panose="02010609060101010101" charset="-122"/>
                        </a:rPr>
                        <a:t>合计</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solidFill>
                            <a:srgbClr val="FF0000"/>
                          </a:solidFill>
                          <a:latin typeface="黑体" panose="02010609060101010101" charset="-122"/>
                          <a:ea typeface="黑体" panose="02010609060101010101" charset="-122"/>
                        </a:rPr>
                        <a:t>568</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solidFill>
                            <a:srgbClr val="FF0000"/>
                          </a:solidFill>
                          <a:latin typeface="黑体" panose="02010609060101010101" charset="-122"/>
                          <a:ea typeface="黑体" panose="02010609060101010101" charset="-122"/>
                        </a:rPr>
                        <a:t>387</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solidFill>
                            <a:srgbClr val="FF0000"/>
                          </a:solidFill>
                          <a:latin typeface="黑体" panose="02010609060101010101" charset="-122"/>
                          <a:ea typeface="黑体" panose="02010609060101010101" charset="-122"/>
                        </a:rPr>
                        <a:t>68.13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tc>
                  <a:txBody>
                    <a:bodyPr/>
                    <a:lstStyle/>
                    <a:p>
                      <a:pPr algn="ctr">
                        <a:buClrTx/>
                        <a:buSzTx/>
                        <a:buFontTx/>
                        <a:buNone/>
                      </a:pPr>
                      <a:r>
                        <a:rPr lang="zh-CN" altLang="en-US" sz="1200" b="1" dirty="0">
                          <a:solidFill>
                            <a:srgbClr val="FF0000"/>
                          </a:solidFill>
                          <a:latin typeface="黑体" panose="02010609060101010101" charset="-122"/>
                          <a:ea typeface="黑体" panose="02010609060101010101" charset="-122"/>
                        </a:rPr>
                        <a:t>1161.52 </a:t>
                      </a:r>
                    </a:p>
                  </a:txBody>
                  <a:tcPr marL="12700" marR="12700" marT="12700" anchor="ct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7338" y="644822"/>
            <a:ext cx="8677275" cy="927100"/>
          </a:xfrm>
          <a:prstGeom prst="rect">
            <a:avLst/>
          </a:prstGeom>
          <a:noFill/>
        </p:spPr>
        <p:txBody>
          <a:bodyPr wrap="square" rtlCol="0">
            <a:spAutoFit/>
          </a:bodyPr>
          <a:lstStyle/>
          <a:p>
            <a:pPr algn="just">
              <a:lnSpc>
                <a:spcPct val="170000"/>
              </a:lnSpc>
            </a:pP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    截止</a:t>
            </a:r>
            <a:r>
              <a:rPr lang="en-US" altLang="zh-CN"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2021</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年</a:t>
            </a:r>
            <a:r>
              <a:rPr lang="en-US" altLang="zh-CN"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12</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月</a:t>
            </a:r>
            <a:r>
              <a:rPr lang="en-US" altLang="zh-CN"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31</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日，自营区块累计投产气井</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3535</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口，日均开井</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2558</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口，日产气量</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1563</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万方，单井产量</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0.54</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万方</a:t>
            </a:r>
            <a:r>
              <a:rPr lang="en-US" altLang="zh-CN"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天，套压</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10.69</a:t>
            </a:r>
            <a:r>
              <a:rPr lang="en-US" altLang="zh-CN"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MPa</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，单井累产</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1377</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万方，历年累产</a:t>
            </a:r>
            <a:r>
              <a:rPr lang="en-US" altLang="zh-CN" sz="16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487.7</a:t>
            </a:r>
            <a:r>
              <a:rPr lang="zh-CN" altLang="en-US" sz="1600" dirty="0">
                <a:solidFill>
                  <a:srgbClr val="000000"/>
                </a:solidFill>
                <a:latin typeface="方正大黑简体" panose="02010601030101010101" charset="-122"/>
                <a:ea typeface="方正大黑简体" panose="02010601030101010101" charset="-122"/>
                <a:cs typeface="方正黑体简体" panose="02010601030101010101" pitchFamily="2" charset="-122"/>
                <a:sym typeface="+mn-ea"/>
              </a:rPr>
              <a:t>亿方。</a:t>
            </a:r>
          </a:p>
        </p:txBody>
      </p:sp>
      <p:sp>
        <p:nvSpPr>
          <p:cNvPr id="13" name="文本框 12"/>
          <p:cNvSpPr txBox="1"/>
          <p:nvPr/>
        </p:nvSpPr>
        <p:spPr>
          <a:xfrm>
            <a:off x="871220" y="80645"/>
            <a:ext cx="3236595" cy="553085"/>
          </a:xfrm>
          <a:prstGeom prst="rect">
            <a:avLst/>
          </a:prstGeom>
          <a:noFill/>
        </p:spPr>
        <p:txBody>
          <a:bodyPr wrap="square" rtlCol="0">
            <a:spAutoFit/>
          </a:bodyPr>
          <a:lstStyle/>
          <a:p>
            <a:pPr algn="l">
              <a:lnSpc>
                <a:spcPct val="150000"/>
              </a:lnSpc>
            </a:pPr>
            <a:r>
              <a:rPr lang="en-US" altLang="zh-CN"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1</a:t>
            </a: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、自营区气井生产概况</a:t>
            </a:r>
          </a:p>
        </p:txBody>
      </p:sp>
      <p:pic>
        <p:nvPicPr>
          <p:cNvPr id="2" name="图片 1"/>
          <p:cNvPicPr>
            <a:picLocks noChangeAspect="1"/>
          </p:cNvPicPr>
          <p:nvPr/>
        </p:nvPicPr>
        <p:blipFill>
          <a:blip r:embed="rId2"/>
          <a:stretch>
            <a:fillRect/>
          </a:stretch>
        </p:blipFill>
        <p:spPr>
          <a:xfrm>
            <a:off x="686435" y="1774825"/>
            <a:ext cx="7833360" cy="1222375"/>
          </a:xfrm>
          <a:prstGeom prst="rect">
            <a:avLst/>
          </a:prstGeom>
        </p:spPr>
      </p:pic>
      <p:pic>
        <p:nvPicPr>
          <p:cNvPr id="3" name="图片 2"/>
          <p:cNvPicPr>
            <a:picLocks noChangeAspect="1"/>
          </p:cNvPicPr>
          <p:nvPr/>
        </p:nvPicPr>
        <p:blipFill>
          <a:blip r:embed="rId3"/>
          <a:stretch>
            <a:fillRect/>
          </a:stretch>
        </p:blipFill>
        <p:spPr>
          <a:xfrm>
            <a:off x="686435" y="2841625"/>
            <a:ext cx="7833360" cy="1222375"/>
          </a:xfrm>
          <a:prstGeom prst="rect">
            <a:avLst/>
          </a:prstGeom>
        </p:spPr>
      </p:pic>
      <p:pic>
        <p:nvPicPr>
          <p:cNvPr id="4" name="图片 3"/>
          <p:cNvPicPr>
            <a:picLocks noChangeAspect="1"/>
          </p:cNvPicPr>
          <p:nvPr/>
        </p:nvPicPr>
        <p:blipFill>
          <a:blip r:embed="rId4"/>
          <a:stretch>
            <a:fillRect/>
          </a:stretch>
        </p:blipFill>
        <p:spPr>
          <a:xfrm>
            <a:off x="686435" y="3900170"/>
            <a:ext cx="7833995" cy="1222375"/>
          </a:xfrm>
          <a:prstGeom prst="rect">
            <a:avLst/>
          </a:prstGeom>
        </p:spPr>
      </p:pic>
      <p:sp>
        <p:nvSpPr>
          <p:cNvPr id="6" name="TextBox 5"/>
          <p:cNvSpPr/>
          <p:nvPr/>
        </p:nvSpPr>
        <p:spPr bwMode="auto">
          <a:xfrm>
            <a:off x="2742565" y="1447483"/>
            <a:ext cx="3658235" cy="327025"/>
          </a:xfrm>
          <a:prstGeom prst="rect">
            <a:avLst/>
          </a:prstGeom>
          <a:noFill/>
          <a:ln w="9525">
            <a:noFill/>
            <a:miter lim="800000"/>
          </a:ln>
        </p:spPr>
        <p:txBody>
          <a:bodyPr wrap="square" lIns="88813" tIns="44408" rIns="88813" bIns="44408" anchor="ctr" anchorCtr="0">
            <a:spAutoFit/>
          </a:bodyPr>
          <a:lstStyle>
            <a:lvl1pPr algn="just" rtl="0" fontAlgn="base">
              <a:lnSpc>
                <a:spcPct val="90000"/>
              </a:lnSpc>
              <a:spcBef>
                <a:spcPts val="1000"/>
              </a:spcBef>
              <a:spcAft>
                <a:spcPct val="0"/>
              </a:spcAft>
              <a:buFont typeface="Arial" panose="020B0604020202020204" pitchFamily="34" charset="0"/>
              <a:defRPr sz="2400" kern="1200">
                <a:solidFill>
                  <a:srgbClr val="0945A5"/>
                </a:solidFill>
                <a:latin typeface="方正黑体简体" panose="02010601030101010101" pitchFamily="2" charset="-122"/>
                <a:ea typeface="方正黑体简体" panose="02010601030101010101" pitchFamily="2" charset="-122"/>
                <a:cs typeface="+mn-cs"/>
              </a:defRPr>
            </a:lvl1pPr>
            <a:lvl2pPr marL="457200" algn="l" rtl="0" fontAlgn="base">
              <a:lnSpc>
                <a:spcPct val="90000"/>
              </a:lnSpc>
              <a:spcBef>
                <a:spcPts val="500"/>
              </a:spcBef>
              <a:spcAft>
                <a:spcPct val="0"/>
              </a:spcAft>
              <a:buFont typeface="Arial" panose="020B0604020202020204" pitchFamily="34" charset="0"/>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5pPr>
          </a:lstStyle>
          <a:p>
            <a:pPr algn="ctr" defTabSz="713740" eaLnBrk="0" fontAlgn="auto" hangingPunct="0">
              <a:lnSpc>
                <a:spcPct val="130000"/>
              </a:lnSpc>
              <a:spcBef>
                <a:spcPts val="0"/>
              </a:spcBef>
              <a:spcAft>
                <a:spcPts val="0"/>
              </a:spcAft>
              <a:buFontTx/>
              <a:defRPr/>
            </a:pPr>
            <a:r>
              <a:rPr lang="zh-CN" altLang="en-US" sz="1200" kern="0" dirty="0">
                <a:solidFill>
                  <a:srgbClr val="0000FF"/>
                </a:solidFill>
                <a:latin typeface="华文新魏" panose="02010800040101010101" pitchFamily="2" charset="-122"/>
                <a:ea typeface="华文新魏" panose="02010800040101010101" pitchFamily="2" charset="-122"/>
                <a:sym typeface="+mn-ea"/>
              </a:rPr>
              <a:t>自营区块气井历年生产曲线</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2740" y="1349375"/>
            <a:ext cx="8491855" cy="2896870"/>
          </a:xfrm>
          <a:prstGeom prst="rect">
            <a:avLst/>
          </a:prstGeom>
          <a:noFill/>
        </p:spPr>
        <p:txBody>
          <a:bodyPr wrap="square" rtlCol="0">
            <a:spAutoFit/>
          </a:bodyPr>
          <a:lstStyle/>
          <a:p>
            <a:pPr algn="just">
              <a:lnSpc>
                <a:spcPct val="190000"/>
              </a:lnSpc>
            </a:pPr>
            <a:r>
              <a:rPr lang="zh-CN" altLang="en-US"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    成果四：通过对柱塞气举、速度管柱、节流器打捞、严重积液复产井开展措施效果评价，完成高压低产井措施效果适用性分析，并综合以上认识，对不同成因高压低产井制定差异化管理技术对策。</a:t>
            </a:r>
            <a:endParaRPr lang="en-US" altLang="zh-CN" sz="24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4485" y="672465"/>
            <a:ext cx="8494395" cy="977265"/>
          </a:xfrm>
          <a:prstGeom prst="rect">
            <a:avLst/>
          </a:prstGeom>
        </p:spPr>
        <p:txBody>
          <a:bodyPr wrap="square">
            <a:spAutoFit/>
          </a:bodyPr>
          <a:lstStyle/>
          <a:p>
            <a:pPr indent="457200" algn="just" latinLnBrk="0">
              <a:lnSpc>
                <a:spcPct val="160000"/>
              </a:lnSpc>
              <a:extLst>
                <a:ext uri="{35155182-B16C-46BC-9424-99874614C6A1}">
                  <wpsdc:indentchars xmlns:wpsdc="http://www.wps.cn/officeDocument/2017/drawingmlCustomData" xmlns="" val="200" checksum="59296752"/>
                </a:ext>
              </a:extLst>
            </a:pP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高压低产井目前主要增产措施包含</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泡排、</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柱塞气举、速度管柱、储层解水锁、严重积液井复产，进攻性挖潜措施包括侧钻水平井、查层补孔</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endPar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grpSp>
        <p:nvGrpSpPr>
          <p:cNvPr id="14" name="组合 13"/>
          <p:cNvGrpSpPr/>
          <p:nvPr/>
        </p:nvGrpSpPr>
        <p:grpSpPr>
          <a:xfrm>
            <a:off x="555477" y="2666356"/>
            <a:ext cx="7993528" cy="2420629"/>
            <a:chOff x="515" y="3465"/>
            <a:chExt cx="13368" cy="4526"/>
          </a:xfrm>
        </p:grpSpPr>
        <p:pic>
          <p:nvPicPr>
            <p:cNvPr id="2" name="图片 1"/>
            <p:cNvPicPr>
              <a:picLocks noChangeAspect="1"/>
            </p:cNvPicPr>
            <p:nvPr/>
          </p:nvPicPr>
          <p:blipFill>
            <a:blip r:embed="rId3"/>
            <a:stretch>
              <a:fillRect/>
            </a:stretch>
          </p:blipFill>
          <p:spPr>
            <a:xfrm>
              <a:off x="515" y="4067"/>
              <a:ext cx="6520" cy="3924"/>
            </a:xfrm>
            <a:prstGeom prst="rect">
              <a:avLst/>
            </a:prstGeom>
          </p:spPr>
        </p:pic>
        <p:sp>
          <p:nvSpPr>
            <p:cNvPr id="60419" name="矩形 3"/>
            <p:cNvSpPr>
              <a:spLocks noChangeArrowheads="1"/>
            </p:cNvSpPr>
            <p:nvPr/>
          </p:nvSpPr>
          <p:spPr bwMode="auto">
            <a:xfrm>
              <a:off x="642" y="3465"/>
              <a:ext cx="6265"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直井增产措施类型统计分布图</a:t>
              </a:r>
            </a:p>
          </p:txBody>
        </p:sp>
        <p:sp>
          <p:nvSpPr>
            <p:cNvPr id="4" name="矩形 3"/>
            <p:cNvSpPr>
              <a:spLocks noChangeArrowheads="1"/>
            </p:cNvSpPr>
            <p:nvPr/>
          </p:nvSpPr>
          <p:spPr bwMode="auto">
            <a:xfrm>
              <a:off x="7618" y="3465"/>
              <a:ext cx="6265"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水平井增产措施类型统计分布图</a:t>
              </a:r>
            </a:p>
          </p:txBody>
        </p:sp>
        <p:pic>
          <p:nvPicPr>
            <p:cNvPr id="12" name="图片 11"/>
            <p:cNvPicPr>
              <a:picLocks noChangeAspect="1"/>
            </p:cNvPicPr>
            <p:nvPr/>
          </p:nvPicPr>
          <p:blipFill>
            <a:blip r:embed="rId4"/>
            <a:stretch>
              <a:fillRect/>
            </a:stretch>
          </p:blipFill>
          <p:spPr>
            <a:xfrm>
              <a:off x="7363" y="4067"/>
              <a:ext cx="6520" cy="3923"/>
            </a:xfrm>
            <a:prstGeom prst="rect">
              <a:avLst/>
            </a:prstGeom>
          </p:spPr>
        </p:pic>
      </p:grpSp>
      <p:sp>
        <p:nvSpPr>
          <p:cNvPr id="13" name="矩形 12"/>
          <p:cNvSpPr/>
          <p:nvPr/>
        </p:nvSpPr>
        <p:spPr>
          <a:xfrm>
            <a:off x="154152" y="1584960"/>
            <a:ext cx="8881898" cy="916789"/>
          </a:xfrm>
          <a:prstGeom prst="rect">
            <a:avLst/>
          </a:prstGeom>
        </p:spPr>
        <p:txBody>
          <a:bodyPr wrap="square">
            <a:spAutoFit/>
          </a:bodyPr>
          <a:lstStyle/>
          <a:p>
            <a:pPr marL="285750" indent="-285750" algn="just" latinLnBrk="0">
              <a:lnSpc>
                <a:spcPct val="180000"/>
              </a:lnSpc>
              <a:buFont typeface="Wingdings" panose="05000000000000000000" charset="0"/>
              <a:buChar char="p"/>
            </a:pP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直  井</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：柱塞气举</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135</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口，速度管柱</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34</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口，储层解水锁</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29</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口，积液井复产</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6</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口，查层补孔</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口；</a:t>
            </a:r>
          </a:p>
          <a:p>
            <a:pPr marL="285750" indent="-285750" algn="just" latinLnBrk="0">
              <a:lnSpc>
                <a:spcPct val="180000"/>
              </a:lnSpc>
              <a:buFont typeface="Wingdings" panose="05000000000000000000" charset="0"/>
              <a:buChar char="p"/>
            </a:pPr>
            <a:r>
              <a:rPr lang="zh-CN" altLang="en-US" sz="1600" dirty="0">
                <a:solidFill>
                  <a:srgbClr val="FF0000"/>
                </a:solidFill>
                <a:latin typeface="方正大黑简体" panose="02010601030101010101" charset="-122"/>
                <a:ea typeface="方正大黑简体" panose="02010601030101010101" charset="-122"/>
                <a:cs typeface="方正大黑简体" panose="02010601030101010101" charset="-122"/>
              </a:rPr>
              <a:t>水平井</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柱塞气举</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口，速度管柱</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口，积液井复产</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口，冲砂</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口。</a:t>
            </a:r>
            <a:endPar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4485" y="532765"/>
            <a:ext cx="8494395" cy="534035"/>
          </a:xfrm>
          <a:prstGeom prst="rect">
            <a:avLst/>
          </a:prstGeom>
        </p:spPr>
        <p:txBody>
          <a:bodyPr wrap="square">
            <a:spAutoFit/>
          </a:bodyPr>
          <a:lstStyle/>
          <a:p>
            <a:pPr indent="457200" algn="just" latinLnBrk="0">
              <a:lnSpc>
                <a:spcPct val="160000"/>
              </a:lnSpc>
              <a:extLst>
                <a:ext uri="{35155182-B16C-46BC-9424-99874614C6A1}">
                  <wpsdc:indentchars xmlns:wpsdc="http://www.wps.cn/officeDocument/2017/drawingmlCustomData" xmlns="" val="200" checksum="59296752"/>
                </a:ext>
              </a:extLst>
            </a:pP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柱塞气举</a:t>
            </a:r>
          </a:p>
        </p:txBody>
      </p:sp>
      <p:sp>
        <p:nvSpPr>
          <p:cNvPr id="3" name="文本框 2"/>
          <p:cNvSpPr txBox="1"/>
          <p:nvPr/>
        </p:nvSpPr>
        <p:spPr>
          <a:xfrm>
            <a:off x="858396" y="120371"/>
            <a:ext cx="4564653" cy="521970"/>
          </a:xfrm>
          <a:prstGeom prst="rect">
            <a:avLst/>
          </a:prstGeom>
          <a:noFill/>
        </p:spPr>
        <p:txBody>
          <a:bodyPr wrap="square" rtlCol="0">
            <a:spAutoFit/>
          </a:bodyPr>
          <a:lstStyle/>
          <a:p>
            <a:pPr algn="l" latinLnBrk="0">
              <a:lnSpc>
                <a:spcPct val="140000"/>
              </a:lnSpc>
            </a:pPr>
            <a:r>
              <a:rPr lang="zh-CN" altLang="en-US" sz="20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一、主要措施评价</a:t>
            </a:r>
          </a:p>
        </p:txBody>
      </p:sp>
      <p:sp>
        <p:nvSpPr>
          <p:cNvPr id="4" name="矩形 3"/>
          <p:cNvSpPr/>
          <p:nvPr/>
        </p:nvSpPr>
        <p:spPr>
          <a:xfrm>
            <a:off x="321310" y="941705"/>
            <a:ext cx="8494395" cy="1529715"/>
          </a:xfrm>
          <a:prstGeom prst="rect">
            <a:avLst/>
          </a:prstGeom>
        </p:spPr>
        <p:txBody>
          <a:bodyPr wrap="square">
            <a:spAutoFit/>
          </a:bodyPr>
          <a:lstStyle/>
          <a:p>
            <a:pPr indent="406400" algn="just" latinLnBrk="0">
              <a:lnSpc>
                <a:spcPct val="130000"/>
              </a:lnSpc>
            </a:pP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柱塞气举生产</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140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投产初期</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压力、产量低，日产气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1.1</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20</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生产</a:t>
            </a:r>
            <a:r>
              <a:rPr 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330</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天</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套压开始逐渐上涨、产量持续下降，气井开始逐步积液；</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生产</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660</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天</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气井自主携液生产，套压逐渐下降；</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生产</a:t>
            </a:r>
            <a:r>
              <a:rPr 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990</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天</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，压力保持在</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12</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左右、产量保持</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0.3</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万方左右进入高压低产阶段</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
        <p:nvSpPr>
          <p:cNvPr id="5" name="矩形 4"/>
          <p:cNvSpPr>
            <a:spLocks noChangeArrowheads="1"/>
          </p:cNvSpPr>
          <p:nvPr/>
        </p:nvSpPr>
        <p:spPr bwMode="auto">
          <a:xfrm>
            <a:off x="2695221" y="235896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采用柱塞气举生产的</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高压低产井拉齐曲线</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pic>
        <p:nvPicPr>
          <p:cNvPr id="7" name="图片 6"/>
          <p:cNvPicPr>
            <a:picLocks noChangeAspect="1"/>
          </p:cNvPicPr>
          <p:nvPr/>
        </p:nvPicPr>
        <p:blipFill>
          <a:blip r:embed="rId3"/>
          <a:stretch>
            <a:fillRect/>
          </a:stretch>
        </p:blipFill>
        <p:spPr>
          <a:xfrm>
            <a:off x="1207135" y="2646680"/>
            <a:ext cx="6729730" cy="2496820"/>
          </a:xfrm>
          <a:prstGeom prst="rect">
            <a:avLst/>
          </a:prstGeom>
        </p:spPr>
      </p:pic>
      <p:cxnSp>
        <p:nvCxnSpPr>
          <p:cNvPr id="11" name="直接连接符 10"/>
          <p:cNvCxnSpPr/>
          <p:nvPr/>
        </p:nvCxnSpPr>
        <p:spPr>
          <a:xfrm flipH="1">
            <a:off x="3444240" y="3869690"/>
            <a:ext cx="7620" cy="936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532380" y="3975100"/>
            <a:ext cx="7620" cy="864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706563" y="3006725"/>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1.1</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20Mpa</a:t>
            </a:r>
          </a:p>
        </p:txBody>
      </p:sp>
      <p:sp>
        <p:nvSpPr>
          <p:cNvPr id="14" name="文本框 13"/>
          <p:cNvSpPr txBox="1"/>
          <p:nvPr/>
        </p:nvSpPr>
        <p:spPr>
          <a:xfrm>
            <a:off x="1686878" y="4063365"/>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0.6</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13.5Mpa</a:t>
            </a:r>
          </a:p>
        </p:txBody>
      </p:sp>
      <p:sp>
        <p:nvSpPr>
          <p:cNvPr id="15" name="文本框 14"/>
          <p:cNvSpPr txBox="1"/>
          <p:nvPr/>
        </p:nvSpPr>
        <p:spPr>
          <a:xfrm>
            <a:off x="3328988" y="3519805"/>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0.3</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13.5Mpa</a:t>
            </a:r>
          </a:p>
        </p:txBody>
      </p:sp>
      <p:cxnSp>
        <p:nvCxnSpPr>
          <p:cNvPr id="16" name="直接箭头连接符 15"/>
          <p:cNvCxnSpPr/>
          <p:nvPr/>
        </p:nvCxnSpPr>
        <p:spPr>
          <a:xfrm flipV="1">
            <a:off x="2540000" y="3766185"/>
            <a:ext cx="520065" cy="158115"/>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490788" y="3416300"/>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0.4</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14.4Mpa</a:t>
            </a:r>
          </a:p>
        </p:txBody>
      </p:sp>
      <p:cxnSp>
        <p:nvCxnSpPr>
          <p:cNvPr id="19" name="直接箭头连接符 18"/>
          <p:cNvCxnSpPr/>
          <p:nvPr/>
        </p:nvCxnSpPr>
        <p:spPr>
          <a:xfrm>
            <a:off x="2931795" y="3869690"/>
            <a:ext cx="595630" cy="14478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837055" y="3568700"/>
            <a:ext cx="1645285" cy="950595"/>
          </a:xfrm>
          <a:prstGeom prst="straightConnector1">
            <a:avLst/>
          </a:prstGeom>
          <a:ln w="1905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43860" y="3924300"/>
            <a:ext cx="7620" cy="864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224723" y="4431665"/>
            <a:ext cx="86868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气井逐步积液</a:t>
            </a:r>
          </a:p>
        </p:txBody>
      </p:sp>
      <p:sp>
        <p:nvSpPr>
          <p:cNvPr id="23" name="文本框 22"/>
          <p:cNvSpPr txBox="1"/>
          <p:nvPr/>
        </p:nvSpPr>
        <p:spPr>
          <a:xfrm>
            <a:off x="2887028" y="3975100"/>
            <a:ext cx="64008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自主携液</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4675505" y="2649220"/>
            <a:ext cx="4140200" cy="2460625"/>
          </a:xfrm>
          <a:prstGeom prst="rect">
            <a:avLst/>
          </a:prstGeom>
        </p:spPr>
      </p:pic>
      <p:pic>
        <p:nvPicPr>
          <p:cNvPr id="2" name="图片 1"/>
          <p:cNvPicPr>
            <a:picLocks noChangeAspect="1"/>
          </p:cNvPicPr>
          <p:nvPr/>
        </p:nvPicPr>
        <p:blipFill>
          <a:blip r:embed="rId4"/>
          <a:stretch>
            <a:fillRect/>
          </a:stretch>
        </p:blipFill>
        <p:spPr>
          <a:xfrm>
            <a:off x="324485" y="2680970"/>
            <a:ext cx="4271645" cy="2428875"/>
          </a:xfrm>
          <a:prstGeom prst="rect">
            <a:avLst/>
          </a:prstGeom>
        </p:spPr>
      </p:pic>
      <p:sp>
        <p:nvSpPr>
          <p:cNvPr id="4" name="矩形 3"/>
          <p:cNvSpPr/>
          <p:nvPr/>
        </p:nvSpPr>
        <p:spPr>
          <a:xfrm>
            <a:off x="321310" y="781685"/>
            <a:ext cx="8494395" cy="1420495"/>
          </a:xfrm>
          <a:prstGeom prst="rect">
            <a:avLst/>
          </a:prstGeom>
        </p:spPr>
        <p:txBody>
          <a:bodyPr wrap="square">
            <a:spAutoFit/>
          </a:bodyPr>
          <a:lstStyle/>
          <a:p>
            <a:pPr indent="406400" algn="just" latinLnBrk="0">
              <a:lnSpc>
                <a:spcPct val="16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采用柱塞措施时间拉齐对比分析，柱塞气举生产初期日增产气量可达</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0.1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万方，有效减缓气井产量递减；措施前预测单井平均</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EUR</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为</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2570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万方，采用柱塞生产预测</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单井平均</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EUR</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为</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2750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万方，单井可增产气量约</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200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endPar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
        <p:nvSpPr>
          <p:cNvPr id="5" name="矩形 4"/>
          <p:cNvSpPr>
            <a:spLocks noChangeArrowheads="1"/>
          </p:cNvSpPr>
          <p:nvPr/>
        </p:nvSpPr>
        <p:spPr bwMode="auto">
          <a:xfrm>
            <a:off x="587021" y="235896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采用柱塞气举措施时间</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拉齐对比曲线</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cxnSp>
        <p:nvCxnSpPr>
          <p:cNvPr id="11" name="直接连接符 10"/>
          <p:cNvCxnSpPr/>
          <p:nvPr/>
        </p:nvCxnSpPr>
        <p:spPr>
          <a:xfrm flipH="1">
            <a:off x="6195060" y="3975100"/>
            <a:ext cx="7620" cy="93600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945640" y="4206240"/>
            <a:ext cx="7620" cy="57600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91883" y="3512185"/>
            <a:ext cx="75438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柱塞措施前</a:t>
            </a:r>
          </a:p>
        </p:txBody>
      </p:sp>
      <p:sp>
        <p:nvSpPr>
          <p:cNvPr id="18" name="文本框 17"/>
          <p:cNvSpPr txBox="1"/>
          <p:nvPr/>
        </p:nvSpPr>
        <p:spPr>
          <a:xfrm>
            <a:off x="6333173" y="3855085"/>
            <a:ext cx="11290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柱塞气举生产</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预测</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EUR2750</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9" name="文本框 8"/>
          <p:cNvSpPr txBox="1"/>
          <p:nvPr/>
        </p:nvSpPr>
        <p:spPr>
          <a:xfrm>
            <a:off x="1985328" y="3687445"/>
            <a:ext cx="1370330" cy="450215"/>
          </a:xfrm>
          <a:prstGeom prst="rect">
            <a:avLst/>
          </a:prstGeom>
          <a:noFill/>
        </p:spPr>
        <p:txBody>
          <a:bodyPr wrap="none" rtlCol="0" anchor="t">
            <a:spAutoFit/>
          </a:bodyPr>
          <a:lstStyle/>
          <a:p>
            <a:pPr algn="ctr">
              <a:lnSpc>
                <a:spcPct val="130000"/>
              </a:lnSpc>
            </a:pP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柱塞措施后</a:t>
            </a:r>
          </a:p>
          <a:p>
            <a:pPr algn="ctr">
              <a:lnSpc>
                <a:spcPct val="130000"/>
              </a:lnSpc>
            </a:pP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初期日增产气量</a:t>
            </a:r>
            <a:r>
              <a:rPr lang="en-US" altLang="zh-CN" sz="9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0.1</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2" name="任意多边形 21"/>
          <p:cNvSpPr/>
          <p:nvPr/>
        </p:nvSpPr>
        <p:spPr>
          <a:xfrm>
            <a:off x="675640" y="3228975"/>
            <a:ext cx="2132330" cy="1262380"/>
          </a:xfrm>
          <a:custGeom>
            <a:avLst/>
            <a:gdLst>
              <a:gd name="connisteX0" fmla="*/ 0 w 2019300"/>
              <a:gd name="connsiteY0" fmla="*/ 0 h 1300480"/>
              <a:gd name="connisteX1" fmla="*/ 447675 w 2019300"/>
              <a:gd name="connsiteY1" fmla="*/ 752475 h 1300480"/>
              <a:gd name="connisteX2" fmla="*/ 2019300 w 2019300"/>
              <a:gd name="connsiteY2" fmla="*/ 1300480 h 1300480"/>
            </a:gdLst>
            <a:ahLst/>
            <a:cxnLst>
              <a:cxn ang="0">
                <a:pos x="connisteX0" y="connsiteY0"/>
              </a:cxn>
              <a:cxn ang="0">
                <a:pos x="connisteX1" y="connsiteY1"/>
              </a:cxn>
              <a:cxn ang="0">
                <a:pos x="connisteX2" y="connsiteY2"/>
              </a:cxn>
            </a:cxnLst>
            <a:rect l="l" t="t" r="r" b="b"/>
            <a:pathLst>
              <a:path w="2019300" h="1300480">
                <a:moveTo>
                  <a:pt x="0" y="0"/>
                </a:moveTo>
                <a:cubicBezTo>
                  <a:pt x="57785" y="139700"/>
                  <a:pt x="43815" y="492125"/>
                  <a:pt x="447675" y="752475"/>
                </a:cubicBezTo>
                <a:cubicBezTo>
                  <a:pt x="851535" y="1012825"/>
                  <a:pt x="1713865" y="1205865"/>
                  <a:pt x="2019300" y="1300480"/>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945640" y="4137660"/>
            <a:ext cx="2228850" cy="420377"/>
          </a:xfrm>
          <a:custGeom>
            <a:avLst/>
            <a:gdLst>
              <a:gd name="connsiteX0" fmla="*/ 0 w 3510"/>
              <a:gd name="connsiteY0" fmla="*/ 0 h 662"/>
              <a:gd name="connsiteX1" fmla="*/ 3510 w 3510"/>
              <a:gd name="connsiteY1" fmla="*/ 660 h 662"/>
            </a:gdLst>
            <a:ahLst/>
            <a:cxnLst>
              <a:cxn ang="0">
                <a:pos x="connsiteX0" y="connsiteY0"/>
              </a:cxn>
              <a:cxn ang="0">
                <a:pos x="connsiteX1" y="connsiteY1"/>
              </a:cxn>
            </a:cxnLst>
            <a:rect l="l" t="t" r="r" b="b"/>
            <a:pathLst>
              <a:path w="3510" h="662">
                <a:moveTo>
                  <a:pt x="0" y="0"/>
                </a:moveTo>
                <a:cubicBezTo>
                  <a:pt x="96" y="214"/>
                  <a:pt x="3008" y="697"/>
                  <a:pt x="3510" y="660"/>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073333" y="4378960"/>
            <a:ext cx="112903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预测</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EUR2570</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6" name="矩形 25"/>
          <p:cNvSpPr>
            <a:spLocks noChangeArrowheads="1"/>
          </p:cNvSpPr>
          <p:nvPr/>
        </p:nvSpPr>
        <p:spPr bwMode="auto">
          <a:xfrm>
            <a:off x="4872636" y="235896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单井最终累产气量预测图</a:t>
            </a:r>
          </a:p>
        </p:txBody>
      </p:sp>
      <p:sp>
        <p:nvSpPr>
          <p:cNvPr id="10" name="矩形 9"/>
          <p:cNvSpPr/>
          <p:nvPr/>
        </p:nvSpPr>
        <p:spPr>
          <a:xfrm>
            <a:off x="746760" y="128270"/>
            <a:ext cx="3089910" cy="534035"/>
          </a:xfrm>
          <a:prstGeom prst="rect">
            <a:avLst/>
          </a:prstGeom>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）增产效果分析</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679950" y="2637790"/>
            <a:ext cx="3960000" cy="2379293"/>
          </a:xfrm>
          <a:prstGeom prst="rect">
            <a:avLst/>
          </a:prstGeom>
          <a:ln>
            <a:solidFill>
              <a:schemeClr val="bg1">
                <a:lumMod val="95000"/>
              </a:schemeClr>
            </a:solidFill>
          </a:ln>
        </p:spPr>
      </p:pic>
      <p:sp>
        <p:nvSpPr>
          <p:cNvPr id="4" name="矩形 3"/>
          <p:cNvSpPr/>
          <p:nvPr/>
        </p:nvSpPr>
        <p:spPr>
          <a:xfrm>
            <a:off x="321310" y="704850"/>
            <a:ext cx="8494395" cy="1198880"/>
          </a:xfrm>
          <a:prstGeom prst="rect">
            <a:avLst/>
          </a:prstGeom>
        </p:spPr>
        <p:txBody>
          <a:bodyPr wrap="square">
            <a:spAutoFit/>
          </a:bodyPr>
          <a:lstStyle/>
          <a:p>
            <a:pPr indent="406400" algn="just" latinLnBrk="0">
              <a:lnSpc>
                <a:spcPct val="20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柱塞措施前生产天数小于</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1000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口，占比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23.6</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；生产天数</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1000-2500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口，占比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28.6</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生产天数</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2500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天以上</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67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口，占比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47.8</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p>
        </p:txBody>
      </p:sp>
      <p:sp>
        <p:nvSpPr>
          <p:cNvPr id="5" name="矩形 4"/>
          <p:cNvSpPr>
            <a:spLocks noChangeArrowheads="1"/>
          </p:cNvSpPr>
          <p:nvPr/>
        </p:nvSpPr>
        <p:spPr bwMode="auto">
          <a:xfrm>
            <a:off x="587021" y="235896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措施前生产天数统计分布图</a:t>
            </a:r>
          </a:p>
        </p:txBody>
      </p:sp>
      <p:sp>
        <p:nvSpPr>
          <p:cNvPr id="26" name="矩形 25"/>
          <p:cNvSpPr>
            <a:spLocks noChangeArrowheads="1"/>
          </p:cNvSpPr>
          <p:nvPr/>
        </p:nvSpPr>
        <p:spPr bwMode="auto">
          <a:xfrm>
            <a:off x="4872636" y="235896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措施前生产天数占比分布</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sp>
        <p:nvSpPr>
          <p:cNvPr id="10" name="矩形 9"/>
          <p:cNvSpPr/>
          <p:nvPr/>
        </p:nvSpPr>
        <p:spPr>
          <a:xfrm>
            <a:off x="746760" y="128270"/>
            <a:ext cx="3089910" cy="534035"/>
          </a:xfrm>
          <a:prstGeom prst="rect">
            <a:avLst/>
          </a:prstGeom>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）措施时机优选</a:t>
            </a:r>
          </a:p>
        </p:txBody>
      </p:sp>
      <p:pic>
        <p:nvPicPr>
          <p:cNvPr id="7" name="图片 6"/>
          <p:cNvPicPr>
            <a:picLocks noChangeAspect="1"/>
          </p:cNvPicPr>
          <p:nvPr/>
        </p:nvPicPr>
        <p:blipFill>
          <a:blip r:embed="rId4"/>
          <a:stretch>
            <a:fillRect/>
          </a:stretch>
        </p:blipFill>
        <p:spPr>
          <a:xfrm>
            <a:off x="320040" y="2680970"/>
            <a:ext cx="4257040" cy="2336165"/>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rcRect t="5679"/>
          <a:stretch>
            <a:fillRect/>
          </a:stretch>
        </p:blipFill>
        <p:spPr>
          <a:xfrm>
            <a:off x="599440" y="3187700"/>
            <a:ext cx="3599815" cy="1901190"/>
          </a:xfrm>
          <a:prstGeom prst="rect">
            <a:avLst/>
          </a:prstGeom>
        </p:spPr>
      </p:pic>
      <p:pic>
        <p:nvPicPr>
          <p:cNvPr id="7" name="图片 6"/>
          <p:cNvPicPr>
            <a:picLocks noChangeAspect="1"/>
          </p:cNvPicPr>
          <p:nvPr/>
        </p:nvPicPr>
        <p:blipFill>
          <a:blip r:embed="rId3"/>
          <a:srcRect t="5412"/>
          <a:stretch>
            <a:fillRect/>
          </a:stretch>
        </p:blipFill>
        <p:spPr>
          <a:xfrm>
            <a:off x="4834255" y="3187700"/>
            <a:ext cx="3599815" cy="1896745"/>
          </a:xfrm>
          <a:prstGeom prst="rect">
            <a:avLst/>
          </a:prstGeom>
        </p:spPr>
      </p:pic>
      <p:pic>
        <p:nvPicPr>
          <p:cNvPr id="8" name="图片 7"/>
          <p:cNvPicPr>
            <a:picLocks noChangeAspect="1"/>
          </p:cNvPicPr>
          <p:nvPr/>
        </p:nvPicPr>
        <p:blipFill>
          <a:blip r:embed="rId4"/>
          <a:stretch>
            <a:fillRect/>
          </a:stretch>
        </p:blipFill>
        <p:spPr>
          <a:xfrm>
            <a:off x="4937125" y="897255"/>
            <a:ext cx="3594100" cy="1968500"/>
          </a:xfrm>
          <a:prstGeom prst="rect">
            <a:avLst/>
          </a:prstGeom>
        </p:spPr>
      </p:pic>
      <p:cxnSp>
        <p:nvCxnSpPr>
          <p:cNvPr id="11" name="直接连接符 10"/>
          <p:cNvCxnSpPr/>
          <p:nvPr/>
        </p:nvCxnSpPr>
        <p:spPr>
          <a:xfrm flipH="1">
            <a:off x="2395855" y="3374390"/>
            <a:ext cx="7620" cy="1404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630035" y="3326765"/>
            <a:ext cx="7620" cy="1404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245225" y="1179195"/>
            <a:ext cx="7620" cy="1404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矩形 25"/>
          <p:cNvSpPr>
            <a:spLocks noChangeArrowheads="1"/>
          </p:cNvSpPr>
          <p:nvPr/>
        </p:nvSpPr>
        <p:spPr bwMode="auto">
          <a:xfrm>
            <a:off x="4500245" y="643890"/>
            <a:ext cx="4552950"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措施时间拉齐对比曲线图（措施前生产</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&lt;1000</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天）</a:t>
            </a:r>
          </a:p>
        </p:txBody>
      </p:sp>
      <p:sp>
        <p:nvSpPr>
          <p:cNvPr id="4" name="矩形 3"/>
          <p:cNvSpPr/>
          <p:nvPr/>
        </p:nvSpPr>
        <p:spPr>
          <a:xfrm>
            <a:off x="321310" y="704850"/>
            <a:ext cx="4265295" cy="1973580"/>
          </a:xfrm>
          <a:prstGeom prst="rect">
            <a:avLst/>
          </a:prstGeom>
        </p:spPr>
        <p:txBody>
          <a:bodyPr wrap="square">
            <a:spAutoFit/>
          </a:bodyPr>
          <a:lstStyle/>
          <a:p>
            <a:pPr indent="406400" algn="just" latinLnBrk="0">
              <a:lnSpc>
                <a:spcPct val="17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采用柱塞生产存在一定的增产效果，气井产量递减明显降低，其中投产</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天数</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1000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天左右的气井增产措施效果较好。</a:t>
            </a:r>
            <a:r>
              <a:rPr lang="zh-CN" altLang="zh-CN" sz="1800" dirty="0">
                <a:latin typeface="方正大黑简体" panose="02010601030101010101" charset="-122"/>
                <a:ea typeface="方正大黑简体" panose="02010601030101010101" charset="-122"/>
                <a:cs typeface="方正大黑简体" panose="02010601030101010101" charset="-122"/>
                <a:sym typeface="+mn-ea"/>
              </a:rPr>
              <a:t>措施后约</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300</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500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天</a:t>
            </a:r>
            <a:r>
              <a:rPr lang="zh-CN" altLang="zh-CN" sz="1800" dirty="0">
                <a:latin typeface="方正大黑简体" panose="02010601030101010101" charset="-122"/>
                <a:ea typeface="方正大黑简体" panose="02010601030101010101" charset="-122"/>
                <a:cs typeface="方正大黑简体" panose="02010601030101010101" charset="-122"/>
                <a:sym typeface="+mn-ea"/>
              </a:rPr>
              <a:t>增产效果较好</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sp>
        <p:nvSpPr>
          <p:cNvPr id="2" name="矩形 1"/>
          <p:cNvSpPr>
            <a:spLocks noChangeArrowheads="1"/>
          </p:cNvSpPr>
          <p:nvPr/>
        </p:nvSpPr>
        <p:spPr bwMode="auto">
          <a:xfrm>
            <a:off x="4500245" y="2865755"/>
            <a:ext cx="4552950"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措施时间拉齐对比曲线图（措施前生产</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&gt;2500</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天）</a:t>
            </a:r>
          </a:p>
        </p:txBody>
      </p:sp>
      <p:sp>
        <p:nvSpPr>
          <p:cNvPr id="3" name="矩形 2"/>
          <p:cNvSpPr>
            <a:spLocks noChangeArrowheads="1"/>
          </p:cNvSpPr>
          <p:nvPr/>
        </p:nvSpPr>
        <p:spPr bwMode="auto">
          <a:xfrm>
            <a:off x="201295" y="2865755"/>
            <a:ext cx="4552950"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措施时间拉齐对比曲线图（措施前生产</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1000-2500</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天）</a:t>
            </a:r>
          </a:p>
        </p:txBody>
      </p:sp>
      <p:sp>
        <p:nvSpPr>
          <p:cNvPr id="5" name="椭圆 4"/>
          <p:cNvSpPr/>
          <p:nvPr/>
        </p:nvSpPr>
        <p:spPr>
          <a:xfrm>
            <a:off x="2306320" y="3531870"/>
            <a:ext cx="685800" cy="1062990"/>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1029970" y="3663315"/>
            <a:ext cx="1962150" cy="9017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2"/>
          </p:cNvCxnSpPr>
          <p:nvPr/>
        </p:nvCxnSpPr>
        <p:spPr>
          <a:xfrm>
            <a:off x="2306320" y="4063365"/>
            <a:ext cx="1454785" cy="418465"/>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87340" y="1786255"/>
            <a:ext cx="1584960" cy="675005"/>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252845" y="1914525"/>
            <a:ext cx="1677035" cy="48641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311775" y="3798570"/>
            <a:ext cx="1932305" cy="81915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8620" y="3969385"/>
            <a:ext cx="1161415" cy="301625"/>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848610" y="4481830"/>
            <a:ext cx="7620" cy="288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1310" y="704850"/>
            <a:ext cx="8398510" cy="1529715"/>
          </a:xfrm>
          <a:prstGeom prst="rect">
            <a:avLst/>
          </a:prstGeom>
        </p:spPr>
        <p:txBody>
          <a:bodyPr wrap="square">
            <a:spAutoFit/>
          </a:bodyPr>
          <a:lstStyle/>
          <a:p>
            <a:pPr indent="406400" algn="just" latinLnBrk="0">
              <a:lnSpc>
                <a:spcPct val="13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苏</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14-5-14</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井</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2009</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12</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月投产，初期日产气量</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2</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2012</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年后气井开始积液套压逐渐上升；2018年11月采用柱塞气举生产，措施初期套压快速下降，生产效果较好，措施有效期约</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570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2020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6</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月后气井积液无法带出，套压逐步上涨至目前</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12</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，日产气量逐渐下降至目前</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0.1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2737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grpSp>
        <p:nvGrpSpPr>
          <p:cNvPr id="9" name="组合 8"/>
          <p:cNvGrpSpPr/>
          <p:nvPr/>
        </p:nvGrpSpPr>
        <p:grpSpPr>
          <a:xfrm>
            <a:off x="636270" y="2426335"/>
            <a:ext cx="7915910" cy="2717165"/>
            <a:chOff x="1002" y="3216"/>
            <a:chExt cx="12466" cy="4884"/>
          </a:xfrm>
        </p:grpSpPr>
        <p:pic>
          <p:nvPicPr>
            <p:cNvPr id="3" name="图片 2"/>
            <p:cNvPicPr>
              <a:picLocks noChangeAspect="1"/>
            </p:cNvPicPr>
            <p:nvPr/>
          </p:nvPicPr>
          <p:blipFill>
            <a:blip r:embed="rId2"/>
            <a:srcRect t="15594"/>
            <a:stretch>
              <a:fillRect/>
            </a:stretch>
          </p:blipFill>
          <p:spPr>
            <a:xfrm>
              <a:off x="1002" y="3216"/>
              <a:ext cx="12466" cy="4884"/>
            </a:xfrm>
            <a:prstGeom prst="rect">
              <a:avLst/>
            </a:prstGeom>
          </p:spPr>
        </p:pic>
        <p:sp>
          <p:nvSpPr>
            <p:cNvPr id="6" name="椭圆 5"/>
            <p:cNvSpPr/>
            <p:nvPr/>
          </p:nvSpPr>
          <p:spPr>
            <a:xfrm>
              <a:off x="9188" y="4565"/>
              <a:ext cx="1080" cy="1674"/>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V="1">
              <a:off x="10707" y="5289"/>
              <a:ext cx="2066" cy="416"/>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4036" y="5491"/>
              <a:ext cx="5532" cy="225"/>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5"/>
            </p:cNvCxnSpPr>
            <p:nvPr/>
          </p:nvCxnSpPr>
          <p:spPr>
            <a:xfrm>
              <a:off x="9485" y="5574"/>
              <a:ext cx="625" cy="42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6" name="矩形 25"/>
          <p:cNvSpPr>
            <a:spLocks noChangeArrowheads="1"/>
          </p:cNvSpPr>
          <p:nvPr/>
        </p:nvSpPr>
        <p:spPr bwMode="auto">
          <a:xfrm>
            <a:off x="2317750" y="2234565"/>
            <a:ext cx="4552950"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苏14-5-14井生产</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曲线图</a:t>
            </a:r>
          </a:p>
        </p:txBody>
      </p:sp>
      <p:sp>
        <p:nvSpPr>
          <p:cNvPr id="10" name="矩形 9"/>
          <p:cNvSpPr/>
          <p:nvPr/>
        </p:nvSpPr>
        <p:spPr>
          <a:xfrm>
            <a:off x="746760" y="128270"/>
            <a:ext cx="3089910" cy="534035"/>
          </a:xfrm>
          <a:prstGeom prst="rect">
            <a:avLst/>
          </a:prstGeom>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）生产效果较好井</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1310" y="704850"/>
            <a:ext cx="8398510" cy="1863725"/>
          </a:xfrm>
          <a:prstGeom prst="rect">
            <a:avLst/>
          </a:prstGeom>
        </p:spPr>
        <p:txBody>
          <a:bodyPr wrap="square">
            <a:spAutoFit/>
          </a:bodyPr>
          <a:lstStyle/>
          <a:p>
            <a:pPr indent="406400" algn="just" latinLnBrk="0">
              <a:lnSpc>
                <a:spcPct val="16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苏</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47-19-76</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井</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2018</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万方，2019年8月采用柱塞气举生产，措施初期套压由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12</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下降至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6</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2020年7月28日测试液面位置2942m。目前</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气井缓慢积液套压逐步上涨至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，日产气量下降至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0.3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528</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grpSp>
        <p:nvGrpSpPr>
          <p:cNvPr id="9" name="组合 8"/>
          <p:cNvGrpSpPr/>
          <p:nvPr/>
        </p:nvGrpSpPr>
        <p:grpSpPr>
          <a:xfrm>
            <a:off x="433705" y="2553970"/>
            <a:ext cx="8248015" cy="2589530"/>
            <a:chOff x="638" y="3442"/>
            <a:chExt cx="13125" cy="4658"/>
          </a:xfrm>
        </p:grpSpPr>
        <p:pic>
          <p:nvPicPr>
            <p:cNvPr id="3" name="图片 2"/>
            <p:cNvPicPr>
              <a:picLocks noChangeAspect="1"/>
            </p:cNvPicPr>
            <p:nvPr/>
          </p:nvPicPr>
          <p:blipFill>
            <a:blip r:embed="rId2"/>
            <a:srcRect t="14328"/>
            <a:stretch>
              <a:fillRect/>
            </a:stretch>
          </p:blipFill>
          <p:spPr>
            <a:xfrm>
              <a:off x="638" y="3467"/>
              <a:ext cx="13125" cy="4633"/>
            </a:xfrm>
            <a:prstGeom prst="rect">
              <a:avLst/>
            </a:prstGeom>
          </p:spPr>
        </p:pic>
        <p:sp>
          <p:nvSpPr>
            <p:cNvPr id="26" name="矩形 25"/>
            <p:cNvSpPr>
              <a:spLocks noChangeArrowheads="1"/>
            </p:cNvSpPr>
            <p:nvPr/>
          </p:nvSpPr>
          <p:spPr bwMode="auto">
            <a:xfrm>
              <a:off x="3650" y="3442"/>
              <a:ext cx="7170" cy="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苏47-19-76井生产</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曲线图</a:t>
              </a:r>
            </a:p>
          </p:txBody>
        </p:sp>
        <p:sp>
          <p:nvSpPr>
            <p:cNvPr id="6" name="椭圆 5"/>
            <p:cNvSpPr/>
            <p:nvPr/>
          </p:nvSpPr>
          <p:spPr>
            <a:xfrm>
              <a:off x="3846" y="4765"/>
              <a:ext cx="1080" cy="1467"/>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94410" y="2503805"/>
            <a:ext cx="7155815" cy="2557145"/>
          </a:xfrm>
          <a:prstGeom prst="rect">
            <a:avLst/>
          </a:prstGeom>
        </p:spPr>
      </p:pic>
      <p:sp>
        <p:nvSpPr>
          <p:cNvPr id="10" name="矩形 9"/>
          <p:cNvSpPr/>
          <p:nvPr/>
        </p:nvSpPr>
        <p:spPr>
          <a:xfrm>
            <a:off x="815975" y="127635"/>
            <a:ext cx="8494395" cy="534035"/>
          </a:xfrm>
          <a:prstGeom prst="rect">
            <a:avLst/>
          </a:prstGeom>
        </p:spPr>
        <p:txBody>
          <a:bodyPr wrap="square">
            <a:spAutoFit/>
          </a:bodyPr>
          <a:lstStyle/>
          <a:p>
            <a:pPr indent="0" algn="just" latinLnBrk="0">
              <a:lnSpc>
                <a:spcPct val="160000"/>
              </a:lnSpc>
            </a:pP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速度管柱</a:t>
            </a:r>
          </a:p>
        </p:txBody>
      </p:sp>
      <p:sp>
        <p:nvSpPr>
          <p:cNvPr id="4" name="矩形 3"/>
          <p:cNvSpPr/>
          <p:nvPr/>
        </p:nvSpPr>
        <p:spPr>
          <a:xfrm>
            <a:off x="320040" y="731520"/>
            <a:ext cx="8494395" cy="1503045"/>
          </a:xfrm>
          <a:prstGeom prst="rect">
            <a:avLst/>
          </a:prstGeom>
        </p:spPr>
        <p:txBody>
          <a:bodyPr wrap="square">
            <a:spAutoFit/>
          </a:bodyPr>
          <a:lstStyle/>
          <a:p>
            <a:pPr indent="406400" algn="just" latinLnBrk="0">
              <a:lnSpc>
                <a:spcPct val="170000"/>
              </a:lnSpc>
            </a:pP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速度管柱生产井</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38</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口，投产初期日产气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1.5</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23</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，正产</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生产</a:t>
            </a:r>
            <a:r>
              <a:rPr 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5.5</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年后</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气井套压下降至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6.5</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，产量递减至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0.6</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天，气井自主携液生产</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2</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年左右，套压逐渐逐渐上升、产量持续下降进入高压低产阶段</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
        <p:nvSpPr>
          <p:cNvPr id="5" name="矩形 4"/>
          <p:cNvSpPr>
            <a:spLocks noChangeArrowheads="1"/>
          </p:cNvSpPr>
          <p:nvPr/>
        </p:nvSpPr>
        <p:spPr bwMode="auto">
          <a:xfrm>
            <a:off x="2695221" y="220529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采用速度管柱生产的</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高压低产井拉齐曲线</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cxnSp>
        <p:nvCxnSpPr>
          <p:cNvPr id="11" name="直接连接符 10"/>
          <p:cNvCxnSpPr/>
          <p:nvPr/>
        </p:nvCxnSpPr>
        <p:spPr>
          <a:xfrm flipH="1">
            <a:off x="5600065" y="4083050"/>
            <a:ext cx="7620" cy="612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564380" y="4166870"/>
            <a:ext cx="7620" cy="540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577658" y="2875915"/>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1.5</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23Mpa</a:t>
            </a:r>
          </a:p>
        </p:txBody>
      </p:sp>
      <p:sp>
        <p:nvSpPr>
          <p:cNvPr id="14" name="文本框 13"/>
          <p:cNvSpPr txBox="1"/>
          <p:nvPr/>
        </p:nvSpPr>
        <p:spPr>
          <a:xfrm>
            <a:off x="3508693" y="4166870"/>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0.6</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6.5Mpa</a:t>
            </a:r>
          </a:p>
        </p:txBody>
      </p:sp>
      <p:cxnSp>
        <p:nvCxnSpPr>
          <p:cNvPr id="16" name="直接箭头连接符 15"/>
          <p:cNvCxnSpPr/>
          <p:nvPr/>
        </p:nvCxnSpPr>
        <p:spPr>
          <a:xfrm flipV="1">
            <a:off x="5607685" y="3847465"/>
            <a:ext cx="1998345" cy="262255"/>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815465" y="3636010"/>
            <a:ext cx="2676525" cy="537845"/>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835968" y="3682365"/>
            <a:ext cx="86868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气井逐步积液</a:t>
            </a:r>
          </a:p>
        </p:txBody>
      </p:sp>
      <p:sp>
        <p:nvSpPr>
          <p:cNvPr id="23" name="文本框 22"/>
          <p:cNvSpPr txBox="1"/>
          <p:nvPr/>
        </p:nvSpPr>
        <p:spPr>
          <a:xfrm>
            <a:off x="4743133" y="4321810"/>
            <a:ext cx="64008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自主携液</a:t>
            </a:r>
          </a:p>
        </p:txBody>
      </p:sp>
      <p:cxnSp>
        <p:nvCxnSpPr>
          <p:cNvPr id="6" name="直接箭头连接符 5"/>
          <p:cNvCxnSpPr/>
          <p:nvPr/>
        </p:nvCxnSpPr>
        <p:spPr>
          <a:xfrm flipV="1">
            <a:off x="4491990" y="4023360"/>
            <a:ext cx="421640" cy="5969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961890" y="4083050"/>
            <a:ext cx="585470" cy="15875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13568" y="3597910"/>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0.4</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7.5Mpa</a:t>
            </a:r>
          </a:p>
        </p:txBody>
      </p:sp>
      <p:sp>
        <p:nvSpPr>
          <p:cNvPr id="17" name="文本框 16"/>
          <p:cNvSpPr txBox="1"/>
          <p:nvPr/>
        </p:nvSpPr>
        <p:spPr>
          <a:xfrm>
            <a:off x="5326698" y="4326890"/>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0.6</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6Mpa</a:t>
            </a:r>
          </a:p>
        </p:txBody>
      </p:sp>
      <p:sp>
        <p:nvSpPr>
          <p:cNvPr id="24" name="文本框 23"/>
          <p:cNvSpPr txBox="1"/>
          <p:nvPr/>
        </p:nvSpPr>
        <p:spPr>
          <a:xfrm>
            <a:off x="6704648" y="3385820"/>
            <a:ext cx="9131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0.3</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压力</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9.5Mpa</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4658995" y="2772410"/>
            <a:ext cx="3959860" cy="2317750"/>
          </a:xfrm>
          <a:prstGeom prst="rect">
            <a:avLst/>
          </a:prstGeom>
        </p:spPr>
      </p:pic>
      <p:pic>
        <p:nvPicPr>
          <p:cNvPr id="7" name="图片 6"/>
          <p:cNvPicPr>
            <a:picLocks noChangeAspect="1"/>
          </p:cNvPicPr>
          <p:nvPr/>
        </p:nvPicPr>
        <p:blipFill>
          <a:blip r:embed="rId4"/>
          <a:stretch>
            <a:fillRect/>
          </a:stretch>
        </p:blipFill>
        <p:spPr>
          <a:xfrm>
            <a:off x="320675" y="2846705"/>
            <a:ext cx="4154805" cy="2242820"/>
          </a:xfrm>
          <a:prstGeom prst="rect">
            <a:avLst/>
          </a:prstGeom>
        </p:spPr>
      </p:pic>
      <p:sp>
        <p:nvSpPr>
          <p:cNvPr id="4" name="矩形 3"/>
          <p:cNvSpPr/>
          <p:nvPr/>
        </p:nvSpPr>
        <p:spPr>
          <a:xfrm>
            <a:off x="321310" y="658495"/>
            <a:ext cx="8625840" cy="1863725"/>
          </a:xfrm>
          <a:prstGeom prst="rect">
            <a:avLst/>
          </a:prstGeom>
        </p:spPr>
        <p:txBody>
          <a:bodyPr wrap="square">
            <a:spAutoFit/>
          </a:bodyPr>
          <a:lstStyle/>
          <a:p>
            <a:pPr indent="406400" algn="just" latinLnBrk="0">
              <a:lnSpc>
                <a:spcPct val="16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采用速度管柱措施时间拉齐对比，初期日增产气量可达</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0.3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万方，有效减缓气井产量递减；措施前预测单井平均</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EUR</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为</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1725</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万方，采用柱塞生产预测</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单井平均</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EUR</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为</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1850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万方，单井可增产气量约</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100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万方</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。措施初期增产效果明显，措施效果维持约</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330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天左右。</a:t>
            </a:r>
          </a:p>
        </p:txBody>
      </p:sp>
      <p:sp>
        <p:nvSpPr>
          <p:cNvPr id="5" name="矩形 4"/>
          <p:cNvSpPr>
            <a:spLocks noChangeArrowheads="1"/>
          </p:cNvSpPr>
          <p:nvPr/>
        </p:nvSpPr>
        <p:spPr bwMode="auto">
          <a:xfrm>
            <a:off x="587021" y="2505647"/>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采用</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速度管柱</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措施时间</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拉齐对比曲线</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cxnSp>
        <p:nvCxnSpPr>
          <p:cNvPr id="11" name="直接连接符 10"/>
          <p:cNvCxnSpPr/>
          <p:nvPr/>
        </p:nvCxnSpPr>
        <p:spPr>
          <a:xfrm flipH="1">
            <a:off x="6195060" y="3975100"/>
            <a:ext cx="7620" cy="93600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482215" y="3048000"/>
            <a:ext cx="7620" cy="187200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610678" y="3268345"/>
            <a:ext cx="52578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措施前</a:t>
            </a:r>
          </a:p>
        </p:txBody>
      </p:sp>
      <p:sp>
        <p:nvSpPr>
          <p:cNvPr id="18" name="文本框 17"/>
          <p:cNvSpPr txBox="1"/>
          <p:nvPr/>
        </p:nvSpPr>
        <p:spPr>
          <a:xfrm>
            <a:off x="6333173" y="3855085"/>
            <a:ext cx="11290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柱塞气举生产</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预测</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EUR1850</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9" name="文本框 8"/>
          <p:cNvSpPr txBox="1"/>
          <p:nvPr/>
        </p:nvSpPr>
        <p:spPr>
          <a:xfrm>
            <a:off x="2630488" y="3048000"/>
            <a:ext cx="1370330" cy="450215"/>
          </a:xfrm>
          <a:prstGeom prst="rect">
            <a:avLst/>
          </a:prstGeom>
          <a:noFill/>
        </p:spPr>
        <p:txBody>
          <a:bodyPr wrap="none" rtlCol="0" anchor="t">
            <a:spAutoFit/>
          </a:bodyPr>
          <a:lstStyle/>
          <a:p>
            <a:pPr algn="ctr">
              <a:lnSpc>
                <a:spcPct val="130000"/>
              </a:lnSpc>
            </a:pP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措施后</a:t>
            </a:r>
          </a:p>
          <a:p>
            <a:pPr algn="ctr">
              <a:lnSpc>
                <a:spcPct val="130000"/>
              </a:lnSpc>
            </a:pP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初期日增产气量</a:t>
            </a:r>
            <a:r>
              <a:rPr lang="en-US" altLang="zh-CN" sz="9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0.1</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2" name="任意多边形 21"/>
          <p:cNvSpPr/>
          <p:nvPr/>
        </p:nvSpPr>
        <p:spPr>
          <a:xfrm>
            <a:off x="663575" y="3455670"/>
            <a:ext cx="1967230" cy="603250"/>
          </a:xfrm>
          <a:custGeom>
            <a:avLst/>
            <a:gdLst>
              <a:gd name="connsiteX0" fmla="*/ 0 w 3157"/>
              <a:gd name="connsiteY0" fmla="*/ 0 h 1073"/>
              <a:gd name="connsiteX1" fmla="*/ 830 w 3157"/>
              <a:gd name="connsiteY1" fmla="*/ 441 h 1073"/>
              <a:gd name="connsiteX2" fmla="*/ 3157 w 3157"/>
              <a:gd name="connsiteY2" fmla="*/ 1073 h 1073"/>
            </a:gdLst>
            <a:ahLst/>
            <a:cxnLst>
              <a:cxn ang="0">
                <a:pos x="connsiteX0" y="connsiteY0"/>
              </a:cxn>
              <a:cxn ang="0">
                <a:pos x="connsiteX1" y="connsiteY1"/>
              </a:cxn>
              <a:cxn ang="0">
                <a:pos x="connsiteX2" y="connsiteY2"/>
              </a:cxn>
            </a:cxnLst>
            <a:rect l="l" t="t" r="r" b="b"/>
            <a:pathLst>
              <a:path w="3157" h="1073">
                <a:moveTo>
                  <a:pt x="0" y="0"/>
                </a:moveTo>
                <a:cubicBezTo>
                  <a:pt x="82" y="73"/>
                  <a:pt x="199" y="226"/>
                  <a:pt x="830" y="441"/>
                </a:cubicBezTo>
                <a:cubicBezTo>
                  <a:pt x="1461" y="656"/>
                  <a:pt x="2679" y="995"/>
                  <a:pt x="3157" y="1073"/>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747395" y="3315970"/>
            <a:ext cx="3585845" cy="821055"/>
          </a:xfrm>
          <a:custGeom>
            <a:avLst/>
            <a:gdLst>
              <a:gd name="connsiteX0" fmla="*/ 0 w 3510"/>
              <a:gd name="connsiteY0" fmla="*/ 0 h 662"/>
              <a:gd name="connsiteX1" fmla="*/ 3510 w 3510"/>
              <a:gd name="connsiteY1" fmla="*/ 660 h 662"/>
            </a:gdLst>
            <a:ahLst/>
            <a:cxnLst>
              <a:cxn ang="0">
                <a:pos x="connsiteX0" y="connsiteY0"/>
              </a:cxn>
              <a:cxn ang="0">
                <a:pos x="connsiteX1" y="connsiteY1"/>
              </a:cxn>
            </a:cxnLst>
            <a:rect l="l" t="t" r="r" b="b"/>
            <a:pathLst>
              <a:path w="3510" h="662">
                <a:moveTo>
                  <a:pt x="0" y="0"/>
                </a:moveTo>
                <a:cubicBezTo>
                  <a:pt x="96" y="214"/>
                  <a:pt x="3008" y="697"/>
                  <a:pt x="3510" y="660"/>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073333" y="4378960"/>
            <a:ext cx="112903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预测</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EUR1725</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6" name="矩形 25"/>
          <p:cNvSpPr>
            <a:spLocks noChangeArrowheads="1"/>
          </p:cNvSpPr>
          <p:nvPr/>
        </p:nvSpPr>
        <p:spPr bwMode="auto">
          <a:xfrm>
            <a:off x="4872636" y="2527872"/>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单井最终累产气量预测图</a:t>
            </a:r>
          </a:p>
        </p:txBody>
      </p:sp>
      <p:sp>
        <p:nvSpPr>
          <p:cNvPr id="10" name="矩形 9"/>
          <p:cNvSpPr/>
          <p:nvPr/>
        </p:nvSpPr>
        <p:spPr>
          <a:xfrm>
            <a:off x="746760" y="128270"/>
            <a:ext cx="3089910" cy="534035"/>
          </a:xfrm>
          <a:prstGeom prst="rect">
            <a:avLst/>
          </a:prstGeom>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）增产效果分析</a:t>
            </a:r>
          </a:p>
        </p:txBody>
      </p:sp>
      <p:sp>
        <p:nvSpPr>
          <p:cNvPr id="6" name="椭圆 5"/>
          <p:cNvSpPr/>
          <p:nvPr/>
        </p:nvSpPr>
        <p:spPr>
          <a:xfrm>
            <a:off x="2419350" y="3315970"/>
            <a:ext cx="354330" cy="821690"/>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7"/>
          <p:cNvSpPr txBox="1">
            <a:spLocks noChangeArrowheads="1"/>
          </p:cNvSpPr>
          <p:nvPr/>
        </p:nvSpPr>
        <p:spPr bwMode="auto">
          <a:xfrm>
            <a:off x="902728" y="220612"/>
            <a:ext cx="2993231" cy="373380"/>
          </a:xfrm>
          <a:prstGeom prst="rect">
            <a:avLst/>
          </a:prstGeom>
          <a:noFill/>
          <a:ln w="9525">
            <a:noFill/>
            <a:miter lim="800000"/>
          </a:ln>
          <a:effectLst>
            <a:prstShdw prst="shdw17" dist="17961" dir="2700000">
              <a:srgbClr val="995C1F"/>
            </a:prstShdw>
          </a:effectLst>
        </p:spPr>
        <p:txBody>
          <a:bodyPr lIns="66891" tIns="33462" rIns="66891" bIns="33462">
            <a:spAutoFit/>
          </a:bodyPr>
          <a:lstStyle/>
          <a:p>
            <a:pPr marL="342900" indent="-342900" defTabSz="890905">
              <a:spcBef>
                <a:spcPct val="50000"/>
              </a:spcBef>
              <a:buFont typeface="Wingdings" panose="05000000000000000000" charset="0"/>
              <a:buChar char="u"/>
              <a:defRPr/>
            </a:pPr>
            <a:r>
              <a:rPr lang="zh-CN" altLang="en-US" sz="20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黑体" panose="02010609060101010101" charset="-122"/>
              </a:rPr>
              <a:t>气井产量</a:t>
            </a:r>
          </a:p>
        </p:txBody>
      </p:sp>
      <p:sp>
        <p:nvSpPr>
          <p:cNvPr id="13" name="Text Box 4"/>
          <p:cNvSpPr txBox="1">
            <a:spLocks noChangeArrowheads="1"/>
          </p:cNvSpPr>
          <p:nvPr/>
        </p:nvSpPr>
        <p:spPr bwMode="auto">
          <a:xfrm>
            <a:off x="3023552" y="1163629"/>
            <a:ext cx="3031331" cy="282575"/>
          </a:xfrm>
          <a:prstGeom prst="rect">
            <a:avLst/>
          </a:prstGeom>
          <a:noFill/>
          <a:ln w="9525">
            <a:noFill/>
            <a:miter lim="800000"/>
          </a:ln>
        </p:spPr>
        <p:txBody>
          <a:bodyPr wrap="square" lIns="68492" tIns="34245" rIns="68492" bIns="34245">
            <a:spAutoFit/>
          </a:bodyPr>
          <a:lstStyle/>
          <a:p>
            <a:pPr algn="ctr" defTabSz="913130"/>
            <a:r>
              <a:rPr lang="zh-CN" altLang="en-US" sz="1400" dirty="0">
                <a:latin typeface="+mj-lt"/>
                <a:ea typeface="华文新魏" panose="02010800040101010101" pitchFamily="2" charset="-122"/>
              </a:rPr>
              <a:t>气井日均产气量统计表</a:t>
            </a:r>
          </a:p>
        </p:txBody>
      </p:sp>
      <p:graphicFrame>
        <p:nvGraphicFramePr>
          <p:cNvPr id="10" name="表格 9"/>
          <p:cNvGraphicFramePr/>
          <p:nvPr/>
        </p:nvGraphicFramePr>
        <p:xfrm>
          <a:off x="467995" y="1483995"/>
          <a:ext cx="8246110" cy="1757680"/>
        </p:xfrm>
        <a:graphic>
          <a:graphicData uri="http://schemas.openxmlformats.org/drawingml/2006/table">
            <a:tbl>
              <a:tblPr firstRow="1" bandRow="1">
                <a:tableStyleId>{5C22544A-7EE6-4342-B048-85BDC9FD1C3A}</a:tableStyleId>
              </a:tblPr>
              <a:tblGrid>
                <a:gridCol w="695325">
                  <a:extLst>
                    <a:ext uri="{9D8B030D-6E8A-4147-A177-3AD203B41FA5}">
                      <a16:colId xmlns:a16="http://schemas.microsoft.com/office/drawing/2014/main" val="20000"/>
                    </a:ext>
                  </a:extLst>
                </a:gridCol>
                <a:gridCol w="628015">
                  <a:extLst>
                    <a:ext uri="{9D8B030D-6E8A-4147-A177-3AD203B41FA5}">
                      <a16:colId xmlns:a16="http://schemas.microsoft.com/office/drawing/2014/main" val="20001"/>
                    </a:ext>
                  </a:extLst>
                </a:gridCol>
                <a:gridCol w="882650">
                  <a:extLst>
                    <a:ext uri="{9D8B030D-6E8A-4147-A177-3AD203B41FA5}">
                      <a16:colId xmlns:a16="http://schemas.microsoft.com/office/drawing/2014/main" val="20002"/>
                    </a:ext>
                  </a:extLst>
                </a:gridCol>
                <a:gridCol w="634365">
                  <a:extLst>
                    <a:ext uri="{9D8B030D-6E8A-4147-A177-3AD203B41FA5}">
                      <a16:colId xmlns:a16="http://schemas.microsoft.com/office/drawing/2014/main" val="20003"/>
                    </a:ext>
                  </a:extLst>
                </a:gridCol>
                <a:gridCol w="875665">
                  <a:extLst>
                    <a:ext uri="{9D8B030D-6E8A-4147-A177-3AD203B41FA5}">
                      <a16:colId xmlns:a16="http://schemas.microsoft.com/office/drawing/2014/main" val="20004"/>
                    </a:ext>
                  </a:extLst>
                </a:gridCol>
                <a:gridCol w="612775">
                  <a:extLst>
                    <a:ext uri="{9D8B030D-6E8A-4147-A177-3AD203B41FA5}">
                      <a16:colId xmlns:a16="http://schemas.microsoft.com/office/drawing/2014/main" val="20005"/>
                    </a:ext>
                  </a:extLst>
                </a:gridCol>
                <a:gridCol w="896620">
                  <a:extLst>
                    <a:ext uri="{9D8B030D-6E8A-4147-A177-3AD203B41FA5}">
                      <a16:colId xmlns:a16="http://schemas.microsoft.com/office/drawing/2014/main" val="20006"/>
                    </a:ext>
                  </a:extLst>
                </a:gridCol>
                <a:gridCol w="613410">
                  <a:extLst>
                    <a:ext uri="{9D8B030D-6E8A-4147-A177-3AD203B41FA5}">
                      <a16:colId xmlns:a16="http://schemas.microsoft.com/office/drawing/2014/main" val="20007"/>
                    </a:ext>
                  </a:extLst>
                </a:gridCol>
                <a:gridCol w="897255">
                  <a:extLst>
                    <a:ext uri="{9D8B030D-6E8A-4147-A177-3AD203B41FA5}">
                      <a16:colId xmlns:a16="http://schemas.microsoft.com/office/drawing/2014/main" val="20008"/>
                    </a:ext>
                  </a:extLst>
                </a:gridCol>
                <a:gridCol w="605790">
                  <a:extLst>
                    <a:ext uri="{9D8B030D-6E8A-4147-A177-3AD203B41FA5}">
                      <a16:colId xmlns:a16="http://schemas.microsoft.com/office/drawing/2014/main" val="20009"/>
                    </a:ext>
                  </a:extLst>
                </a:gridCol>
                <a:gridCol w="904240">
                  <a:extLst>
                    <a:ext uri="{9D8B030D-6E8A-4147-A177-3AD203B41FA5}">
                      <a16:colId xmlns:a16="http://schemas.microsoft.com/office/drawing/2014/main" val="20010"/>
                    </a:ext>
                  </a:extLst>
                </a:gridCol>
              </a:tblGrid>
              <a:tr h="219075">
                <a:tc rowSpan="2">
                  <a:txBody>
                    <a:bodyPr/>
                    <a:lstStyle/>
                    <a:p>
                      <a:pPr indent="0" algn="ctr">
                        <a:buNone/>
                      </a:pPr>
                      <a:r>
                        <a:rPr lang="zh-CN" altLang="zh-CN" sz="900" b="0">
                          <a:solidFill>
                            <a:schemeClr val="tx1"/>
                          </a:solidFill>
                          <a:latin typeface="方正黑体简体" panose="02010601030101010101" pitchFamily="2" charset="-122"/>
                          <a:ea typeface="方正黑体简体" panose="02010601030101010101" pitchFamily="2" charset="-122"/>
                        </a:rPr>
                        <a:t>区间</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rPr>
                        <a:t>自营区块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sym typeface="+mn-ea"/>
                        </a:rPr>
                        <a:t>14</a:t>
                      </a:r>
                      <a:r>
                        <a:rPr lang="zh-CN" altLang="en-US" sz="900" b="0">
                          <a:solidFill>
                            <a:schemeClr val="tx1"/>
                          </a:solidFill>
                          <a:latin typeface="方正黑体简体" panose="02010601030101010101" pitchFamily="2" charset="-122"/>
                          <a:ea typeface="方正黑体简体" panose="02010601030101010101" pitchFamily="2" charset="-122"/>
                          <a:sym typeface="+mn-ea"/>
                        </a:rPr>
                        <a:t>区块</a:t>
                      </a:r>
                      <a:endParaRPr lang="zh-CN" altLang="en-US" sz="900" b="0">
                        <a:solidFill>
                          <a:schemeClr val="tx1"/>
                        </a:solidFill>
                        <a:latin typeface="方正黑体简体" panose="02010601030101010101" pitchFamily="2" charset="-122"/>
                        <a:ea typeface="方正黑体简体" panose="02010601030101010101" pitchFamily="2" charset="-122"/>
                        <a:cs typeface="方正黑体简体" panose="02010601030101010101" pitchFamily="2" charset="-122"/>
                        <a:sym typeface="+mn-ea"/>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indent="0" algn="ctr">
                        <a:buNone/>
                      </a:pPr>
                      <a:r>
                        <a:rPr lang="zh-CN" altLang="en-US" sz="900" b="0">
                          <a:solidFill>
                            <a:schemeClr val="tx1"/>
                          </a:solidFill>
                          <a:latin typeface="方正黑体简体" panose="02010601030101010101" pitchFamily="2" charset="-122"/>
                          <a:ea typeface="方正黑体简体" panose="02010601030101010101" pitchFamily="2" charset="-122"/>
                          <a:sym typeface="+mn-ea"/>
                        </a:rPr>
                        <a:t>桃</a:t>
                      </a:r>
                      <a:r>
                        <a:rPr lang="en-US" altLang="zh-CN" sz="900" b="0">
                          <a:solidFill>
                            <a:schemeClr val="tx1"/>
                          </a:solidFill>
                          <a:latin typeface="方正黑体简体" panose="02010601030101010101" pitchFamily="2" charset="-122"/>
                          <a:ea typeface="方正黑体简体" panose="02010601030101010101" pitchFamily="2" charset="-122"/>
                          <a:sym typeface="+mn-ea"/>
                        </a:rPr>
                        <a:t>2</a:t>
                      </a:r>
                      <a:r>
                        <a:rPr lang="zh-CN" altLang="en-US" sz="900" b="0">
                          <a:solidFill>
                            <a:schemeClr val="tx1"/>
                          </a:solidFill>
                          <a:latin typeface="方正黑体简体" panose="02010601030101010101" pitchFamily="2" charset="-122"/>
                          <a:ea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algn="ctr">
                        <a:buClrTx/>
                        <a:buSzTx/>
                        <a:buFontTx/>
                        <a:buNone/>
                      </a:pPr>
                      <a:r>
                        <a:rPr lang="zh-CN" altLang="en-US" sz="900" b="0">
                          <a:solidFill>
                            <a:schemeClr val="tx1"/>
                          </a:solidFill>
                          <a:latin typeface="方正黑体简体" panose="02010601030101010101" pitchFamily="2" charset="-122"/>
                          <a:ea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sym typeface="+mn-ea"/>
                        </a:rPr>
                        <a:t>47/</a:t>
                      </a:r>
                      <a:r>
                        <a:rPr lang="zh-CN" altLang="en-US" sz="900" b="0">
                          <a:solidFill>
                            <a:schemeClr val="tx1"/>
                          </a:solidFill>
                          <a:latin typeface="方正黑体简体" panose="02010601030101010101" pitchFamily="2" charset="-122"/>
                          <a:ea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sym typeface="+mn-ea"/>
                        </a:rPr>
                        <a:t>120</a:t>
                      </a:r>
                      <a:r>
                        <a:rPr lang="zh-CN" altLang="en-US" sz="900" b="0">
                          <a:solidFill>
                            <a:schemeClr val="tx1"/>
                          </a:solidFill>
                          <a:latin typeface="方正黑体简体" panose="02010601030101010101" pitchFamily="2" charset="-122"/>
                          <a:ea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gridSpan="2">
                  <a:txBody>
                    <a:bodyPr/>
                    <a:lstStyle/>
                    <a:p>
                      <a:pPr algn="ctr">
                        <a:buClrTx/>
                        <a:buSzTx/>
                        <a:buFontTx/>
                        <a:buNone/>
                      </a:pPr>
                      <a:r>
                        <a:rPr lang="zh-CN" altLang="en-US" sz="900" b="0">
                          <a:solidFill>
                            <a:schemeClr val="tx1"/>
                          </a:solidFill>
                          <a:latin typeface="方正黑体简体" panose="02010601030101010101" pitchFamily="2" charset="-122"/>
                          <a:ea typeface="方正黑体简体" panose="02010601030101010101" pitchFamily="2" charset="-122"/>
                          <a:sym typeface="+mn-ea"/>
                        </a:rPr>
                        <a:t>苏</a:t>
                      </a:r>
                      <a:r>
                        <a:rPr lang="en-US" altLang="zh-CN" sz="900" b="0">
                          <a:solidFill>
                            <a:schemeClr val="tx1"/>
                          </a:solidFill>
                          <a:latin typeface="方正黑体简体" panose="02010601030101010101" pitchFamily="2" charset="-122"/>
                          <a:ea typeface="方正黑体简体" panose="02010601030101010101" pitchFamily="2" charset="-122"/>
                          <a:sym typeface="+mn-ea"/>
                        </a:rPr>
                        <a:t>48</a:t>
                      </a:r>
                      <a:r>
                        <a:rPr lang="zh-CN" altLang="en-US" sz="900" b="0">
                          <a:solidFill>
                            <a:schemeClr val="tx1"/>
                          </a:solidFill>
                          <a:latin typeface="方正黑体简体" panose="02010601030101010101" pitchFamily="2" charset="-122"/>
                          <a:ea typeface="方正黑体简体" panose="02010601030101010101" pitchFamily="2" charset="-122"/>
                          <a:sym typeface="+mn-ea"/>
                        </a:rPr>
                        <a:t>区块</a:t>
                      </a: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hMerge="1">
                  <a:txBody>
                    <a:bodyPr/>
                    <a:lstStyle/>
                    <a:p>
                      <a:endParaRPr lang="zh-CN"/>
                    </a:p>
                  </a:txBody>
                  <a:tcPr marL="12700" marR="12700" marT="12700" anchor="b">
                    <a:lnL w="6350" cap="flat" cmpd="sng">
                      <a:solidFill>
                        <a:srgbClr val="000000"/>
                      </a:solidFill>
                      <a:prstDash val="solid"/>
                      <a:headEnd type="none" w="med" len="med"/>
                      <a:tailEnd type="none" w="med" len="me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80670">
                <a:tc vMerge="1">
                  <a:txBody>
                    <a:bodyPr/>
                    <a:lstStyle/>
                    <a:p>
                      <a:endParaRPr lang="zh-CN"/>
                    </a:p>
                  </a:txBody>
                  <a:tcPr marL="12700" marR="12700" marT="12700" anchor="ctr">
                    <a:lnL w="6350">
                      <a:solidFill>
                        <a:schemeClr val="tx1"/>
                      </a:solidFill>
                      <a:prstDash val="solid"/>
                    </a:lnL>
                    <a:lnR w="6350">
                      <a:solidFill>
                        <a:schemeClr val="tx1"/>
                      </a:solidFill>
                      <a:prstDash val="solid"/>
                    </a:lnR>
                    <a:lnT w="6350" cap="flat" cmpd="sng">
                      <a:solidFill>
                        <a:srgbClr val="000000"/>
                      </a:solidFill>
                      <a:prstDash val="solid"/>
                      <a:headEnd type="none" w="med" len="med"/>
                      <a:tailEnd type="none" w="med" len="me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井均日产</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900" kern="0" dirty="0">
                          <a:solidFill>
                            <a:schemeClr val="tx1"/>
                          </a:solidFill>
                          <a:latin typeface="Times New Roman" panose="02020603050405020304"/>
                          <a:ea typeface="方正黑体简体" panose="02010601030101010101" pitchFamily="2" charset="-122"/>
                          <a:sym typeface="+mn-ea"/>
                        </a:rPr>
                        <a:t>万方</a:t>
                      </a:r>
                      <a:r>
                        <a:rPr lang="en-US" altLang="zh-CN" sz="900" kern="0" dirty="0">
                          <a:solidFill>
                            <a:schemeClr val="tx1"/>
                          </a:solidFill>
                          <a:latin typeface="Times New Roman" panose="02020603050405020304"/>
                          <a:ea typeface="方正黑体简体" panose="02010601030101010101" pitchFamily="2" charset="-122"/>
                          <a:sym typeface="+mn-ea"/>
                        </a:rPr>
                        <a:t>/</a:t>
                      </a:r>
                      <a:r>
                        <a:rPr lang="zh-CN" altLang="en-US" sz="900" kern="0" dirty="0">
                          <a:solidFill>
                            <a:schemeClr val="tx1"/>
                          </a:solidFill>
                          <a:latin typeface="Times New Roman" panose="02020603050405020304"/>
                          <a:ea typeface="方正黑体简体" panose="02010601030101010101" pitchFamily="2" charset="-122"/>
                          <a:sym typeface="+mn-ea"/>
                        </a:rPr>
                        <a:t>天</a:t>
                      </a: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井均日产</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900" kern="0" dirty="0">
                          <a:solidFill>
                            <a:schemeClr val="tx1"/>
                          </a:solidFill>
                          <a:latin typeface="Times New Roman" panose="02020603050405020304"/>
                          <a:ea typeface="方正黑体简体" panose="02010601030101010101" pitchFamily="2" charset="-122"/>
                          <a:sym typeface="+mn-ea"/>
                        </a:rPr>
                        <a:t>万方</a:t>
                      </a:r>
                      <a:r>
                        <a:rPr lang="en-US" altLang="zh-CN" sz="900" kern="0" dirty="0">
                          <a:solidFill>
                            <a:schemeClr val="tx1"/>
                          </a:solidFill>
                          <a:latin typeface="Times New Roman" panose="02020603050405020304"/>
                          <a:ea typeface="方正黑体简体" panose="02010601030101010101" pitchFamily="2" charset="-122"/>
                          <a:sym typeface="+mn-ea"/>
                        </a:rPr>
                        <a:t>/</a:t>
                      </a:r>
                      <a:r>
                        <a:rPr lang="zh-CN" altLang="en-US" sz="900" kern="0" dirty="0">
                          <a:solidFill>
                            <a:schemeClr val="tx1"/>
                          </a:solidFill>
                          <a:latin typeface="Times New Roman" panose="02020603050405020304"/>
                          <a:ea typeface="方正黑体简体" panose="02010601030101010101" pitchFamily="2" charset="-122"/>
                          <a:sym typeface="+mn-ea"/>
                        </a:rPr>
                        <a:t>天</a:t>
                      </a: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井均日产</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900" kern="0" dirty="0">
                          <a:solidFill>
                            <a:schemeClr val="tx1"/>
                          </a:solidFill>
                          <a:latin typeface="Times New Roman" panose="02020603050405020304"/>
                          <a:ea typeface="方正黑体简体" panose="02010601030101010101" pitchFamily="2" charset="-122"/>
                          <a:sym typeface="+mn-ea"/>
                        </a:rPr>
                        <a:t>万方</a:t>
                      </a:r>
                      <a:r>
                        <a:rPr lang="en-US" altLang="zh-CN" sz="900" kern="0" dirty="0">
                          <a:solidFill>
                            <a:schemeClr val="tx1"/>
                          </a:solidFill>
                          <a:latin typeface="Times New Roman" panose="02020603050405020304"/>
                          <a:ea typeface="方正黑体简体" panose="02010601030101010101" pitchFamily="2" charset="-122"/>
                          <a:sym typeface="+mn-ea"/>
                        </a:rPr>
                        <a:t>/</a:t>
                      </a:r>
                      <a:r>
                        <a:rPr lang="zh-CN" altLang="en-US" sz="900" kern="0" dirty="0">
                          <a:solidFill>
                            <a:schemeClr val="tx1"/>
                          </a:solidFill>
                          <a:latin typeface="Times New Roman" panose="02020603050405020304"/>
                          <a:ea typeface="方正黑体简体" panose="02010601030101010101" pitchFamily="2" charset="-122"/>
                          <a:sym typeface="+mn-ea"/>
                        </a:rPr>
                        <a:t>天</a:t>
                      </a: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井均日产</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900" kern="0" dirty="0">
                          <a:solidFill>
                            <a:schemeClr val="tx1"/>
                          </a:solidFill>
                          <a:latin typeface="Times New Roman" panose="02020603050405020304"/>
                          <a:ea typeface="方正黑体简体" panose="02010601030101010101" pitchFamily="2" charset="-122"/>
                          <a:sym typeface="+mn-ea"/>
                        </a:rPr>
                        <a:t>万方</a:t>
                      </a:r>
                      <a:r>
                        <a:rPr lang="en-US" altLang="zh-CN" sz="900" kern="0" dirty="0">
                          <a:solidFill>
                            <a:schemeClr val="tx1"/>
                          </a:solidFill>
                          <a:latin typeface="Times New Roman" panose="02020603050405020304"/>
                          <a:ea typeface="方正黑体简体" panose="02010601030101010101" pitchFamily="2" charset="-122"/>
                          <a:sym typeface="+mn-ea"/>
                        </a:rPr>
                        <a:t>/</a:t>
                      </a:r>
                      <a:r>
                        <a:rPr lang="zh-CN" altLang="en-US" sz="900" kern="0" dirty="0">
                          <a:solidFill>
                            <a:schemeClr val="tx1"/>
                          </a:solidFill>
                          <a:latin typeface="Times New Roman" panose="02020603050405020304"/>
                          <a:ea typeface="方正黑体简体" panose="02010601030101010101" pitchFamily="2" charset="-122"/>
                          <a:sym typeface="+mn-ea"/>
                        </a:rPr>
                        <a:t>天</a:t>
                      </a: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井数</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（口） </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井均日产</a:t>
                      </a:r>
                      <a:endParaRPr kumimoji="0" lang="en-US" altLang="zh-CN"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endParaRPr>
                    </a:p>
                    <a:p>
                      <a:pPr marL="0" marR="0" lvl="0" indent="0" algn="ctr" defTabSz="913130" rtl="0" eaLnBrk="1" fontAlgn="ctr" latinLnBrk="0" hangingPunct="1">
                        <a:lnSpc>
                          <a:spcPct val="100000"/>
                        </a:lnSpc>
                        <a:spcBef>
                          <a:spcPct val="0"/>
                        </a:spcBef>
                        <a:spcAft>
                          <a:spcPct val="0"/>
                        </a:spcAft>
                        <a:buClrTx/>
                        <a:buSzTx/>
                        <a:buFontTx/>
                        <a:buNone/>
                      </a:pP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r>
                        <a:rPr lang="zh-CN" altLang="en-US" sz="900" kern="0" dirty="0">
                          <a:solidFill>
                            <a:schemeClr val="tx1"/>
                          </a:solidFill>
                          <a:latin typeface="Times New Roman" panose="02020603050405020304"/>
                          <a:ea typeface="方正黑体简体" panose="02010601030101010101" pitchFamily="2" charset="-122"/>
                          <a:sym typeface="+mn-ea"/>
                        </a:rPr>
                        <a:t>万方</a:t>
                      </a:r>
                      <a:r>
                        <a:rPr lang="en-US" altLang="zh-CN" sz="900" kern="0" dirty="0">
                          <a:solidFill>
                            <a:schemeClr val="tx1"/>
                          </a:solidFill>
                          <a:latin typeface="Times New Roman" panose="02020603050405020304"/>
                          <a:ea typeface="方正黑体简体" panose="02010601030101010101" pitchFamily="2" charset="-122"/>
                          <a:sym typeface="+mn-ea"/>
                        </a:rPr>
                        <a:t>/</a:t>
                      </a:r>
                      <a:r>
                        <a:rPr lang="zh-CN" altLang="en-US" sz="900" kern="0" dirty="0">
                          <a:solidFill>
                            <a:schemeClr val="tx1"/>
                          </a:solidFill>
                          <a:latin typeface="Times New Roman" panose="02020603050405020304"/>
                          <a:ea typeface="方正黑体简体" panose="02010601030101010101" pitchFamily="2" charset="-122"/>
                          <a:sym typeface="+mn-ea"/>
                        </a:rPr>
                        <a:t>天</a:t>
                      </a:r>
                      <a:r>
                        <a:rPr kumimoji="0" lang="zh-CN" altLang="en-US" sz="900" b="0"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方正黑体简体" panose="02010601030101010101" pitchFamily="2" charset="-122"/>
                        </a:rPr>
                        <a:t>）</a:t>
                      </a:r>
                    </a:p>
                  </a:txBody>
                  <a:tcPr marL="0" marR="0" marT="0" marB="0" anchor="ctr" horzOverflow="overflow">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3360">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≥3</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105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4.19</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51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4.09</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4.19</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4.08</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5.79</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195580">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3-1</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452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1.62</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180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1.63</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202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1.68</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51</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1.52</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1.51</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12090">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1-0.5</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725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0.7</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258</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0.69</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345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0.71</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0.71</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53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0.67</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11455">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0.5-0.2</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796</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0.34</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439</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0.34</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164</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0.35</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120</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0.32</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73</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0.32</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13360">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&lt;0.2</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1457</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0.06</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615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0.07</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285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0.05</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292</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0.05</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rPr>
                        <a:t>265</a:t>
                      </a:r>
                      <a:endParaRPr lang="en-US" altLang="en-US" sz="900" b="0">
                        <a:solidFill>
                          <a:srgbClr val="00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000000"/>
                          </a:solidFill>
                          <a:latin typeface="方正黑体简体" panose="02010601030101010101" pitchFamily="2" charset="-122"/>
                          <a:ea typeface="方正黑体简体" panose="02010601030101010101" pitchFamily="2" charset="-122"/>
                        </a:rPr>
                        <a:t>0.07</a:t>
                      </a:r>
                      <a:endParaRPr lang="en-US" altLang="en-US" sz="900" b="0">
                        <a:solidFill>
                          <a:srgbClr val="00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12090">
                <a:tc>
                  <a:txBody>
                    <a:bodyPr/>
                    <a:lstStyle/>
                    <a:p>
                      <a:pPr indent="0" algn="ctr">
                        <a:buNone/>
                      </a:pPr>
                      <a:r>
                        <a:rPr lang="zh-CN" sz="9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合计/平均</a:t>
                      </a:r>
                      <a:endParaRPr lang="zh-CN" altLang="en-US" sz="9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3535</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ea typeface="方正黑体简体" panose="02010601030101010101" pitchFamily="2" charset="-122"/>
                        </a:rPr>
                        <a:t>0.54</a:t>
                      </a:r>
                      <a:endParaRPr lang="en-US" altLang="en-US" sz="900" b="0">
                        <a:solidFill>
                          <a:srgbClr val="FF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1543</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ea typeface="方正黑体简体" panose="02010601030101010101" pitchFamily="2" charset="-122"/>
                        </a:rPr>
                        <a:t>0.58</a:t>
                      </a:r>
                      <a:endParaRPr lang="en-US" altLang="en-US" sz="900" b="0">
                        <a:solidFill>
                          <a:srgbClr val="FF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1040</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ea typeface="方正黑体简体" panose="02010601030101010101" pitchFamily="2" charset="-122"/>
                        </a:rPr>
                        <a:t>0.65</a:t>
                      </a:r>
                      <a:endParaRPr lang="en-US" altLang="en-US" sz="900" b="0">
                        <a:solidFill>
                          <a:srgbClr val="FF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538</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ea typeface="方正黑体简体" panose="02010601030101010101" pitchFamily="2" charset="-122"/>
                        </a:rPr>
                        <a:t>0.36</a:t>
                      </a:r>
                      <a:endParaRPr lang="en-US" altLang="en-US" sz="900" b="0">
                        <a:solidFill>
                          <a:srgbClr val="FF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rPr>
                        <a:t>414</a:t>
                      </a:r>
                      <a:endParaRPr lang="en-US" altLang="en-US" sz="900" b="0">
                        <a:solidFill>
                          <a:srgbClr val="FF0000"/>
                        </a:solidFill>
                        <a:latin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tc>
                  <a:txBody>
                    <a:bodyPr/>
                    <a:lstStyle/>
                    <a:p>
                      <a:pPr indent="0" algn="ctr">
                        <a:buNone/>
                      </a:pPr>
                      <a:r>
                        <a:rPr lang="en-US" sz="900" b="0">
                          <a:solidFill>
                            <a:srgbClr val="FF0000"/>
                          </a:solidFill>
                          <a:latin typeface="方正黑体简体" panose="02010601030101010101" pitchFamily="2" charset="-122"/>
                          <a:ea typeface="方正黑体简体" panose="02010601030101010101" pitchFamily="2" charset="-122"/>
                        </a:rPr>
                        <a:t>0.33</a:t>
                      </a:r>
                      <a:endParaRPr lang="en-US" altLang="en-US" sz="900" b="0">
                        <a:solidFill>
                          <a:srgbClr val="FF0000"/>
                        </a:solidFill>
                        <a:latin typeface="方正黑体简体" panose="02010601030101010101" pitchFamily="2" charset="-122"/>
                        <a:ea typeface="方正黑体简体" panose="02010601030101010101" pitchFamily="2" charset="-122"/>
                      </a:endParaRPr>
                    </a:p>
                  </a:txBody>
                  <a:tcPr marL="12700" marR="12700" marT="12700" anchor="b">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4" name="矩形 23"/>
          <p:cNvSpPr/>
          <p:nvPr/>
        </p:nvSpPr>
        <p:spPr>
          <a:xfrm>
            <a:off x="115614" y="656590"/>
            <a:ext cx="8926151" cy="458908"/>
          </a:xfrm>
          <a:prstGeom prst="rect">
            <a:avLst/>
          </a:prstGeom>
        </p:spPr>
        <p:txBody>
          <a:bodyPr wrap="square">
            <a:spAutoFit/>
          </a:bodyPr>
          <a:lstStyle/>
          <a:p>
            <a:pPr indent="457200" defTabSz="890905" fontAlgn="base">
              <a:lnSpc>
                <a:spcPct val="150000"/>
              </a:lnSpc>
              <a:spcBef>
                <a:spcPct val="50000"/>
              </a:spcBef>
              <a:spcAft>
                <a:spcPct val="0"/>
              </a:spcAft>
            </a:pPr>
            <a:r>
              <a:rPr lang="zh-CN" altLang="en-US" sz="1800" kern="0" dirty="0">
                <a:latin typeface="方正大黑简体" panose="02010601030101010101" charset="-122"/>
                <a:ea typeface="方正大黑简体" panose="02010601030101010101" charset="-122"/>
                <a:cs typeface="方正大黑简体" panose="02010601030101010101" charset="-122"/>
              </a:rPr>
              <a:t>自营区井均日产气</a:t>
            </a:r>
            <a:r>
              <a:rPr lang="zh-CN" altLang="en-US" sz="1800" kern="0" dirty="0">
                <a:solidFill>
                  <a:srgbClr val="FF0000"/>
                </a:solidFill>
                <a:latin typeface="方正大黑简体" panose="02010601030101010101" charset="-122"/>
                <a:ea typeface="方正大黑简体" panose="02010601030101010101" charset="-122"/>
                <a:cs typeface="方正大黑简体" panose="02010601030101010101" charset="-122"/>
              </a:rPr>
              <a:t>0.5</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rPr>
              <a:t>4</a:t>
            </a:r>
            <a:r>
              <a:rPr lang="zh-CN" altLang="en-US" sz="1800" kern="0" dirty="0">
                <a:latin typeface="方正大黑简体" panose="02010601030101010101" charset="-122"/>
                <a:ea typeface="方正大黑简体" panose="02010601030101010101" charset="-122"/>
                <a:cs typeface="方正大黑简体" panose="02010601030101010101" charset="-122"/>
              </a:rPr>
              <a:t>万方，日</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产气量低于</a:t>
            </a:r>
            <a:r>
              <a:rPr lang="zh-CN" altLang="en-US"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0.5</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万方气井</a:t>
            </a:r>
            <a:r>
              <a:rPr lang="zh-CN" altLang="en-US"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253</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口（占比</a:t>
            </a:r>
            <a:r>
              <a:rPr lang="zh-CN" altLang="en-US"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a:t>
            </a:r>
            <a:r>
              <a:rPr lang="en-US" altLang="zh-CN" sz="1800" kern="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3.7</a:t>
            </a:r>
            <a:r>
              <a:rPr lang="zh-CN" altLang="en-US" sz="1800" kern="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kern="0" dirty="0">
              <a:latin typeface="方正大黑简体" panose="02010601030101010101" charset="-122"/>
              <a:ea typeface="方正大黑简体" panose="02010601030101010101" charset="-122"/>
              <a:cs typeface="方正大黑简体" panose="02010601030101010101" charset="-122"/>
            </a:endParaRPr>
          </a:p>
        </p:txBody>
      </p:sp>
      <p:sp>
        <p:nvSpPr>
          <p:cNvPr id="16" name="Text Box 173"/>
          <p:cNvSpPr txBox="1">
            <a:spLocks noChangeArrowheads="1"/>
          </p:cNvSpPr>
          <p:nvPr/>
        </p:nvSpPr>
        <p:spPr bwMode="auto">
          <a:xfrm>
            <a:off x="180022" y="3276592"/>
            <a:ext cx="304681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单井产量分布图（平均</a:t>
            </a:r>
            <a:r>
              <a:rPr lang="en-US" altLang="zh-CN" sz="1200" dirty="0">
                <a:solidFill>
                  <a:srgbClr val="FF0000"/>
                </a:solidFill>
                <a:latin typeface="华文新魏" panose="02010800040101010101" pitchFamily="2" charset="-122"/>
                <a:ea typeface="华文新魏" panose="02010800040101010101" pitchFamily="2" charset="-122"/>
                <a:cs typeface="华文新魏" panose="02010800040101010101" pitchFamily="2" charset="-122"/>
              </a:rPr>
              <a:t>0.54</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sym typeface="+mn-ea"/>
              </a:rPr>
              <a:t>万方/天</a:t>
            </a:r>
            <a:r>
              <a:rPr lang="zh-CN" altLang="en-US" sz="1200" dirty="0">
                <a:latin typeface="华文新魏" panose="02010800040101010101" pitchFamily="2" charset="-122"/>
                <a:ea typeface="华文新魏" panose="02010800040101010101" pitchFamily="2" charset="-122"/>
                <a:cs typeface="华文新魏" panose="02010800040101010101" pitchFamily="2" charset="-122"/>
              </a:rPr>
              <a:t>）</a:t>
            </a:r>
          </a:p>
        </p:txBody>
      </p:sp>
      <p:sp>
        <p:nvSpPr>
          <p:cNvPr id="17" name="Text Box 173"/>
          <p:cNvSpPr txBox="1">
            <a:spLocks noChangeArrowheads="1"/>
          </p:cNvSpPr>
          <p:nvPr/>
        </p:nvSpPr>
        <p:spPr bwMode="auto">
          <a:xfrm>
            <a:off x="3061335" y="3255341"/>
            <a:ext cx="3007519" cy="251460"/>
          </a:xfrm>
          <a:prstGeom prst="rect">
            <a:avLst/>
          </a:prstGeom>
          <a:noFill/>
          <a:ln w="9525">
            <a:noFill/>
            <a:miter lim="800000"/>
          </a:ln>
        </p:spPr>
        <p:txBody>
          <a:bodyPr lIns="68492" tIns="34245" rIns="68492" bIns="34245">
            <a:spAutoFit/>
          </a:bodyPr>
          <a:lstStyle/>
          <a:p>
            <a:pPr algn="ctr" defTabSz="913130">
              <a:spcBef>
                <a:spcPct val="50000"/>
              </a:spcBef>
            </a:pPr>
            <a:r>
              <a:rPr lang="zh-CN" altLang="en-US" sz="1200" dirty="0">
                <a:ea typeface="华文新魏" panose="02010800040101010101" pitchFamily="2" charset="-122"/>
              </a:rPr>
              <a:t>直井产量分布图（平均</a:t>
            </a:r>
            <a:r>
              <a:rPr lang="en-US" altLang="zh-CN" sz="1200" dirty="0">
                <a:solidFill>
                  <a:srgbClr val="FF0000"/>
                </a:solidFill>
                <a:ea typeface="华文新魏" panose="02010800040101010101" pitchFamily="2" charset="-122"/>
              </a:rPr>
              <a:t>0.41</a:t>
            </a:r>
            <a:r>
              <a:rPr lang="zh-CN" altLang="en-US" sz="1200" dirty="0">
                <a:latin typeface="+mj-lt"/>
                <a:ea typeface="华文新魏" panose="02010800040101010101" pitchFamily="2" charset="-122"/>
                <a:sym typeface="+mn-ea"/>
              </a:rPr>
              <a:t>万方/天</a:t>
            </a:r>
            <a:r>
              <a:rPr lang="zh-CN" altLang="en-US" sz="1200" dirty="0">
                <a:ea typeface="华文新魏" panose="02010800040101010101" pitchFamily="2" charset="-122"/>
              </a:rPr>
              <a:t>）</a:t>
            </a:r>
          </a:p>
        </p:txBody>
      </p:sp>
      <p:sp>
        <p:nvSpPr>
          <p:cNvPr id="18" name="Text Box 173"/>
          <p:cNvSpPr txBox="1">
            <a:spLocks noChangeArrowheads="1"/>
          </p:cNvSpPr>
          <p:nvPr/>
        </p:nvSpPr>
        <p:spPr bwMode="auto">
          <a:xfrm>
            <a:off x="5941219" y="3282011"/>
            <a:ext cx="3100630" cy="251460"/>
          </a:xfrm>
          <a:prstGeom prst="rect">
            <a:avLst/>
          </a:prstGeom>
          <a:noFill/>
          <a:ln w="9525">
            <a:noFill/>
            <a:miter lim="800000"/>
          </a:ln>
        </p:spPr>
        <p:txBody>
          <a:bodyPr wrap="square" lIns="68492" tIns="34245" rIns="68492" bIns="34245">
            <a:spAutoFit/>
          </a:bodyPr>
          <a:lstStyle/>
          <a:p>
            <a:pPr algn="ctr" defTabSz="913130">
              <a:spcBef>
                <a:spcPct val="50000"/>
              </a:spcBef>
            </a:pPr>
            <a:r>
              <a:rPr lang="zh-CN" altLang="en-US" sz="1200" dirty="0">
                <a:ea typeface="华文新魏" panose="02010800040101010101" pitchFamily="2" charset="-122"/>
              </a:rPr>
              <a:t>水平井产量分布图（平均</a:t>
            </a:r>
            <a:r>
              <a:rPr lang="en-US" altLang="zh-CN" sz="1200" dirty="0">
                <a:solidFill>
                  <a:srgbClr val="FF0000"/>
                </a:solidFill>
                <a:ea typeface="华文新魏" panose="02010800040101010101" pitchFamily="2" charset="-122"/>
              </a:rPr>
              <a:t>1.35</a:t>
            </a:r>
            <a:r>
              <a:rPr lang="zh-CN" altLang="en-US" sz="1200" dirty="0">
                <a:latin typeface="+mj-lt"/>
                <a:ea typeface="华文新魏" panose="02010800040101010101" pitchFamily="2" charset="-122"/>
                <a:sym typeface="+mn-ea"/>
              </a:rPr>
              <a:t>万方/天</a:t>
            </a:r>
            <a:r>
              <a:rPr lang="zh-CN" altLang="en-US" sz="1200" dirty="0">
                <a:ea typeface="华文新魏" panose="02010800040101010101" pitchFamily="2" charset="-122"/>
              </a:rPr>
              <a:t>）</a:t>
            </a:r>
          </a:p>
        </p:txBody>
      </p:sp>
      <p:pic>
        <p:nvPicPr>
          <p:cNvPr id="19" name="图片 18"/>
          <p:cNvPicPr>
            <a:picLocks noChangeAspect="1"/>
          </p:cNvPicPr>
          <p:nvPr/>
        </p:nvPicPr>
        <p:blipFill>
          <a:blip r:embed="rId3"/>
          <a:stretch>
            <a:fillRect/>
          </a:stretch>
        </p:blipFill>
        <p:spPr>
          <a:xfrm>
            <a:off x="395605" y="3533495"/>
            <a:ext cx="2588895" cy="1498600"/>
          </a:xfrm>
          <a:prstGeom prst="rect">
            <a:avLst/>
          </a:prstGeom>
        </p:spPr>
      </p:pic>
      <p:pic>
        <p:nvPicPr>
          <p:cNvPr id="20" name="图片 19"/>
          <p:cNvPicPr>
            <a:picLocks noChangeAspect="1"/>
          </p:cNvPicPr>
          <p:nvPr/>
        </p:nvPicPr>
        <p:blipFill>
          <a:blip r:embed="rId4"/>
          <a:stretch>
            <a:fillRect/>
          </a:stretch>
        </p:blipFill>
        <p:spPr>
          <a:xfrm>
            <a:off x="3275965" y="3533385"/>
            <a:ext cx="2588400" cy="1498709"/>
          </a:xfrm>
          <a:prstGeom prst="rect">
            <a:avLst/>
          </a:prstGeom>
        </p:spPr>
      </p:pic>
      <p:pic>
        <p:nvPicPr>
          <p:cNvPr id="21" name="图片 20"/>
          <p:cNvPicPr>
            <a:picLocks noChangeAspect="1"/>
          </p:cNvPicPr>
          <p:nvPr/>
        </p:nvPicPr>
        <p:blipFill>
          <a:blip r:embed="rId5"/>
          <a:stretch>
            <a:fillRect/>
          </a:stretch>
        </p:blipFill>
        <p:spPr>
          <a:xfrm>
            <a:off x="6155690" y="3533775"/>
            <a:ext cx="2588400" cy="1498320"/>
          </a:xfrm>
          <a:prstGeom prst="rect">
            <a:avLst/>
          </a:prstGeom>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t="15149"/>
          <a:stretch>
            <a:fillRect/>
          </a:stretch>
        </p:blipFill>
        <p:spPr>
          <a:xfrm>
            <a:off x="1017270" y="2568575"/>
            <a:ext cx="7145020" cy="2565400"/>
          </a:xfrm>
          <a:prstGeom prst="rect">
            <a:avLst/>
          </a:prstGeom>
        </p:spPr>
      </p:pic>
      <p:sp>
        <p:nvSpPr>
          <p:cNvPr id="2" name="矩形 1"/>
          <p:cNvSpPr/>
          <p:nvPr/>
        </p:nvSpPr>
        <p:spPr>
          <a:xfrm>
            <a:off x="321310" y="704850"/>
            <a:ext cx="8398510" cy="1863725"/>
          </a:xfrm>
          <a:prstGeom prst="rect">
            <a:avLst/>
          </a:prstGeom>
        </p:spPr>
        <p:txBody>
          <a:bodyPr wrap="square">
            <a:spAutoFit/>
          </a:bodyPr>
          <a:lstStyle/>
          <a:p>
            <a:pPr indent="406400" algn="just" latinLnBrk="0">
              <a:lnSpc>
                <a:spcPct val="160000"/>
              </a:lnSpc>
            </a:pP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苏14-5-52</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井2008</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万方，20</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16</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月采用速度管柱生产，套压由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8</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下降至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，生产</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6</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个月后期井筒开始积液套压逐步上涨至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8.5</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目前携液生产，</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10.4</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0.15</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4764</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sp>
        <p:nvSpPr>
          <p:cNvPr id="26" name="矩形 25"/>
          <p:cNvSpPr>
            <a:spLocks noChangeArrowheads="1"/>
          </p:cNvSpPr>
          <p:nvPr/>
        </p:nvSpPr>
        <p:spPr bwMode="auto">
          <a:xfrm>
            <a:off x="2326507" y="2506345"/>
            <a:ext cx="4505773"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苏</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14</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5</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52</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井生产</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曲线图</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t="13401"/>
          <a:stretch>
            <a:fillRect/>
          </a:stretch>
        </p:blipFill>
        <p:spPr>
          <a:xfrm>
            <a:off x="447675" y="2331085"/>
            <a:ext cx="8248650" cy="2812415"/>
          </a:xfrm>
          <a:prstGeom prst="rect">
            <a:avLst/>
          </a:prstGeom>
        </p:spPr>
      </p:pic>
      <p:sp>
        <p:nvSpPr>
          <p:cNvPr id="2" name="矩形 1"/>
          <p:cNvSpPr/>
          <p:nvPr/>
        </p:nvSpPr>
        <p:spPr>
          <a:xfrm>
            <a:off x="395605" y="572770"/>
            <a:ext cx="8398510" cy="1753235"/>
          </a:xfrm>
          <a:prstGeom prst="rect">
            <a:avLst/>
          </a:prstGeom>
        </p:spPr>
        <p:txBody>
          <a:bodyPr wrap="square">
            <a:spAutoFit/>
          </a:bodyPr>
          <a:lstStyle/>
          <a:p>
            <a:pPr indent="406400" algn="just" latinLnBrk="0">
              <a:lnSpc>
                <a:spcPct val="150000"/>
              </a:lnSpc>
            </a:pP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苏14-0-29H2</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井2013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万方，生产</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5</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年后气井开始逐渐积液，20</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19</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月采用速度管柱生产，套压由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9</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下降至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3.6</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，生产</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个月后期井筒开始缓慢积液</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，目前</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10.4</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0.35</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3660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sp>
        <p:nvSpPr>
          <p:cNvPr id="26" name="矩形 25"/>
          <p:cNvSpPr>
            <a:spLocks noChangeArrowheads="1"/>
          </p:cNvSpPr>
          <p:nvPr/>
        </p:nvSpPr>
        <p:spPr bwMode="auto">
          <a:xfrm>
            <a:off x="2297297" y="2287905"/>
            <a:ext cx="4505773"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苏</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14</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0</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29H2</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井生产</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曲线图</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4810125" y="2799080"/>
            <a:ext cx="3876040" cy="2240280"/>
          </a:xfrm>
          <a:prstGeom prst="rect">
            <a:avLst/>
          </a:prstGeom>
        </p:spPr>
      </p:pic>
      <p:pic>
        <p:nvPicPr>
          <p:cNvPr id="2" name="图片 1"/>
          <p:cNvPicPr>
            <a:picLocks noChangeAspect="1"/>
          </p:cNvPicPr>
          <p:nvPr/>
        </p:nvPicPr>
        <p:blipFill>
          <a:blip r:embed="rId4"/>
          <a:stretch>
            <a:fillRect/>
          </a:stretch>
        </p:blipFill>
        <p:spPr>
          <a:xfrm>
            <a:off x="320040" y="2850515"/>
            <a:ext cx="4231005" cy="2219325"/>
          </a:xfrm>
          <a:prstGeom prst="rect">
            <a:avLst/>
          </a:prstGeom>
        </p:spPr>
      </p:pic>
      <p:sp>
        <p:nvSpPr>
          <p:cNvPr id="10" name="矩形 9"/>
          <p:cNvSpPr/>
          <p:nvPr/>
        </p:nvSpPr>
        <p:spPr>
          <a:xfrm>
            <a:off x="815975" y="127635"/>
            <a:ext cx="8494395" cy="534035"/>
          </a:xfrm>
          <a:prstGeom prst="rect">
            <a:avLst/>
          </a:prstGeom>
        </p:spPr>
        <p:txBody>
          <a:bodyPr wrap="square">
            <a:spAutoFit/>
          </a:bodyPr>
          <a:lstStyle/>
          <a:p>
            <a:pPr indent="0" algn="just" latinLnBrk="0">
              <a:lnSpc>
                <a:spcPct val="160000"/>
              </a:lnSpc>
            </a:pP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节流器打捞</a:t>
            </a:r>
          </a:p>
        </p:txBody>
      </p:sp>
      <p:sp>
        <p:nvSpPr>
          <p:cNvPr id="5" name="矩形 4"/>
          <p:cNvSpPr>
            <a:spLocks noChangeArrowheads="1"/>
          </p:cNvSpPr>
          <p:nvPr/>
        </p:nvSpPr>
        <p:spPr bwMode="auto">
          <a:xfrm>
            <a:off x="599721" y="2534857"/>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打捞节流器的</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高压低产井拉齐曲线</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grpSp>
        <p:nvGrpSpPr>
          <p:cNvPr id="15" name="组合 14"/>
          <p:cNvGrpSpPr/>
          <p:nvPr/>
        </p:nvGrpSpPr>
        <p:grpSpPr>
          <a:xfrm>
            <a:off x="671830" y="3048000"/>
            <a:ext cx="3879215" cy="1788710"/>
            <a:chOff x="1058" y="4800"/>
            <a:chExt cx="6109" cy="2817"/>
          </a:xfrm>
        </p:grpSpPr>
        <p:sp>
          <p:nvSpPr>
            <p:cNvPr id="3" name="文本框 2"/>
            <p:cNvSpPr txBox="1"/>
            <p:nvPr/>
          </p:nvSpPr>
          <p:spPr>
            <a:xfrm>
              <a:off x="2092" y="5147"/>
              <a:ext cx="1718" cy="58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措施前</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日产气量</a:t>
              </a:r>
              <a:r>
                <a:rPr lang="en-US" altLang="zh-CN" sz="9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0.35</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9" name="文本框 8"/>
            <p:cNvSpPr txBox="1"/>
            <p:nvPr/>
          </p:nvSpPr>
          <p:spPr>
            <a:xfrm>
              <a:off x="4143" y="4800"/>
              <a:ext cx="2158" cy="709"/>
            </a:xfrm>
            <a:prstGeom prst="rect">
              <a:avLst/>
            </a:prstGeom>
            <a:noFill/>
          </p:spPr>
          <p:txBody>
            <a:bodyPr wrap="none" rtlCol="0" anchor="t">
              <a:spAutoFit/>
            </a:bodyPr>
            <a:lstStyle/>
            <a:p>
              <a:pPr algn="ctr">
                <a:lnSpc>
                  <a:spcPct val="130000"/>
                </a:lnSpc>
              </a:pP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措施后日产气量</a:t>
              </a:r>
              <a:r>
                <a:rPr lang="en-US" altLang="zh-CN" sz="9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0.45</a:t>
              </a:r>
              <a:endParaRPr lang="zh-CN" altLang="en-US" sz="9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endParaRPr>
            </a:p>
            <a:p>
              <a:pPr algn="ctr">
                <a:lnSpc>
                  <a:spcPct val="130000"/>
                </a:lnSpc>
              </a:pP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初期日增产气量</a:t>
              </a:r>
              <a:r>
                <a:rPr lang="en-US" altLang="zh-CN" sz="9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0.1</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2" name="任意多边形 21"/>
            <p:cNvSpPr/>
            <p:nvPr/>
          </p:nvSpPr>
          <p:spPr>
            <a:xfrm>
              <a:off x="1058" y="5211"/>
              <a:ext cx="3169" cy="1592"/>
            </a:xfrm>
            <a:custGeom>
              <a:avLst/>
              <a:gdLst>
                <a:gd name="connsiteX0" fmla="*/ 0 w 3157"/>
                <a:gd name="connsiteY0" fmla="*/ 0 h 1073"/>
                <a:gd name="connsiteX1" fmla="*/ 830 w 3157"/>
                <a:gd name="connsiteY1" fmla="*/ 441 h 1073"/>
                <a:gd name="connsiteX2" fmla="*/ 3157 w 3157"/>
                <a:gd name="connsiteY2" fmla="*/ 1073 h 1073"/>
              </a:gdLst>
              <a:ahLst/>
              <a:cxnLst>
                <a:cxn ang="0">
                  <a:pos x="connsiteX0" y="connsiteY0"/>
                </a:cxn>
                <a:cxn ang="0">
                  <a:pos x="connsiteX1" y="connsiteY1"/>
                </a:cxn>
                <a:cxn ang="0">
                  <a:pos x="connsiteX2" y="connsiteY2"/>
                </a:cxn>
              </a:cxnLst>
              <a:rect l="l" t="t" r="r" b="b"/>
              <a:pathLst>
                <a:path w="3157" h="1073">
                  <a:moveTo>
                    <a:pt x="0" y="0"/>
                  </a:moveTo>
                  <a:cubicBezTo>
                    <a:pt x="82" y="73"/>
                    <a:pt x="199" y="226"/>
                    <a:pt x="830" y="441"/>
                  </a:cubicBezTo>
                  <a:cubicBezTo>
                    <a:pt x="1461" y="656"/>
                    <a:pt x="2679" y="995"/>
                    <a:pt x="3157" y="1073"/>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37" y="5509"/>
              <a:ext cx="558" cy="1294"/>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4029" y="5746"/>
              <a:ext cx="12" cy="1871"/>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3915" y="6113"/>
              <a:ext cx="3252" cy="538"/>
            </a:xfrm>
            <a:custGeom>
              <a:avLst/>
              <a:gdLst>
                <a:gd name="connsiteX0" fmla="*/ 0 w 3157"/>
                <a:gd name="connsiteY0" fmla="*/ 0 h 1073"/>
                <a:gd name="connsiteX1" fmla="*/ 830 w 3157"/>
                <a:gd name="connsiteY1" fmla="*/ 441 h 1073"/>
                <a:gd name="connsiteX2" fmla="*/ 3157 w 3157"/>
                <a:gd name="connsiteY2" fmla="*/ 1073 h 1073"/>
              </a:gdLst>
              <a:ahLst/>
              <a:cxnLst>
                <a:cxn ang="0">
                  <a:pos x="connsiteX0" y="connsiteY0"/>
                </a:cxn>
                <a:cxn ang="0">
                  <a:pos x="connsiteX1" y="connsiteY1"/>
                </a:cxn>
                <a:cxn ang="0">
                  <a:pos x="connsiteX2" y="connsiteY2"/>
                </a:cxn>
              </a:cxnLst>
              <a:rect l="l" t="t" r="r" b="b"/>
              <a:pathLst>
                <a:path w="3157" h="1073">
                  <a:moveTo>
                    <a:pt x="0" y="0"/>
                  </a:moveTo>
                  <a:cubicBezTo>
                    <a:pt x="82" y="73"/>
                    <a:pt x="199" y="226"/>
                    <a:pt x="830" y="441"/>
                  </a:cubicBezTo>
                  <a:cubicBezTo>
                    <a:pt x="1461" y="656"/>
                    <a:pt x="2679" y="995"/>
                    <a:pt x="3157" y="1073"/>
                  </a:cubicBez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flipH="1">
            <a:off x="6195060" y="3975100"/>
            <a:ext cx="7620" cy="93600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333173" y="3855085"/>
            <a:ext cx="1129030" cy="36830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柱塞气举生产</a:t>
            </a:r>
          </a:p>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预测</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EUR1560</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5" name="文本框 24"/>
          <p:cNvSpPr txBox="1"/>
          <p:nvPr/>
        </p:nvSpPr>
        <p:spPr>
          <a:xfrm>
            <a:off x="5073333" y="4378960"/>
            <a:ext cx="1129030" cy="229870"/>
          </a:xfrm>
          <a:prstGeom prst="rect">
            <a:avLst/>
          </a:prstGeom>
          <a:noFill/>
        </p:spPr>
        <p:txBody>
          <a:bodyPr wrap="none" rtlCol="0" anchor="t">
            <a:spAutoFit/>
          </a:bodyPr>
          <a:lstStyle/>
          <a:p>
            <a:pPr algn="ct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预测</a:t>
            </a:r>
            <a:r>
              <a:rPr lang="en-US" altLang="zh-CN"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EUR1930</a:t>
            </a:r>
            <a:r>
              <a:rPr lang="zh-CN" altLang="en-US" sz="900" dirty="0">
                <a:solidFill>
                  <a:schemeClr val="tx1"/>
                </a:solidFill>
                <a:latin typeface="方正大黑简体" panose="02010601030101010101" charset="-122"/>
                <a:ea typeface="方正大黑简体" panose="02010601030101010101" charset="-122"/>
                <a:cs typeface="方正大黑简体" panose="02010601030101010101" charset="-122"/>
                <a:sym typeface="+mn-ea"/>
              </a:rPr>
              <a:t>万方</a:t>
            </a:r>
          </a:p>
        </p:txBody>
      </p:sp>
      <p:sp>
        <p:nvSpPr>
          <p:cNvPr id="20" name="矩形 19"/>
          <p:cNvSpPr/>
          <p:nvPr/>
        </p:nvSpPr>
        <p:spPr>
          <a:xfrm>
            <a:off x="320040" y="701675"/>
            <a:ext cx="8573770" cy="1641475"/>
          </a:xfrm>
          <a:prstGeom prst="rect">
            <a:avLst/>
          </a:prstGeom>
        </p:spPr>
        <p:txBody>
          <a:bodyPr wrap="square">
            <a:spAutoFit/>
          </a:bodyPr>
          <a:lstStyle/>
          <a:p>
            <a:pPr indent="406400" algn="just" latinLnBrk="0">
              <a:lnSpc>
                <a:spcPct val="210000"/>
              </a:lnSpc>
            </a:pP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77</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口直井打捞节流后采用无节流器生产</a:t>
            </a:r>
            <a:r>
              <a:rPr lang="zh-CN"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zh-CN" sz="1600" dirty="0">
                <a:latin typeface="方正大黑简体" panose="02010601030101010101" charset="-122"/>
                <a:ea typeface="方正大黑简体" panose="02010601030101010101" charset="-122"/>
                <a:cs typeface="方正大黑简体" panose="02010601030101010101" charset="-122"/>
                <a:sym typeface="+mn-ea"/>
              </a:rPr>
              <a:t>对比</a:t>
            </a:r>
            <a:r>
              <a:rPr lang="zh-CN"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初期日增产气量可达</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0.1</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万方，产量递减率明显降低，气井产能得到充分释放；打捞前预测单井平均</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EUR</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为</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1930</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万方，采用柱塞生产预测</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单井平均</a:t>
            </a: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EUR</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为</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2515</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万方，单井可增产气量约</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585</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万方</a:t>
            </a:r>
            <a:r>
              <a:rPr lang="zh-CN"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a:t>
            </a:r>
            <a:endPar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
        <p:nvSpPr>
          <p:cNvPr id="24" name="矩形 23"/>
          <p:cNvSpPr>
            <a:spLocks noChangeArrowheads="1"/>
          </p:cNvSpPr>
          <p:nvPr/>
        </p:nvSpPr>
        <p:spPr bwMode="auto">
          <a:xfrm>
            <a:off x="4810406" y="2534857"/>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打捞节流器的</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高压低产最终累产预测</a:t>
            </a: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图</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t="14438"/>
          <a:stretch>
            <a:fillRect/>
          </a:stretch>
        </p:blipFill>
        <p:spPr>
          <a:xfrm>
            <a:off x="537210" y="2184400"/>
            <a:ext cx="8090535" cy="2934335"/>
          </a:xfrm>
          <a:prstGeom prst="rect">
            <a:avLst/>
          </a:prstGeom>
        </p:spPr>
      </p:pic>
      <p:sp>
        <p:nvSpPr>
          <p:cNvPr id="2" name="矩形 1"/>
          <p:cNvSpPr/>
          <p:nvPr/>
        </p:nvSpPr>
        <p:spPr>
          <a:xfrm>
            <a:off x="320675" y="619125"/>
            <a:ext cx="8398510" cy="1420495"/>
          </a:xfrm>
          <a:prstGeom prst="rect">
            <a:avLst/>
          </a:prstGeom>
        </p:spPr>
        <p:txBody>
          <a:bodyPr wrap="square">
            <a:spAutoFit/>
          </a:bodyPr>
          <a:lstStyle/>
          <a:p>
            <a:pPr indent="406400" algn="just" latinLnBrk="0">
              <a:lnSpc>
                <a:spcPct val="160000"/>
              </a:lnSpc>
            </a:pP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苏14-22-50C2</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井2008</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万方，生产</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6</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个月后期井筒开始积液套压逐步上涨至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25</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2021</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年</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10</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月打捞节流器后套压降至</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6</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，目前日产气量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0.3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339</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sp>
        <p:nvSpPr>
          <p:cNvPr id="26" name="矩形 25"/>
          <p:cNvSpPr>
            <a:spLocks noChangeArrowheads="1"/>
          </p:cNvSpPr>
          <p:nvPr/>
        </p:nvSpPr>
        <p:spPr bwMode="auto">
          <a:xfrm>
            <a:off x="2341747" y="2040255"/>
            <a:ext cx="4505773"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苏</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14</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22</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en-US" altLang="zh-CN"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50C2</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井生产</a:t>
            </a: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曲线图</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5975" y="127635"/>
            <a:ext cx="8494395" cy="534035"/>
          </a:xfrm>
          <a:prstGeom prst="rect">
            <a:avLst/>
          </a:prstGeom>
        </p:spPr>
        <p:txBody>
          <a:bodyPr wrap="square">
            <a:spAutoFit/>
          </a:bodyPr>
          <a:lstStyle/>
          <a:p>
            <a:pPr indent="0" algn="just" latinLnBrk="0">
              <a:lnSpc>
                <a:spcPct val="160000"/>
              </a:lnSpc>
            </a:pP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严重积液井复产</a:t>
            </a:r>
          </a:p>
        </p:txBody>
      </p:sp>
      <p:sp>
        <p:nvSpPr>
          <p:cNvPr id="4" name="矩形 3"/>
          <p:cNvSpPr/>
          <p:nvPr/>
        </p:nvSpPr>
        <p:spPr>
          <a:xfrm>
            <a:off x="320040" y="731520"/>
            <a:ext cx="8494395" cy="1753235"/>
          </a:xfrm>
          <a:prstGeom prst="rect">
            <a:avLst/>
          </a:prstGeom>
        </p:spPr>
        <p:txBody>
          <a:bodyPr wrap="square">
            <a:spAutoFit/>
          </a:bodyPr>
          <a:lstStyle/>
          <a:p>
            <a:pPr indent="406400" algn="just" latinLnBrk="0">
              <a:lnSpc>
                <a:spcPct val="15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严重积液井复产</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井</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口复产前均采用常规排采措施增产，复产效果好气井</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口，一般</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口，较差</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2</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口</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a:t>
            </a:r>
          </a:p>
          <a:p>
            <a:pPr indent="406400" algn="just" latinLnBrk="0">
              <a:lnSpc>
                <a:spcPct val="150000"/>
              </a:lnSpc>
            </a:pP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分析表明：气井采用复合措施增产效果较好；气井投产时间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年内、</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常规措施无效后</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年内采取</a:t>
            </a:r>
            <a:r>
              <a:rPr lang="zh-CN"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复产措施整体实施效果最好。</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endParaRPr>
          </a:p>
        </p:txBody>
      </p:sp>
      <p:sp>
        <p:nvSpPr>
          <p:cNvPr id="5" name="矩形 4"/>
          <p:cNvSpPr>
            <a:spLocks noChangeArrowheads="1"/>
          </p:cNvSpPr>
          <p:nvPr/>
        </p:nvSpPr>
        <p:spPr bwMode="auto">
          <a:xfrm>
            <a:off x="2699031" y="2539937"/>
            <a:ext cx="3746219" cy="321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高压低产井严重积液井复产情况统计表</a:t>
            </a:r>
            <a:endParaRPr kumimoji="1" lang="zh-CN" altLang="en-US" sz="1500">
              <a:solidFill>
                <a:srgbClr val="0000FF"/>
              </a:solidFill>
              <a:latin typeface="华文新魏" panose="02010800040101010101" pitchFamily="2" charset="-122"/>
              <a:ea typeface="华文新魏" panose="02010800040101010101" pitchFamily="2" charset="-122"/>
              <a:cs typeface="Times New Roman" panose="02020603050405020304" pitchFamily="18" charset="0"/>
            </a:endParaRPr>
          </a:p>
        </p:txBody>
      </p:sp>
      <p:graphicFrame>
        <p:nvGraphicFramePr>
          <p:cNvPr id="3" name="表格 2"/>
          <p:cNvGraphicFramePr/>
          <p:nvPr/>
        </p:nvGraphicFramePr>
        <p:xfrm>
          <a:off x="320040" y="2861310"/>
          <a:ext cx="8471535" cy="2240280"/>
        </p:xfrm>
        <a:graphic>
          <a:graphicData uri="http://schemas.openxmlformats.org/drawingml/2006/table">
            <a:tbl>
              <a:tblPr firstRow="1" bandRow="1">
                <a:tableStyleId>{5C22544A-7EE6-4342-B048-85BDC9FD1C3A}</a:tableStyleId>
              </a:tblPr>
              <a:tblGrid>
                <a:gridCol w="44640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744855">
                  <a:extLst>
                    <a:ext uri="{9D8B030D-6E8A-4147-A177-3AD203B41FA5}">
                      <a16:colId xmlns:a16="http://schemas.microsoft.com/office/drawing/2014/main" val="20002"/>
                    </a:ext>
                  </a:extLst>
                </a:gridCol>
                <a:gridCol w="848995">
                  <a:extLst>
                    <a:ext uri="{9D8B030D-6E8A-4147-A177-3AD203B41FA5}">
                      <a16:colId xmlns:a16="http://schemas.microsoft.com/office/drawing/2014/main" val="20003"/>
                    </a:ext>
                  </a:extLst>
                </a:gridCol>
                <a:gridCol w="1132205">
                  <a:extLst>
                    <a:ext uri="{9D8B030D-6E8A-4147-A177-3AD203B41FA5}">
                      <a16:colId xmlns:a16="http://schemas.microsoft.com/office/drawing/2014/main" val="20004"/>
                    </a:ext>
                  </a:extLst>
                </a:gridCol>
                <a:gridCol w="1041400">
                  <a:extLst>
                    <a:ext uri="{9D8B030D-6E8A-4147-A177-3AD203B41FA5}">
                      <a16:colId xmlns:a16="http://schemas.microsoft.com/office/drawing/2014/main" val="20005"/>
                    </a:ext>
                  </a:extLst>
                </a:gridCol>
                <a:gridCol w="1214120">
                  <a:extLst>
                    <a:ext uri="{9D8B030D-6E8A-4147-A177-3AD203B41FA5}">
                      <a16:colId xmlns:a16="http://schemas.microsoft.com/office/drawing/2014/main" val="20006"/>
                    </a:ext>
                  </a:extLst>
                </a:gridCol>
                <a:gridCol w="1476375">
                  <a:extLst>
                    <a:ext uri="{9D8B030D-6E8A-4147-A177-3AD203B41FA5}">
                      <a16:colId xmlns:a16="http://schemas.microsoft.com/office/drawing/2014/main" val="20007"/>
                    </a:ext>
                  </a:extLst>
                </a:gridCol>
                <a:gridCol w="617855">
                  <a:extLst>
                    <a:ext uri="{9D8B030D-6E8A-4147-A177-3AD203B41FA5}">
                      <a16:colId xmlns:a16="http://schemas.microsoft.com/office/drawing/2014/main" val="20008"/>
                    </a:ext>
                  </a:extLst>
                </a:gridCol>
              </a:tblGrid>
              <a:tr h="320040">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序号</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井号</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投产日期</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增产措施类型</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增产措施日期</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复产后投产日期</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投产至复产时间间隔</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增产措施至复产时间间隔</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措施评价</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040">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1</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苏</a:t>
                      </a:r>
                      <a:r>
                        <a:rPr lang="en-US" sz="10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14-13-54H1</a:t>
                      </a:r>
                      <a:endParaRPr lang="en-US" altLang="en-US" sz="10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2018/7/5</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速度管柱</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2020/11/28</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2021/8/4</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1126</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249</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FF0000"/>
                          </a:solidFill>
                          <a:latin typeface="方正黑体简体" panose="02010601030101010101" pitchFamily="2" charset="-122"/>
                          <a:ea typeface="方正黑体简体" panose="02010601030101010101" pitchFamily="2" charset="-122"/>
                          <a:cs typeface="等线" panose="02010600030101010101" charset="-122"/>
                        </a:rPr>
                        <a:t>好</a:t>
                      </a:r>
                      <a:endParaRPr lang="zh-CN" altLang="en-US" sz="1000" b="0">
                        <a:solidFill>
                          <a:srgbClr val="FF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040">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桃</a:t>
                      </a:r>
                      <a:r>
                        <a:rPr lang="en-US" sz="10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rPr>
                        <a:t>2-20-4C3</a:t>
                      </a:r>
                      <a:endParaRPr lang="en-US" altLang="en-US" sz="1000" b="0">
                        <a:solidFill>
                          <a:srgbClr val="FF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2018/7/9</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柱塞气举</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2021/5/27</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2021/7/6</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1093</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FF0000"/>
                          </a:solidFill>
                          <a:latin typeface="方正黑体简体" panose="02010601030101010101" pitchFamily="2" charset="-122"/>
                          <a:ea typeface="方正黑体简体" panose="02010601030101010101" pitchFamily="2" charset="-122"/>
                        </a:rPr>
                        <a:t>40</a:t>
                      </a:r>
                      <a:endParaRPr lang="en-US" altLang="en-US" sz="1000" b="0">
                        <a:solidFill>
                          <a:srgbClr val="FF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FF0000"/>
                          </a:solidFill>
                          <a:latin typeface="方正黑体简体" panose="02010601030101010101" pitchFamily="2" charset="-122"/>
                          <a:ea typeface="方正黑体简体" panose="02010601030101010101" pitchFamily="2" charset="-122"/>
                          <a:cs typeface="等线" panose="02010600030101010101" charset="-122"/>
                        </a:rPr>
                        <a:t>好</a:t>
                      </a:r>
                      <a:endParaRPr lang="zh-CN" altLang="en-US" sz="1000" b="0">
                        <a:solidFill>
                          <a:srgbClr val="FF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4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14-5-46H2</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2016/12/12</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速度管柱</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2018/11/8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2021/8/4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1696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1000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一般</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4</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14-9-36</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2007/12/5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柱塞气举</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2015/1/25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2021/8/9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4996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2388</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a:solidFill>
                            <a:srgbClr val="000000"/>
                          </a:solidFill>
                          <a:latin typeface="方正黑体简体" panose="02010601030101010101" pitchFamily="2" charset="-122"/>
                          <a:ea typeface="方正黑体简体" panose="02010601030101010101" pitchFamily="2" charset="-122"/>
                          <a:cs typeface="等线" panose="02010600030101010101" charset="-122"/>
                          <a:sym typeface="+mn-ea"/>
                        </a:rPr>
                        <a:t>一般</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5</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48-15-47H1</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2012/9/19</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柱塞气举</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2020/8/27</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2021/7/20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3226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327</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较差</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040">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桃</a:t>
                      </a:r>
                      <a:r>
                        <a:rPr 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2-1-13H2</a:t>
                      </a:r>
                      <a:endParaRPr lang="en-US" altLang="en-US" sz="10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2015/11/10</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速度管柱</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2017/5/26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2019/9/16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1406</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方正黑体简体" panose="02010601030101010101" pitchFamily="2" charset="-122"/>
                          <a:ea typeface="方正黑体简体" panose="02010601030101010101" pitchFamily="2" charset="-122"/>
                        </a:rPr>
                        <a:t>843</a:t>
                      </a:r>
                      <a:endParaRPr lang="en-US" altLang="en-US" sz="10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方正黑体简体" panose="02010601030101010101" pitchFamily="2" charset="-122"/>
                          <a:ea typeface="方正黑体简体" panose="02010601030101010101" pitchFamily="2" charset="-122"/>
                          <a:cs typeface="等线" panose="02010600030101010101" charset="-122"/>
                        </a:rPr>
                        <a:t>较差</a:t>
                      </a:r>
                      <a:endParaRPr lang="zh-CN" altLang="en-US" sz="1000" b="0">
                        <a:solidFill>
                          <a:srgbClr val="000000"/>
                        </a:solidFill>
                        <a:latin typeface="方正黑体简体" panose="02010601030101010101" pitchFamily="2" charset="-122"/>
                        <a:ea typeface="方正黑体简体" panose="02010601030101010101" pitchFamily="2"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t="9684" r="570"/>
          <a:stretch>
            <a:fillRect/>
          </a:stretch>
        </p:blipFill>
        <p:spPr>
          <a:xfrm>
            <a:off x="566420" y="2489835"/>
            <a:ext cx="7974330" cy="2623820"/>
          </a:xfrm>
          <a:prstGeom prst="rect">
            <a:avLst/>
          </a:prstGeom>
        </p:spPr>
      </p:pic>
      <p:sp>
        <p:nvSpPr>
          <p:cNvPr id="4" name="矩形 3"/>
          <p:cNvSpPr/>
          <p:nvPr/>
        </p:nvSpPr>
        <p:spPr>
          <a:xfrm>
            <a:off x="321310" y="704850"/>
            <a:ext cx="8398510" cy="1863725"/>
          </a:xfrm>
          <a:prstGeom prst="rect">
            <a:avLst/>
          </a:prstGeom>
        </p:spPr>
        <p:txBody>
          <a:bodyPr wrap="square">
            <a:spAutoFit/>
          </a:bodyPr>
          <a:lstStyle/>
          <a:p>
            <a:pPr indent="406400" algn="just" latinLnBrk="0">
              <a:lnSpc>
                <a:spcPct val="160000"/>
              </a:lnSpc>
            </a:pP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苏14-13-54H1</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井2018</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7</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23</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3</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万方；20</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20</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12</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月采用速度管柱生产，套压由</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16</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下降至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9.5</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；后期井筒开始积液套压上涨至</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10.5</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202</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1</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年</a:t>
            </a:r>
            <a:r>
              <a:rPr lang="en-US" altLang="zh-CN" sz="1800" dirty="0">
                <a:latin typeface="方正大黑简体" panose="02010601030101010101" charset="-122"/>
                <a:ea typeface="方正大黑简体" panose="02010601030101010101" charset="-122"/>
                <a:cs typeface="方正大黑简体" panose="02010601030101010101" charset="-122"/>
                <a:sym typeface="+mn-ea"/>
              </a:rPr>
              <a:t>8</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月采用气举复产效果较好，目前</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套压</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4</a:t>
            </a:r>
            <a:r>
              <a:rPr lang="en-US" altLang="zh-CN" sz="18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1.2</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2058</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8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sp>
        <p:nvSpPr>
          <p:cNvPr id="26" name="矩形 25"/>
          <p:cNvSpPr>
            <a:spLocks noChangeArrowheads="1"/>
          </p:cNvSpPr>
          <p:nvPr/>
        </p:nvSpPr>
        <p:spPr bwMode="auto">
          <a:xfrm>
            <a:off x="2326640" y="2553970"/>
            <a:ext cx="4505960"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lang="zh-CN" sz="140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苏</a:t>
            </a:r>
            <a:r>
              <a:rPr lang="en-US" sz="140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14-13-54H1</a:t>
            </a:r>
            <a:r>
              <a:rPr kumimoji="1" lang="zh-CN" altLang="en-US" sz="140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井生产</a:t>
            </a:r>
            <a:r>
              <a:rPr kumimoji="1" lang="zh-CN" altLang="en-US" sz="1400">
                <a:solidFill>
                  <a:srgbClr val="0000FF"/>
                </a:solidFill>
                <a:latin typeface="华文新魏" panose="02010800040101010101" pitchFamily="2" charset="-122"/>
                <a:ea typeface="华文新魏" panose="02010800040101010101" pitchFamily="2" charset="-122"/>
                <a:cs typeface="华文新魏" panose="02010800040101010101" pitchFamily="2" charset="-122"/>
              </a:rPr>
              <a:t>曲线图</a:t>
            </a:r>
          </a:p>
        </p:txBody>
      </p:sp>
      <p:sp>
        <p:nvSpPr>
          <p:cNvPr id="6" name="椭圆 5"/>
          <p:cNvSpPr/>
          <p:nvPr/>
        </p:nvSpPr>
        <p:spPr>
          <a:xfrm>
            <a:off x="7273290" y="3607435"/>
            <a:ext cx="504190" cy="534035"/>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t="13124" r="1484"/>
          <a:stretch>
            <a:fillRect/>
          </a:stretch>
        </p:blipFill>
        <p:spPr>
          <a:xfrm>
            <a:off x="504825" y="2426335"/>
            <a:ext cx="8093075" cy="2679700"/>
          </a:xfrm>
          <a:prstGeom prst="rect">
            <a:avLst/>
          </a:prstGeom>
        </p:spPr>
      </p:pic>
      <p:sp>
        <p:nvSpPr>
          <p:cNvPr id="4" name="矩形 3"/>
          <p:cNvSpPr/>
          <p:nvPr/>
        </p:nvSpPr>
        <p:spPr>
          <a:xfrm>
            <a:off x="277495" y="704850"/>
            <a:ext cx="8540750" cy="1666240"/>
          </a:xfrm>
          <a:prstGeom prst="rect">
            <a:avLst/>
          </a:prstGeom>
        </p:spPr>
        <p:txBody>
          <a:bodyPr wrap="square">
            <a:spAutoFit/>
          </a:bodyPr>
          <a:lstStyle/>
          <a:p>
            <a:pPr indent="406400" algn="just" latinLnBrk="0">
              <a:lnSpc>
                <a:spcPct val="160000"/>
              </a:lnSpc>
            </a:pP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桃2-20-4C3</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井2018</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7</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月投产，初期套压</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22.6</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2019</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5</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月气井开始逐步积液，</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6</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月测试液面位置</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500</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m</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，20</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21</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年</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5</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月采用柱塞气举生产积液缓解，套压由</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19</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下降至</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13</a:t>
            </a:r>
            <a:r>
              <a:rPr lang="en-US" altLang="zh-CN" sz="1600" dirty="0">
                <a:solidFill>
                  <a:schemeClr val="tx1"/>
                </a:solidFill>
                <a:latin typeface="方正大黑简体" panose="02010601030101010101" charset="-122"/>
                <a:ea typeface="方正大黑简体" panose="02010601030101010101" charset="-122"/>
                <a:cs typeface="方正大黑简体" panose="02010601030101010101" charset="-122"/>
              </a:rPr>
              <a:t>Mpa</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202</a:t>
            </a: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1</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年</a:t>
            </a: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8</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月采用气举复产效果套压下降至</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a:t>
            </a:r>
            <a:r>
              <a:rPr lang="en-US" altLang="zh-CN" sz="1600" dirty="0">
                <a:latin typeface="方正大黑简体" panose="02010601030101010101" charset="-122"/>
                <a:ea typeface="方正大黑简体" panose="02010601030101010101" charset="-122"/>
                <a:cs typeface="方正大黑简体" panose="02010601030101010101" charset="-122"/>
                <a:sym typeface="+mn-ea"/>
              </a:rPr>
              <a:t>Mpa</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，目前</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日产气量</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0.12</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万方，累计生产天然气</a:t>
            </a:r>
            <a:r>
              <a:rPr lang="en-US" altLang="zh-CN" sz="1600" dirty="0">
                <a:solidFill>
                  <a:srgbClr val="FF0000"/>
                </a:solidFill>
                <a:latin typeface="方正大黑简体" panose="02010601030101010101" charset="-122"/>
                <a:ea typeface="方正大黑简体" panose="02010601030101010101" charset="-122"/>
                <a:cs typeface="方正大黑简体" panose="02010601030101010101" charset="-122"/>
              </a:rPr>
              <a:t>532</a:t>
            </a:r>
            <a:r>
              <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rPr>
              <a:t>万方</a:t>
            </a:r>
            <a:r>
              <a:rPr lang="zh-CN" altLang="en-US" sz="1600" dirty="0">
                <a:latin typeface="方正大黑简体" panose="02010601030101010101" charset="-122"/>
                <a:ea typeface="方正大黑简体" panose="02010601030101010101" charset="-122"/>
                <a:cs typeface="方正大黑简体" panose="02010601030101010101" charset="-122"/>
                <a:sym typeface="+mn-ea"/>
              </a:rPr>
              <a:t>。</a:t>
            </a:r>
            <a:endParaRPr lang="zh-CN" altLang="en-US" sz="1600" dirty="0">
              <a:solidFill>
                <a:schemeClr val="tx1"/>
              </a:solidFill>
              <a:latin typeface="方正大黑简体" panose="02010601030101010101" charset="-122"/>
              <a:ea typeface="方正大黑简体" panose="02010601030101010101" charset="-122"/>
              <a:cs typeface="方正大黑简体" panose="02010601030101010101" charset="-122"/>
              <a:sym typeface="+mn-ea"/>
            </a:endParaRPr>
          </a:p>
        </p:txBody>
      </p:sp>
      <p:cxnSp>
        <p:nvCxnSpPr>
          <p:cNvPr id="7" name="直接箭头连接符 6"/>
          <p:cNvCxnSpPr/>
          <p:nvPr/>
        </p:nvCxnSpPr>
        <p:spPr>
          <a:xfrm flipV="1">
            <a:off x="2349500" y="3482340"/>
            <a:ext cx="3239770" cy="75565"/>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7010400" y="3531870"/>
            <a:ext cx="1077595" cy="173355"/>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a:off x="5712460" y="3482340"/>
            <a:ext cx="913130" cy="15494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506210" y="3482340"/>
            <a:ext cx="504190" cy="534035"/>
          </a:xfrm>
          <a:prstGeom prst="ellipse">
            <a:avLst/>
          </a:prstGeom>
          <a:solidFill>
            <a:schemeClr val="accent1">
              <a:alpha val="31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8"/>
          <p:cNvSpPr txBox="1">
            <a:spLocks noChangeArrowheads="1"/>
          </p:cNvSpPr>
          <p:nvPr/>
        </p:nvSpPr>
        <p:spPr bwMode="auto">
          <a:xfrm>
            <a:off x="3135835" y="1685272"/>
            <a:ext cx="2873267" cy="312420"/>
          </a:xfrm>
          <a:prstGeom prst="rect">
            <a:avLst/>
          </a:prstGeom>
          <a:noFill/>
          <a:ln>
            <a:noFill/>
          </a:ln>
          <a:effectLst/>
        </p:spPr>
        <p:txBody>
          <a:bodyPr wrap="square">
            <a:spAutoFit/>
          </a:bodyPr>
          <a:lstStyle>
            <a:lvl1pPr defTabSz="1475105" eaLnBrk="0" hangingPunct="0">
              <a:defRPr>
                <a:solidFill>
                  <a:schemeClr val="tx1"/>
                </a:solidFill>
                <a:latin typeface="Arial" panose="020B0604020202020204" pitchFamily="34" charset="0"/>
                <a:ea typeface="宋体" panose="02010600030101010101" pitchFamily="2" charset="-122"/>
              </a:defRPr>
            </a:lvl1pPr>
            <a:lvl2pPr marL="742950" indent="-285750" defTabSz="1475105" eaLnBrk="0" hangingPunct="0">
              <a:defRPr>
                <a:solidFill>
                  <a:schemeClr val="tx1"/>
                </a:solidFill>
                <a:latin typeface="Arial" panose="020B0604020202020204" pitchFamily="34" charset="0"/>
                <a:ea typeface="宋体" panose="02010600030101010101" pitchFamily="2" charset="-122"/>
              </a:defRPr>
            </a:lvl2pPr>
            <a:lvl3pPr marL="1143000" indent="-228600" defTabSz="1475105" eaLnBrk="0" hangingPunct="0">
              <a:defRPr>
                <a:solidFill>
                  <a:schemeClr val="tx1"/>
                </a:solidFill>
                <a:latin typeface="Arial" panose="020B0604020202020204" pitchFamily="34" charset="0"/>
                <a:ea typeface="宋体" panose="02010600030101010101" pitchFamily="2" charset="-122"/>
              </a:defRPr>
            </a:lvl3pPr>
            <a:lvl4pPr marL="1600200" indent="-228600" defTabSz="1475105" eaLnBrk="0" hangingPunct="0">
              <a:defRPr>
                <a:solidFill>
                  <a:schemeClr val="tx1"/>
                </a:solidFill>
                <a:latin typeface="Arial" panose="020B0604020202020204" pitchFamily="34" charset="0"/>
                <a:ea typeface="宋体" panose="02010600030101010101" pitchFamily="2" charset="-122"/>
              </a:defRPr>
            </a:lvl4pPr>
            <a:lvl5pPr marL="2057400" indent="-228600" defTabSz="1475105" eaLnBrk="0" hangingPunct="0">
              <a:defRPr>
                <a:solidFill>
                  <a:schemeClr val="tx1"/>
                </a:solidFill>
                <a:latin typeface="Arial" panose="020B0604020202020204" pitchFamily="34" charset="0"/>
                <a:ea typeface="宋体" panose="02010600030101010101" pitchFamily="2" charset="-122"/>
              </a:defRPr>
            </a:lvl5pPr>
            <a:lvl6pPr marL="2514600" indent="-228600" defTabSz="14751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4751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4751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4751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defRPr/>
            </a:pPr>
            <a:r>
              <a:rPr lang="zh-CN" altLang="en-US" sz="1600" b="1" dirty="0">
                <a:solidFill>
                  <a:srgbClr val="0000FF"/>
                </a:solidFill>
                <a:latin typeface="楷体" panose="02010609060101010101" pitchFamily="49" charset="-122"/>
                <a:ea typeface="楷体" panose="02010609060101010101" pitchFamily="49" charset="-122"/>
                <a:cs typeface="楷体_GB2312" pitchFamily="49" charset="-122"/>
              </a:rPr>
              <a:t>高压低产气井管理对策</a:t>
            </a:r>
          </a:p>
        </p:txBody>
      </p:sp>
      <p:grpSp>
        <p:nvGrpSpPr>
          <p:cNvPr id="3" name="组合 2"/>
          <p:cNvGrpSpPr/>
          <p:nvPr/>
        </p:nvGrpSpPr>
        <p:grpSpPr>
          <a:xfrm>
            <a:off x="516890" y="2074545"/>
            <a:ext cx="7600950" cy="3002280"/>
            <a:chOff x="814" y="1394"/>
            <a:chExt cx="11970" cy="6601"/>
          </a:xfrm>
        </p:grpSpPr>
        <p:sp>
          <p:nvSpPr>
            <p:cNvPr id="5" name="TextBox 4"/>
            <p:cNvSpPr txBox="1"/>
            <p:nvPr/>
          </p:nvSpPr>
          <p:spPr bwMode="auto">
            <a:xfrm>
              <a:off x="814" y="3571"/>
              <a:ext cx="609" cy="2256"/>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vert="eaVert"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高压低产气井</a:t>
              </a:r>
            </a:p>
          </p:txBody>
        </p:sp>
        <p:sp>
          <p:nvSpPr>
            <p:cNvPr id="7" name="左大括号 6"/>
            <p:cNvSpPr/>
            <p:nvPr/>
          </p:nvSpPr>
          <p:spPr>
            <a:xfrm>
              <a:off x="1540" y="2103"/>
              <a:ext cx="453" cy="5623"/>
            </a:xfrm>
            <a:prstGeom prst="leftBrace">
              <a:avLst>
                <a:gd name="adj1" fmla="val 8333"/>
                <a:gd name="adj2" fmla="val 50593"/>
              </a:avLst>
            </a:prstGeom>
            <a:noFill/>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rtlCol="0" anchor="ctr" anchorCtr="1">
              <a:noAutofit/>
            </a:bodyPr>
            <a:lstStyle/>
            <a:p>
              <a:pPr algn="ctr"/>
              <a:endParaRPr lang="zh-CN" altLang="en-US" sz="1050" b="1">
                <a:solidFill>
                  <a:srgbClr val="000000"/>
                </a:solidFill>
              </a:endParaRPr>
            </a:p>
          </p:txBody>
        </p:sp>
        <p:sp>
          <p:nvSpPr>
            <p:cNvPr id="8" name="TextBox 7"/>
            <p:cNvSpPr txBox="1"/>
            <p:nvPr/>
          </p:nvSpPr>
          <p:spPr bwMode="auto">
            <a:xfrm>
              <a:off x="2713" y="1857"/>
              <a:ext cx="2041" cy="536"/>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储层物性差井</a:t>
              </a:r>
            </a:p>
          </p:txBody>
        </p:sp>
        <p:sp>
          <p:nvSpPr>
            <p:cNvPr id="10" name="TextBox 9"/>
            <p:cNvSpPr txBox="1"/>
            <p:nvPr/>
          </p:nvSpPr>
          <p:spPr bwMode="auto">
            <a:xfrm>
              <a:off x="2713" y="3538"/>
              <a:ext cx="2041" cy="641"/>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积液影响</a:t>
              </a:r>
            </a:p>
          </p:txBody>
        </p:sp>
        <p:sp>
          <p:nvSpPr>
            <p:cNvPr id="12" name="TextBox 11"/>
            <p:cNvSpPr txBox="1"/>
            <p:nvPr/>
          </p:nvSpPr>
          <p:spPr bwMode="auto">
            <a:xfrm>
              <a:off x="2698" y="6134"/>
              <a:ext cx="2041" cy="536"/>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节流器影响</a:t>
              </a:r>
            </a:p>
          </p:txBody>
        </p:sp>
        <p:cxnSp>
          <p:nvCxnSpPr>
            <p:cNvPr id="17" name="直接箭头连接符 50"/>
            <p:cNvCxnSpPr>
              <a:cxnSpLocks noChangeShapeType="1"/>
            </p:cNvCxnSpPr>
            <p:nvPr/>
          </p:nvCxnSpPr>
          <p:spPr bwMode="auto">
            <a:xfrm>
              <a:off x="4754" y="2120"/>
              <a:ext cx="63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18" name="TextBox 17"/>
            <p:cNvSpPr txBox="1"/>
            <p:nvPr/>
          </p:nvSpPr>
          <p:spPr bwMode="auto">
            <a:xfrm>
              <a:off x="5823" y="1402"/>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初期试气产量高</a:t>
              </a:r>
            </a:p>
          </p:txBody>
        </p:sp>
        <p:cxnSp>
          <p:nvCxnSpPr>
            <p:cNvPr id="19" name="直接箭头连接符 50"/>
            <p:cNvCxnSpPr>
              <a:cxnSpLocks noChangeShapeType="1"/>
            </p:cNvCxnSpPr>
            <p:nvPr/>
          </p:nvCxnSpPr>
          <p:spPr bwMode="auto">
            <a:xfrm>
              <a:off x="8015" y="1652"/>
              <a:ext cx="79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20" name="TextBox 19"/>
            <p:cNvSpPr txBox="1"/>
            <p:nvPr/>
          </p:nvSpPr>
          <p:spPr bwMode="auto">
            <a:xfrm>
              <a:off x="8871" y="1394"/>
              <a:ext cx="2312" cy="517"/>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defPPr>
                <a:defRPr lang="zh-CN"/>
              </a:defPPr>
              <a:lvl1pPr algn="ctr">
                <a:defRPr sz="1400">
                  <a:solidFill>
                    <a:srgbClr val="FF0000"/>
                  </a:solidFill>
                  <a:latin typeface="黑体" panose="02010609060101010101" charset="-122"/>
                  <a:ea typeface="黑体" panose="02010609060101010101" charset="-122"/>
                </a:defRPr>
              </a:lvl1pPr>
            </a:lstStyle>
            <a:p>
              <a:r>
                <a:rPr lang="zh-CN" altLang="en-US" sz="900" b="1" dirty="0">
                  <a:solidFill>
                    <a:schemeClr val="tx1"/>
                  </a:solidFill>
                </a:rPr>
                <a:t>气举复产</a:t>
              </a:r>
            </a:p>
          </p:txBody>
        </p:sp>
        <p:sp>
          <p:nvSpPr>
            <p:cNvPr id="21" name="TextBox 20"/>
            <p:cNvSpPr txBox="1"/>
            <p:nvPr/>
          </p:nvSpPr>
          <p:spPr bwMode="auto">
            <a:xfrm>
              <a:off x="5823" y="2323"/>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有潜力接替层</a:t>
              </a:r>
            </a:p>
          </p:txBody>
        </p:sp>
        <p:cxnSp>
          <p:nvCxnSpPr>
            <p:cNvPr id="22" name="直接箭头连接符 50"/>
            <p:cNvCxnSpPr>
              <a:cxnSpLocks noChangeShapeType="1"/>
            </p:cNvCxnSpPr>
            <p:nvPr/>
          </p:nvCxnSpPr>
          <p:spPr bwMode="auto">
            <a:xfrm>
              <a:off x="7980" y="2573"/>
              <a:ext cx="79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23" name="TextBox 22"/>
            <p:cNvSpPr txBox="1"/>
            <p:nvPr/>
          </p:nvSpPr>
          <p:spPr bwMode="auto">
            <a:xfrm>
              <a:off x="8878" y="2323"/>
              <a:ext cx="2312"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chemeClr val="tx1"/>
                  </a:solidFill>
                  <a:latin typeface="黑体" panose="02010609060101010101" charset="-122"/>
                  <a:ea typeface="黑体" panose="02010609060101010101" charset="-122"/>
                </a:rPr>
                <a:t>查层补孔、侧钻</a:t>
              </a:r>
            </a:p>
          </p:txBody>
        </p:sp>
        <p:sp>
          <p:nvSpPr>
            <p:cNvPr id="24" name="左大括号 23"/>
            <p:cNvSpPr/>
            <p:nvPr/>
          </p:nvSpPr>
          <p:spPr>
            <a:xfrm>
              <a:off x="5549" y="1471"/>
              <a:ext cx="154" cy="1268"/>
            </a:xfrm>
            <a:prstGeom prst="leftBrace">
              <a:avLst>
                <a:gd name="adj1" fmla="val 8333"/>
                <a:gd name="adj2" fmla="val 50593"/>
              </a:avLst>
            </a:prstGeom>
            <a:noFill/>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rtlCol="0" anchor="ctr" anchorCtr="1">
              <a:noAutofit/>
            </a:bodyPr>
            <a:lstStyle/>
            <a:p>
              <a:pPr algn="ctr"/>
              <a:endParaRPr lang="zh-CN" altLang="en-US" sz="1050" b="1">
                <a:solidFill>
                  <a:srgbClr val="000000"/>
                </a:solidFill>
              </a:endParaRPr>
            </a:p>
          </p:txBody>
        </p:sp>
        <p:cxnSp>
          <p:nvCxnSpPr>
            <p:cNvPr id="25" name="直接箭头连接符 50"/>
            <p:cNvCxnSpPr>
              <a:cxnSpLocks noChangeShapeType="1"/>
            </p:cNvCxnSpPr>
            <p:nvPr/>
          </p:nvCxnSpPr>
          <p:spPr bwMode="auto">
            <a:xfrm>
              <a:off x="4754" y="3914"/>
              <a:ext cx="79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4" name="TextBox 17"/>
            <p:cNvSpPr txBox="1"/>
            <p:nvPr/>
          </p:nvSpPr>
          <p:spPr bwMode="auto">
            <a:xfrm>
              <a:off x="5838" y="3115"/>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液柱高度</a:t>
              </a:r>
              <a:r>
                <a:rPr lang="en-US" altLang="zh-CN" sz="1050" b="1" dirty="0">
                  <a:solidFill>
                    <a:srgbClr val="000000"/>
                  </a:solidFill>
                  <a:latin typeface="黑体" panose="02010609060101010101" charset="-122"/>
                  <a:ea typeface="黑体" panose="02010609060101010101" charset="-122"/>
                </a:rPr>
                <a:t>&lt;2000m</a:t>
              </a:r>
            </a:p>
          </p:txBody>
        </p:sp>
        <p:cxnSp>
          <p:nvCxnSpPr>
            <p:cNvPr id="41" name="直接箭头连接符 50"/>
            <p:cNvCxnSpPr>
              <a:cxnSpLocks noChangeShapeType="1"/>
            </p:cNvCxnSpPr>
            <p:nvPr/>
          </p:nvCxnSpPr>
          <p:spPr bwMode="auto">
            <a:xfrm>
              <a:off x="8083" y="3365"/>
              <a:ext cx="79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42" name="TextBox 19"/>
            <p:cNvSpPr txBox="1"/>
            <p:nvPr/>
          </p:nvSpPr>
          <p:spPr bwMode="auto">
            <a:xfrm>
              <a:off x="8893" y="3034"/>
              <a:ext cx="2312" cy="517"/>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defPPr>
                <a:defRPr lang="zh-CN"/>
              </a:defPPr>
              <a:lvl1pPr algn="ctr">
                <a:defRPr sz="1400">
                  <a:solidFill>
                    <a:srgbClr val="FF0000"/>
                  </a:solidFill>
                  <a:latin typeface="黑体" panose="02010609060101010101" charset="-122"/>
                  <a:ea typeface="黑体" panose="02010609060101010101" charset="-122"/>
                </a:defRPr>
              </a:lvl1pPr>
            </a:lstStyle>
            <a:p>
              <a:pPr algn="ctr"/>
              <a:r>
                <a:rPr lang="zh-CN" altLang="en-US" sz="900" b="1" dirty="0">
                  <a:solidFill>
                    <a:schemeClr val="tx1"/>
                  </a:solidFill>
                  <a:sym typeface="+mn-ea"/>
                </a:rPr>
                <a:t>柱塞</a:t>
              </a:r>
              <a:r>
                <a:rPr lang="en-US" altLang="zh-CN" sz="900" b="1" dirty="0">
                  <a:solidFill>
                    <a:schemeClr val="tx1"/>
                  </a:solidFill>
                  <a:sym typeface="+mn-ea"/>
                </a:rPr>
                <a:t>/</a:t>
              </a:r>
              <a:r>
                <a:rPr lang="zh-CN" altLang="en-US" sz="900" b="1" dirty="0">
                  <a:solidFill>
                    <a:schemeClr val="tx1"/>
                  </a:solidFill>
                  <a:sym typeface="+mn-ea"/>
                </a:rPr>
                <a:t>速度管柱</a:t>
              </a:r>
              <a:r>
                <a:rPr lang="en-US" altLang="zh-CN" sz="900" b="1" dirty="0">
                  <a:solidFill>
                    <a:schemeClr val="tx1"/>
                  </a:solidFill>
                  <a:sym typeface="+mn-ea"/>
                </a:rPr>
                <a:t>+</a:t>
              </a:r>
              <a:r>
                <a:rPr lang="zh-CN" altLang="en-US" sz="900" b="1" dirty="0">
                  <a:solidFill>
                    <a:schemeClr val="tx1"/>
                  </a:solidFill>
                  <a:sym typeface="+mn-ea"/>
                </a:rPr>
                <a:t>泡排</a:t>
              </a:r>
            </a:p>
          </p:txBody>
        </p:sp>
        <p:sp>
          <p:nvSpPr>
            <p:cNvPr id="43" name="TextBox 20"/>
            <p:cNvSpPr txBox="1"/>
            <p:nvPr/>
          </p:nvSpPr>
          <p:spPr bwMode="auto">
            <a:xfrm>
              <a:off x="5853" y="4562"/>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有潜力接替层</a:t>
              </a:r>
            </a:p>
          </p:txBody>
        </p:sp>
        <p:cxnSp>
          <p:nvCxnSpPr>
            <p:cNvPr id="44" name="直接箭头连接符 50"/>
            <p:cNvCxnSpPr>
              <a:cxnSpLocks noChangeShapeType="1"/>
            </p:cNvCxnSpPr>
            <p:nvPr/>
          </p:nvCxnSpPr>
          <p:spPr bwMode="auto">
            <a:xfrm>
              <a:off x="8090" y="4713"/>
              <a:ext cx="79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45" name="TextBox 22"/>
            <p:cNvSpPr txBox="1"/>
            <p:nvPr/>
          </p:nvSpPr>
          <p:spPr bwMode="auto">
            <a:xfrm>
              <a:off x="8914" y="4427"/>
              <a:ext cx="2312"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chemeClr val="tx1"/>
                  </a:solidFill>
                  <a:latin typeface="黑体" panose="02010609060101010101" charset="-122"/>
                  <a:ea typeface="黑体" panose="02010609060101010101" charset="-122"/>
                </a:rPr>
                <a:t>查层补孔、侧钻</a:t>
              </a:r>
            </a:p>
          </p:txBody>
        </p:sp>
        <p:sp>
          <p:nvSpPr>
            <p:cNvPr id="46" name="左大括号 45"/>
            <p:cNvSpPr/>
            <p:nvPr/>
          </p:nvSpPr>
          <p:spPr>
            <a:xfrm>
              <a:off x="5549" y="3353"/>
              <a:ext cx="154" cy="1268"/>
            </a:xfrm>
            <a:prstGeom prst="leftBrace">
              <a:avLst>
                <a:gd name="adj1" fmla="val 8333"/>
                <a:gd name="adj2" fmla="val 50593"/>
              </a:avLst>
            </a:prstGeom>
            <a:noFill/>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rtlCol="0" anchor="ctr" anchorCtr="1">
              <a:noAutofit/>
            </a:bodyPr>
            <a:lstStyle/>
            <a:p>
              <a:pPr algn="ctr"/>
              <a:endParaRPr lang="zh-CN" altLang="en-US" sz="1050" b="1">
                <a:solidFill>
                  <a:srgbClr val="000000"/>
                </a:solidFill>
              </a:endParaRPr>
            </a:p>
          </p:txBody>
        </p:sp>
        <p:sp>
          <p:nvSpPr>
            <p:cNvPr id="47" name="TextBox 17"/>
            <p:cNvSpPr txBox="1"/>
            <p:nvPr/>
          </p:nvSpPr>
          <p:spPr bwMode="auto">
            <a:xfrm>
              <a:off x="5853" y="3800"/>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液柱高度</a:t>
              </a:r>
              <a:r>
                <a:rPr lang="en-US" altLang="zh-CN" sz="1050" b="1" dirty="0">
                  <a:solidFill>
                    <a:srgbClr val="000000"/>
                  </a:solidFill>
                  <a:latin typeface="黑体" panose="02010609060101010101" charset="-122"/>
                  <a:ea typeface="黑体" panose="02010609060101010101" charset="-122"/>
                </a:rPr>
                <a:t>&gt;2000m</a:t>
              </a:r>
            </a:p>
          </p:txBody>
        </p:sp>
        <p:cxnSp>
          <p:nvCxnSpPr>
            <p:cNvPr id="48" name="直接箭头连接符 50"/>
            <p:cNvCxnSpPr>
              <a:cxnSpLocks noChangeShapeType="1"/>
            </p:cNvCxnSpPr>
            <p:nvPr/>
          </p:nvCxnSpPr>
          <p:spPr bwMode="auto">
            <a:xfrm>
              <a:off x="8083" y="3987"/>
              <a:ext cx="795"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49" name="TextBox 19"/>
            <p:cNvSpPr txBox="1"/>
            <p:nvPr/>
          </p:nvSpPr>
          <p:spPr bwMode="auto">
            <a:xfrm>
              <a:off x="8893" y="3656"/>
              <a:ext cx="2312" cy="517"/>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defPPr>
                <a:defRPr lang="zh-CN"/>
              </a:defPPr>
              <a:lvl1pPr algn="ctr">
                <a:defRPr sz="1400">
                  <a:solidFill>
                    <a:srgbClr val="FF0000"/>
                  </a:solidFill>
                  <a:latin typeface="黑体" panose="02010609060101010101" charset="-122"/>
                  <a:ea typeface="黑体" panose="02010609060101010101" charset="-122"/>
                </a:defRPr>
              </a:lvl1pPr>
            </a:lstStyle>
            <a:p>
              <a:pPr algn="ctr"/>
              <a:r>
                <a:rPr lang="zh-CN" altLang="en-US" sz="900" b="1" dirty="0">
                  <a:solidFill>
                    <a:schemeClr val="tx1"/>
                  </a:solidFill>
                  <a:sym typeface="+mn-ea"/>
                </a:rPr>
                <a:t>柱塞</a:t>
              </a:r>
              <a:r>
                <a:rPr lang="en-US" altLang="zh-CN" sz="900" b="1" dirty="0">
                  <a:solidFill>
                    <a:schemeClr val="tx1"/>
                  </a:solidFill>
                  <a:sym typeface="+mn-ea"/>
                </a:rPr>
                <a:t>/</a:t>
              </a:r>
              <a:r>
                <a:rPr lang="zh-CN" altLang="en-US" sz="900" b="1" dirty="0">
                  <a:solidFill>
                    <a:schemeClr val="tx1"/>
                  </a:solidFill>
                  <a:sym typeface="+mn-ea"/>
                </a:rPr>
                <a:t>速度管柱</a:t>
              </a:r>
              <a:r>
                <a:rPr lang="en-US" altLang="zh-CN" sz="900" b="1" dirty="0">
                  <a:solidFill>
                    <a:schemeClr val="tx1"/>
                  </a:solidFill>
                  <a:sym typeface="+mn-ea"/>
                </a:rPr>
                <a:t>+</a:t>
              </a:r>
              <a:r>
                <a:rPr lang="zh-CN" altLang="en-US" sz="900" b="1" dirty="0">
                  <a:solidFill>
                    <a:schemeClr val="tx1"/>
                  </a:solidFill>
                  <a:sym typeface="+mn-ea"/>
                </a:rPr>
                <a:t>气举</a:t>
              </a:r>
            </a:p>
          </p:txBody>
        </p:sp>
        <p:cxnSp>
          <p:nvCxnSpPr>
            <p:cNvPr id="50" name="直接箭头连接符 50"/>
            <p:cNvCxnSpPr>
              <a:cxnSpLocks noChangeShapeType="1"/>
            </p:cNvCxnSpPr>
            <p:nvPr/>
          </p:nvCxnSpPr>
          <p:spPr bwMode="auto">
            <a:xfrm>
              <a:off x="4739" y="6411"/>
              <a:ext cx="1020"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51" name="TextBox 17"/>
            <p:cNvSpPr txBox="1"/>
            <p:nvPr/>
          </p:nvSpPr>
          <p:spPr bwMode="auto">
            <a:xfrm>
              <a:off x="8400" y="5544"/>
              <a:ext cx="147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chemeClr val="tx1"/>
                  </a:solidFill>
                  <a:latin typeface="黑体" panose="02010609060101010101" charset="-122"/>
                  <a:ea typeface="黑体" panose="02010609060101010101" charset="-122"/>
                </a:rPr>
                <a:t>积液井</a:t>
              </a:r>
            </a:p>
          </p:txBody>
        </p:sp>
        <p:sp>
          <p:nvSpPr>
            <p:cNvPr id="53" name="TextBox 19"/>
            <p:cNvSpPr txBox="1"/>
            <p:nvPr/>
          </p:nvSpPr>
          <p:spPr bwMode="auto">
            <a:xfrm>
              <a:off x="10472" y="5324"/>
              <a:ext cx="2312" cy="517"/>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defPPr>
                <a:defRPr lang="zh-CN"/>
              </a:defPPr>
              <a:lvl1pPr algn="ctr">
                <a:defRPr sz="1400">
                  <a:solidFill>
                    <a:srgbClr val="FF0000"/>
                  </a:solidFill>
                  <a:latin typeface="黑体" panose="02010609060101010101" charset="-122"/>
                  <a:ea typeface="黑体" panose="02010609060101010101" charset="-122"/>
                </a:defRPr>
              </a:lvl1pPr>
            </a:lstStyle>
            <a:p>
              <a:pPr algn="ctr"/>
              <a:r>
                <a:rPr lang="zh-CN" altLang="en-US" sz="900" b="1" dirty="0">
                  <a:solidFill>
                    <a:schemeClr val="tx1"/>
                  </a:solidFill>
                  <a:sym typeface="+mn-ea"/>
                </a:rPr>
                <a:t>柱塞</a:t>
              </a:r>
              <a:r>
                <a:rPr lang="en-US" altLang="zh-CN" sz="900" b="1" dirty="0">
                  <a:solidFill>
                    <a:schemeClr val="tx1"/>
                  </a:solidFill>
                  <a:sym typeface="+mn-ea"/>
                </a:rPr>
                <a:t>/</a:t>
              </a:r>
              <a:r>
                <a:rPr lang="zh-CN" altLang="en-US" sz="900" b="1" dirty="0">
                  <a:solidFill>
                    <a:schemeClr val="tx1"/>
                  </a:solidFill>
                  <a:sym typeface="+mn-ea"/>
                </a:rPr>
                <a:t>速度管柱</a:t>
              </a:r>
              <a:r>
                <a:rPr lang="en-US" altLang="zh-CN" sz="900" b="1" dirty="0">
                  <a:solidFill>
                    <a:schemeClr val="tx1"/>
                  </a:solidFill>
                  <a:sym typeface="+mn-ea"/>
                </a:rPr>
                <a:t>+</a:t>
              </a:r>
              <a:r>
                <a:rPr lang="zh-CN" altLang="en-US" sz="900" b="1" dirty="0">
                  <a:solidFill>
                    <a:schemeClr val="tx1"/>
                  </a:solidFill>
                  <a:sym typeface="+mn-ea"/>
                </a:rPr>
                <a:t>泡排</a:t>
              </a:r>
            </a:p>
          </p:txBody>
        </p:sp>
        <p:sp>
          <p:nvSpPr>
            <p:cNvPr id="54" name="TextBox 20"/>
            <p:cNvSpPr txBox="1"/>
            <p:nvPr/>
          </p:nvSpPr>
          <p:spPr bwMode="auto">
            <a:xfrm>
              <a:off x="8400" y="6796"/>
              <a:ext cx="147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chemeClr val="tx1"/>
                  </a:solidFill>
                  <a:latin typeface="黑体" panose="02010609060101010101" charset="-122"/>
                  <a:ea typeface="黑体" panose="02010609060101010101" charset="-122"/>
                </a:rPr>
                <a:t>无积液</a:t>
              </a:r>
            </a:p>
          </p:txBody>
        </p:sp>
        <p:cxnSp>
          <p:nvCxnSpPr>
            <p:cNvPr id="55" name="直接箭头连接符 50"/>
            <p:cNvCxnSpPr>
              <a:cxnSpLocks noChangeShapeType="1"/>
            </p:cNvCxnSpPr>
            <p:nvPr/>
          </p:nvCxnSpPr>
          <p:spPr bwMode="auto">
            <a:xfrm>
              <a:off x="9875" y="6420"/>
              <a:ext cx="510"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56" name="TextBox 22"/>
            <p:cNvSpPr txBox="1"/>
            <p:nvPr/>
          </p:nvSpPr>
          <p:spPr bwMode="auto">
            <a:xfrm>
              <a:off x="10472" y="6099"/>
              <a:ext cx="2312"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sym typeface="+mn-ea"/>
                </a:rPr>
                <a:t>适度放大配产</a:t>
              </a:r>
              <a:endParaRPr lang="zh-CN" altLang="en-US" sz="1050" b="1" dirty="0">
                <a:solidFill>
                  <a:schemeClr val="tx1"/>
                </a:solidFill>
                <a:latin typeface="黑体" panose="02010609060101010101" charset="-122"/>
                <a:ea typeface="黑体" panose="02010609060101010101" charset="-122"/>
              </a:endParaRPr>
            </a:p>
          </p:txBody>
        </p:sp>
        <p:sp>
          <p:nvSpPr>
            <p:cNvPr id="57" name="左大括号 56"/>
            <p:cNvSpPr/>
            <p:nvPr/>
          </p:nvSpPr>
          <p:spPr>
            <a:xfrm>
              <a:off x="8092" y="5781"/>
              <a:ext cx="340" cy="1268"/>
            </a:xfrm>
            <a:prstGeom prst="leftBrace">
              <a:avLst>
                <a:gd name="adj1" fmla="val 8333"/>
                <a:gd name="adj2" fmla="val 50593"/>
              </a:avLst>
            </a:prstGeom>
            <a:noFill/>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rtlCol="0" anchor="ctr" anchorCtr="1">
              <a:noAutofit/>
            </a:bodyPr>
            <a:lstStyle/>
            <a:p>
              <a:pPr algn="ctr"/>
              <a:endParaRPr lang="zh-CN" altLang="en-US" sz="1050" b="1">
                <a:solidFill>
                  <a:schemeClr val="tx1"/>
                </a:solidFill>
              </a:endParaRPr>
            </a:p>
          </p:txBody>
        </p:sp>
        <p:sp>
          <p:nvSpPr>
            <p:cNvPr id="61" name="TextBox 11"/>
            <p:cNvSpPr txBox="1"/>
            <p:nvPr/>
          </p:nvSpPr>
          <p:spPr bwMode="auto">
            <a:xfrm>
              <a:off x="5804" y="6105"/>
              <a:ext cx="2154" cy="536"/>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打捞节流器</a:t>
              </a:r>
            </a:p>
          </p:txBody>
        </p:sp>
        <p:sp>
          <p:nvSpPr>
            <p:cNvPr id="63" name="TextBox 11"/>
            <p:cNvSpPr txBox="1"/>
            <p:nvPr/>
          </p:nvSpPr>
          <p:spPr bwMode="auto">
            <a:xfrm>
              <a:off x="2667" y="7459"/>
              <a:ext cx="2041" cy="536"/>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无生产潜力</a:t>
              </a:r>
            </a:p>
          </p:txBody>
        </p:sp>
        <p:cxnSp>
          <p:nvCxnSpPr>
            <p:cNvPr id="64" name="直接箭头连接符 50"/>
            <p:cNvCxnSpPr>
              <a:cxnSpLocks noChangeShapeType="1"/>
            </p:cNvCxnSpPr>
            <p:nvPr/>
          </p:nvCxnSpPr>
          <p:spPr bwMode="auto">
            <a:xfrm>
              <a:off x="4754" y="5443"/>
              <a:ext cx="1020"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66" name="TextBox 17"/>
            <p:cNvSpPr txBox="1"/>
            <p:nvPr/>
          </p:nvSpPr>
          <p:spPr bwMode="auto">
            <a:xfrm>
              <a:off x="5838" y="5257"/>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适度放大配产</a:t>
              </a:r>
            </a:p>
          </p:txBody>
        </p:sp>
        <p:cxnSp>
          <p:nvCxnSpPr>
            <p:cNvPr id="69" name="直接箭头连接符 50"/>
            <p:cNvCxnSpPr>
              <a:cxnSpLocks noChangeShapeType="1"/>
            </p:cNvCxnSpPr>
            <p:nvPr/>
          </p:nvCxnSpPr>
          <p:spPr bwMode="auto">
            <a:xfrm>
              <a:off x="1858" y="6439"/>
              <a:ext cx="794"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cxnSp>
          <p:nvCxnSpPr>
            <p:cNvPr id="70" name="直接箭头连接符 50"/>
            <p:cNvCxnSpPr>
              <a:cxnSpLocks noChangeShapeType="1"/>
            </p:cNvCxnSpPr>
            <p:nvPr/>
          </p:nvCxnSpPr>
          <p:spPr bwMode="auto">
            <a:xfrm>
              <a:off x="1873" y="3914"/>
              <a:ext cx="794"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cxnSp>
          <p:nvCxnSpPr>
            <p:cNvPr id="71" name="直接箭头连接符 50"/>
            <p:cNvCxnSpPr>
              <a:cxnSpLocks noChangeShapeType="1"/>
            </p:cNvCxnSpPr>
            <p:nvPr/>
          </p:nvCxnSpPr>
          <p:spPr bwMode="auto">
            <a:xfrm>
              <a:off x="1873" y="2105"/>
              <a:ext cx="794"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cxnSp>
          <p:nvCxnSpPr>
            <p:cNvPr id="72" name="直接箭头连接符 50"/>
            <p:cNvCxnSpPr>
              <a:cxnSpLocks noChangeShapeType="1"/>
            </p:cNvCxnSpPr>
            <p:nvPr/>
          </p:nvCxnSpPr>
          <p:spPr bwMode="auto">
            <a:xfrm>
              <a:off x="1873" y="5413"/>
              <a:ext cx="794"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73" name="TextBox 11"/>
            <p:cNvSpPr txBox="1"/>
            <p:nvPr/>
          </p:nvSpPr>
          <p:spPr bwMode="auto">
            <a:xfrm>
              <a:off x="2713" y="5145"/>
              <a:ext cx="2041" cy="536"/>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配产过低</a:t>
              </a:r>
            </a:p>
          </p:txBody>
        </p:sp>
        <p:cxnSp>
          <p:nvCxnSpPr>
            <p:cNvPr id="74" name="直接箭头连接符 50"/>
            <p:cNvCxnSpPr>
              <a:cxnSpLocks noChangeShapeType="1"/>
            </p:cNvCxnSpPr>
            <p:nvPr/>
          </p:nvCxnSpPr>
          <p:spPr bwMode="auto">
            <a:xfrm>
              <a:off x="1873" y="7727"/>
              <a:ext cx="794"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cxnSp>
          <p:nvCxnSpPr>
            <p:cNvPr id="75" name="直接箭头连接符 50"/>
            <p:cNvCxnSpPr>
              <a:cxnSpLocks noChangeShapeType="1"/>
            </p:cNvCxnSpPr>
            <p:nvPr/>
          </p:nvCxnSpPr>
          <p:spPr bwMode="auto">
            <a:xfrm>
              <a:off x="4693" y="7696"/>
              <a:ext cx="1020"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76" name="TextBox 17"/>
            <p:cNvSpPr txBox="1"/>
            <p:nvPr/>
          </p:nvSpPr>
          <p:spPr bwMode="auto">
            <a:xfrm>
              <a:off x="5792" y="7495"/>
              <a:ext cx="215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rgbClr val="000000"/>
                  </a:solidFill>
                  <a:latin typeface="黑体" panose="02010609060101010101" charset="-122"/>
                  <a:ea typeface="黑体" panose="02010609060101010101" charset="-122"/>
                </a:rPr>
                <a:t>报废</a:t>
              </a:r>
            </a:p>
          </p:txBody>
        </p:sp>
        <p:cxnSp>
          <p:nvCxnSpPr>
            <p:cNvPr id="77" name="直接箭头连接符 50"/>
            <p:cNvCxnSpPr>
              <a:cxnSpLocks noChangeShapeType="1"/>
            </p:cNvCxnSpPr>
            <p:nvPr/>
          </p:nvCxnSpPr>
          <p:spPr bwMode="auto">
            <a:xfrm>
              <a:off x="9910" y="5781"/>
              <a:ext cx="510"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78" name="TextBox 20"/>
            <p:cNvSpPr txBox="1"/>
            <p:nvPr/>
          </p:nvSpPr>
          <p:spPr bwMode="auto">
            <a:xfrm>
              <a:off x="8400" y="6170"/>
              <a:ext cx="1474"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chemeClr val="tx1"/>
                  </a:solidFill>
                  <a:latin typeface="黑体" panose="02010609060101010101" charset="-122"/>
                  <a:ea typeface="黑体" panose="02010609060101010101" charset="-122"/>
                </a:rPr>
                <a:t>配产过低</a:t>
              </a:r>
            </a:p>
          </p:txBody>
        </p:sp>
        <p:cxnSp>
          <p:nvCxnSpPr>
            <p:cNvPr id="79" name="直接箭头连接符 50"/>
            <p:cNvCxnSpPr>
              <a:cxnSpLocks noChangeShapeType="1"/>
            </p:cNvCxnSpPr>
            <p:nvPr/>
          </p:nvCxnSpPr>
          <p:spPr bwMode="auto">
            <a:xfrm>
              <a:off x="9942" y="7046"/>
              <a:ext cx="510" cy="0"/>
            </a:xfrm>
            <a:prstGeom prst="straightConnector1">
              <a:avLst/>
            </a:prstGeom>
            <a:ln w="19050">
              <a:solidFill>
                <a:schemeClr val="tx1"/>
              </a:solidFill>
              <a:prstDash val="sysDash"/>
              <a:tailEnd type="triangle" w="med" len="med"/>
            </a:ln>
          </p:spPr>
          <p:style>
            <a:lnRef idx="2">
              <a:schemeClr val="accent2"/>
            </a:lnRef>
            <a:fillRef idx="1">
              <a:schemeClr val="lt1"/>
            </a:fillRef>
            <a:effectRef idx="0">
              <a:schemeClr val="accent2"/>
            </a:effectRef>
            <a:fontRef idx="minor">
              <a:schemeClr val="dk1"/>
            </a:fontRef>
          </p:style>
        </p:cxnSp>
        <p:sp>
          <p:nvSpPr>
            <p:cNvPr id="80" name="TextBox 22"/>
            <p:cNvSpPr txBox="1"/>
            <p:nvPr/>
          </p:nvSpPr>
          <p:spPr bwMode="auto">
            <a:xfrm>
              <a:off x="10472" y="6857"/>
              <a:ext cx="2312" cy="500"/>
            </a:xfrm>
            <a:prstGeom prst="rect">
              <a:avLst/>
            </a:prstGeom>
            <a:ln w="19050">
              <a:solidFill>
                <a:schemeClr val="tx1"/>
              </a:solidFill>
              <a:prstDash val="sysDash"/>
            </a:ln>
          </p:spPr>
          <p:style>
            <a:lnRef idx="2">
              <a:schemeClr val="accent2"/>
            </a:lnRef>
            <a:fillRef idx="1">
              <a:schemeClr val="lt1"/>
            </a:fillRef>
            <a:effectRef idx="0">
              <a:schemeClr val="accent2"/>
            </a:effectRef>
            <a:fontRef idx="minor">
              <a:schemeClr val="dk1"/>
            </a:fontRef>
          </p:style>
          <p:txBody>
            <a:bodyPr wrap="square" lIns="68492" tIns="34245" rIns="68492" bIns="34245" rtlCol="0" anchor="ctr" anchorCtr="1">
              <a:noAutofit/>
            </a:bodyPr>
            <a:lstStyle/>
            <a:p>
              <a:pPr algn="ctr"/>
              <a:r>
                <a:rPr lang="zh-CN" altLang="en-US" sz="1050" b="1" dirty="0">
                  <a:solidFill>
                    <a:schemeClr val="tx1"/>
                  </a:solidFill>
                  <a:latin typeface="黑体" panose="02010609060101010101" charset="-122"/>
                  <a:ea typeface="黑体" panose="02010609060101010101" charset="-122"/>
                </a:rPr>
                <a:t>自然生产</a:t>
              </a:r>
            </a:p>
          </p:txBody>
        </p:sp>
      </p:grpSp>
      <p:sp>
        <p:nvSpPr>
          <p:cNvPr id="6" name="文本框 5"/>
          <p:cNvSpPr txBox="1"/>
          <p:nvPr/>
        </p:nvSpPr>
        <p:spPr>
          <a:xfrm>
            <a:off x="844426" y="120371"/>
            <a:ext cx="4564653" cy="478155"/>
          </a:xfrm>
          <a:prstGeom prst="rect">
            <a:avLst/>
          </a:prstGeom>
          <a:noFill/>
        </p:spPr>
        <p:txBody>
          <a:bodyPr wrap="square" rtlCol="0">
            <a:spAutoFit/>
          </a:bodyPr>
          <a:lstStyle/>
          <a:p>
            <a:pPr latinLnBrk="0">
              <a:lnSpc>
                <a:spcPct val="140000"/>
              </a:lnSpc>
            </a:pPr>
            <a:r>
              <a:rPr lang="zh-CN" altLang="en-US" sz="1800" dirty="0">
                <a:solidFill>
                  <a:srgbClr val="FF0000"/>
                </a:solidFill>
                <a:latin typeface="方正大黑简体" panose="02010601030101010101" charset="-122"/>
                <a:ea typeface="方正大黑简体" panose="02010601030101010101" charset="-122"/>
                <a:cs typeface="方正黑体简体" panose="02010601030101010101" pitchFamily="2" charset="-122"/>
                <a:sym typeface="+mn-ea"/>
              </a:rPr>
              <a:t>二、管理对策</a:t>
            </a:r>
          </a:p>
        </p:txBody>
      </p:sp>
      <p:sp>
        <p:nvSpPr>
          <p:cNvPr id="9" name="矩形 4"/>
          <p:cNvSpPr>
            <a:spLocks noChangeArrowheads="1"/>
          </p:cNvSpPr>
          <p:nvPr/>
        </p:nvSpPr>
        <p:spPr bwMode="auto">
          <a:xfrm>
            <a:off x="377825" y="709295"/>
            <a:ext cx="847090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60000"/>
              </a:lnSpc>
            </a:pPr>
            <a:r>
              <a:rPr lang="zh-CN"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结合高压低产原因分析与措施效果</a:t>
            </a:r>
            <a:r>
              <a:rPr lang="zh-CN" altLang="en-US" sz="1800" dirty="0">
                <a:solidFill>
                  <a:srgbClr val="000000"/>
                </a:solidFill>
                <a:latin typeface="方正大黑简体" panose="02010601030101010101" charset="-122"/>
                <a:ea typeface="方正大黑简体" panose="02010601030101010101" charset="-122"/>
                <a:cs typeface="方正大黑简体" panose="02010601030101010101" charset="-122"/>
                <a:sym typeface="+mn-ea"/>
              </a:rPr>
              <a:t>评价，分类制定管理技术对策，并提出节流器打捞、排水采气措施、生产制度优化、查层补孔以及报废等具体措施</a:t>
            </a:r>
            <a:r>
              <a:rPr lang="zh-CN" altLang="en-US" sz="1800" dirty="0">
                <a:solidFill>
                  <a:schemeClr val="tx1"/>
                </a:solidFill>
                <a:latin typeface="方正大黑简体" panose="02010601030101010101" charset="-122"/>
                <a:ea typeface="方正大黑简体" panose="02010601030101010101" charset="-122"/>
                <a:cs typeface="方正大黑简体" panose="02010601030101010101" charset="-122"/>
              </a:rPr>
              <a:t>。</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E3D40F45-647B-4908-AD22-720C6D9354F8}" type="slidenum">
              <a:rPr lang="zh-CN" altLang="en-US"/>
              <a:t>98</a:t>
            </a:fld>
            <a:endParaRPr lang="en-US" altLang="zh-CN"/>
          </a:p>
        </p:txBody>
      </p:sp>
      <p:sp>
        <p:nvSpPr>
          <p:cNvPr id="14" name="矩形 4"/>
          <p:cNvSpPr>
            <a:spLocks noChangeArrowheads="1"/>
          </p:cNvSpPr>
          <p:nvPr/>
        </p:nvSpPr>
        <p:spPr bwMode="auto">
          <a:xfrm>
            <a:off x="281305" y="672465"/>
            <a:ext cx="856424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50000"/>
              </a:lnSpc>
            </a:pPr>
            <a:r>
              <a:rPr lang="zh-CN" altLang="en-US" dirty="0">
                <a:solidFill>
                  <a:schemeClr val="tx1"/>
                </a:solidFill>
                <a:latin typeface="方正大黑简体" panose="02010601030101010101" charset="-122"/>
                <a:ea typeface="方正大黑简体" panose="02010601030101010101" charset="-122"/>
                <a:cs typeface="方正大黑简体" panose="02010601030101010101" charset="-122"/>
              </a:rPr>
              <a:t>针对</a:t>
            </a:r>
            <a:r>
              <a:rPr lang="en-US" altLang="zh-CN" dirty="0">
                <a:solidFill>
                  <a:srgbClr val="FF0000"/>
                </a:solidFill>
                <a:latin typeface="方正大黑简体" panose="02010601030101010101" charset="-122"/>
                <a:ea typeface="方正大黑简体" panose="02010601030101010101" charset="-122"/>
                <a:cs typeface="方正大黑简体" panose="02010601030101010101" charset="-122"/>
              </a:rPr>
              <a:t>268</a:t>
            </a:r>
            <a:r>
              <a:rPr lang="zh-CN" altLang="en-US" dirty="0">
                <a:solidFill>
                  <a:schemeClr val="tx1"/>
                </a:solidFill>
                <a:latin typeface="方正大黑简体" panose="02010601030101010101" charset="-122"/>
                <a:ea typeface="方正大黑简体" panose="02010601030101010101" charset="-122"/>
                <a:cs typeface="方正大黑简体" panose="02010601030101010101" charset="-122"/>
              </a:rPr>
              <a:t>口受节流影响导致高压低产井建议实施节流器打捞，</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分析打捞后产能及积液情况，对于</a:t>
            </a:r>
            <a:r>
              <a:rPr lang="zh-CN" altLang="en-US" dirty="0">
                <a:solidFill>
                  <a:srgbClr val="FF0000"/>
                </a:solidFill>
                <a:latin typeface="方正大黑简体" panose="02010601030101010101" charset="-122"/>
                <a:ea typeface="方正大黑简体" panose="02010601030101010101" charset="-122"/>
                <a:cs typeface="方正大黑简体" panose="02010601030101010101" charset="-122"/>
              </a:rPr>
              <a:t>积液井</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组织开展增产</a:t>
            </a:r>
            <a:r>
              <a:rPr lang="zh-CN" altLang="en-US" dirty="0">
                <a:solidFill>
                  <a:srgbClr val="FF0000"/>
                </a:solidFill>
                <a:latin typeface="方正大黑简体" panose="02010601030101010101" charset="-122"/>
                <a:ea typeface="方正大黑简体" panose="02010601030101010101" charset="-122"/>
                <a:cs typeface="方正大黑简体" panose="02010601030101010101" charset="-122"/>
              </a:rPr>
              <a:t>措施</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dirty="0">
                <a:solidFill>
                  <a:srgbClr val="FF0000"/>
                </a:solidFill>
                <a:latin typeface="方正大黑简体" panose="02010601030101010101" charset="-122"/>
                <a:ea typeface="方正大黑简体" panose="02010601030101010101" charset="-122"/>
                <a:cs typeface="方正大黑简体" panose="02010601030101010101" charset="-122"/>
              </a:rPr>
              <a:t>无积液配产过低井</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可适当</a:t>
            </a:r>
            <a:r>
              <a:rPr lang="zh-CN" altLang="en-US" dirty="0">
                <a:solidFill>
                  <a:srgbClr val="FF0000"/>
                </a:solidFill>
                <a:latin typeface="方正大黑简体" panose="02010601030101010101" charset="-122"/>
                <a:ea typeface="方正大黑简体" panose="02010601030101010101" charset="-122"/>
                <a:cs typeface="方正大黑简体" panose="02010601030101010101" charset="-122"/>
              </a:rPr>
              <a:t>放大配产生产</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a:t>
            </a:r>
            <a:r>
              <a:rPr lang="zh-CN" altLang="en-US" dirty="0">
                <a:solidFill>
                  <a:srgbClr val="FF0000"/>
                </a:solidFill>
                <a:latin typeface="方正大黑简体" panose="02010601030101010101" charset="-122"/>
                <a:ea typeface="方正大黑简体" panose="02010601030101010101" charset="-122"/>
                <a:cs typeface="方正大黑简体" panose="02010601030101010101" charset="-122"/>
              </a:rPr>
              <a:t>产能较低井</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保持</a:t>
            </a:r>
            <a:r>
              <a:rPr lang="zh-CN" altLang="en-US" dirty="0">
                <a:solidFill>
                  <a:srgbClr val="FF0000"/>
                </a:solidFill>
                <a:latin typeface="方正大黑简体" panose="02010601030101010101" charset="-122"/>
                <a:ea typeface="方正大黑简体" panose="02010601030101010101" charset="-122"/>
                <a:cs typeface="方正大黑简体" panose="02010601030101010101" charset="-122"/>
              </a:rPr>
              <a:t>自然生产</a:t>
            </a:r>
            <a:r>
              <a:rPr lang="zh-CN" altLang="en-US" dirty="0">
                <a:solidFill>
                  <a:srgbClr val="000000"/>
                </a:solidFill>
                <a:latin typeface="方正大黑简体" panose="02010601030101010101" charset="-122"/>
                <a:ea typeface="方正大黑简体" panose="02010601030101010101" charset="-122"/>
                <a:cs typeface="方正大黑简体" panose="02010601030101010101" charset="-122"/>
              </a:rPr>
              <a:t>。</a:t>
            </a:r>
          </a:p>
        </p:txBody>
      </p:sp>
      <p:sp>
        <p:nvSpPr>
          <p:cNvPr id="10" name="矩形 9"/>
          <p:cNvSpPr/>
          <p:nvPr/>
        </p:nvSpPr>
        <p:spPr>
          <a:xfrm>
            <a:off x="891540" y="69850"/>
            <a:ext cx="8494395" cy="534035"/>
          </a:xfrm>
          <a:prstGeom prst="rect">
            <a:avLst/>
          </a:prstGeom>
          <a:noFill/>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1</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）节流器打捞</a:t>
            </a:r>
          </a:p>
        </p:txBody>
      </p:sp>
      <p:sp>
        <p:nvSpPr>
          <p:cNvPr id="7" name="矩形 6"/>
          <p:cNvSpPr>
            <a:spLocks noChangeArrowheads="1"/>
          </p:cNvSpPr>
          <p:nvPr/>
        </p:nvSpPr>
        <p:spPr bwMode="auto">
          <a:xfrm>
            <a:off x="869315" y="1896110"/>
            <a:ext cx="7463155"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sym typeface="+mn-ea"/>
              </a:rPr>
              <a:t>受节流器影响气井生产情况统计表</a:t>
            </a:r>
          </a:p>
        </p:txBody>
      </p:sp>
      <p:graphicFrame>
        <p:nvGraphicFramePr>
          <p:cNvPr id="3" name="表格 2"/>
          <p:cNvGraphicFramePr/>
          <p:nvPr/>
        </p:nvGraphicFramePr>
        <p:xfrm>
          <a:off x="868680" y="2174240"/>
          <a:ext cx="7463791" cy="2897570"/>
        </p:xfrm>
        <a:graphic>
          <a:graphicData uri="http://schemas.openxmlformats.org/drawingml/2006/table">
            <a:tbl>
              <a:tblPr firstRow="1" bandRow="1">
                <a:tableStyleId>{5C22544A-7EE6-4342-B048-85BDC9FD1C3A}</a:tableStyleId>
              </a:tblPr>
              <a:tblGrid>
                <a:gridCol w="375920">
                  <a:extLst>
                    <a:ext uri="{9D8B030D-6E8A-4147-A177-3AD203B41FA5}">
                      <a16:colId xmlns:a16="http://schemas.microsoft.com/office/drawing/2014/main" val="20000"/>
                    </a:ext>
                  </a:extLst>
                </a:gridCol>
                <a:gridCol w="840741">
                  <a:extLst>
                    <a:ext uri="{9D8B030D-6E8A-4147-A177-3AD203B41FA5}">
                      <a16:colId xmlns:a16="http://schemas.microsoft.com/office/drawing/2014/main" val="20001"/>
                    </a:ext>
                  </a:extLst>
                </a:gridCol>
                <a:gridCol w="1439545">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633730">
                  <a:extLst>
                    <a:ext uri="{9D8B030D-6E8A-4147-A177-3AD203B41FA5}">
                      <a16:colId xmlns:a16="http://schemas.microsoft.com/office/drawing/2014/main" val="20004"/>
                    </a:ext>
                  </a:extLst>
                </a:gridCol>
                <a:gridCol w="633095">
                  <a:extLst>
                    <a:ext uri="{9D8B030D-6E8A-4147-A177-3AD203B41FA5}">
                      <a16:colId xmlns:a16="http://schemas.microsoft.com/office/drawing/2014/main" val="20005"/>
                    </a:ext>
                  </a:extLst>
                </a:gridCol>
                <a:gridCol w="630555">
                  <a:extLst>
                    <a:ext uri="{9D8B030D-6E8A-4147-A177-3AD203B41FA5}">
                      <a16:colId xmlns:a16="http://schemas.microsoft.com/office/drawing/2014/main" val="20006"/>
                    </a:ext>
                  </a:extLst>
                </a:gridCol>
                <a:gridCol w="633730">
                  <a:extLst>
                    <a:ext uri="{9D8B030D-6E8A-4147-A177-3AD203B41FA5}">
                      <a16:colId xmlns:a16="http://schemas.microsoft.com/office/drawing/2014/main" val="20007"/>
                    </a:ext>
                  </a:extLst>
                </a:gridCol>
                <a:gridCol w="633730">
                  <a:extLst>
                    <a:ext uri="{9D8B030D-6E8A-4147-A177-3AD203B41FA5}">
                      <a16:colId xmlns:a16="http://schemas.microsoft.com/office/drawing/2014/main" val="20008"/>
                    </a:ext>
                  </a:extLst>
                </a:gridCol>
                <a:gridCol w="633095">
                  <a:extLst>
                    <a:ext uri="{9D8B030D-6E8A-4147-A177-3AD203B41FA5}">
                      <a16:colId xmlns:a16="http://schemas.microsoft.com/office/drawing/2014/main" val="20009"/>
                    </a:ext>
                  </a:extLst>
                </a:gridCol>
                <a:gridCol w="450850">
                  <a:extLst>
                    <a:ext uri="{9D8B030D-6E8A-4147-A177-3AD203B41FA5}">
                      <a16:colId xmlns:a16="http://schemas.microsoft.com/office/drawing/2014/main" val="20010"/>
                    </a:ext>
                  </a:extLst>
                </a:gridCol>
              </a:tblGrid>
              <a:tr h="252095">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序号</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井号</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生产层位</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配产</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套压</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套压降速率</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日产</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历年累</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投产日期</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投产前套压</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750" b="1">
                          <a:solidFill>
                            <a:srgbClr val="000000"/>
                          </a:solidFill>
                          <a:latin typeface="方正黑体简体" panose="02010601030101010101" pitchFamily="2" charset="-122"/>
                          <a:ea typeface="方正黑体简体" panose="02010601030101010101" pitchFamily="2" charset="-122"/>
                        </a:rPr>
                        <a:t>静态分类</a:t>
                      </a:r>
                      <a:endParaRPr lang="zh-CN" altLang="en-US" sz="750" b="1">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extLst>
                  <a:ext uri="{0D108BD9-81ED-4DB2-BD59-A6C34878D82A}">
                    <a16:rowId xmlns:a16="http://schemas.microsoft.com/office/drawing/2014/main" val="10000"/>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苏14-14-37C2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山2_3、山1_3、山1_2、盒8下_1、盒8上_2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0.1500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14.47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0.0027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0.2874</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618.9938</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2018-11-04</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18.00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苏14-15-46</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山2_3、盒8下_1</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0.1500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12.15</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0.0052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0.2874</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436.8735</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2016-07-23</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23.19</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384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3</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苏14-3-30C1</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盒8下_1、盒8下_2、山1_2、山1_3、太原组</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0.4500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21.70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0.0005</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0.4427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829.7873</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2017-12-21</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22.50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4</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苏14-02-31</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盒8、山1、山2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13.16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0.0024</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4143.8173</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2008-11-24</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25.20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5</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苏14-03-31</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山2_1、盒8下_2、盒8上_2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0.3000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20.66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0.0031</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0.2395</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514.7728</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2018-12-26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24.50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苏14-19-26</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盒8下、盒8上、山2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0.5000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11.07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0.0103</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0.2967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595.0002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2018-09-11</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苏14-21-35C2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盒8下_2、盒8上_2、山1_1、山1_2、山1_3</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0.4500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14.02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0.0080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0.2670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494.7556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2018-08-21</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24.92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8</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苏14-22-50C1</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山1、盒8下2、盒8上2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0.4500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17.86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0.0037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433.1255</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2018-10-02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22.80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6000">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9</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苏14-22-50C2</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盒8下_2、山1_1、山1_3、山2_1</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0.5000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5.26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0.0147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0.2967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338.6777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2018-08-19</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25.36</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III类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6535">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苏14-22-50C4</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盒8下_1、山1_1、山1_3</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0.5000</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17.57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0.0042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0.2967</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546.3153</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2018-08-09</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000000"/>
                          </a:solidFill>
                          <a:latin typeface="方正黑体简体" panose="02010601030101010101" pitchFamily="2" charset="-122"/>
                          <a:ea typeface="方正黑体简体" panose="02010601030101010101" pitchFamily="2" charset="-122"/>
                        </a:rPr>
                        <a:t>23.32</a:t>
                      </a: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I类</a:t>
                      </a: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5900">
                <a:tc>
                  <a:txBody>
                    <a:bodyPr/>
                    <a:lstStyle/>
                    <a:p>
                      <a:pPr indent="0" algn="ctr">
                        <a:buNone/>
                      </a:pPr>
                      <a:r>
                        <a:rPr lang="en-US" altLang="en-US" sz="750" b="0">
                          <a:solidFill>
                            <a:srgbClr val="000000"/>
                          </a:solidFill>
                          <a:latin typeface="方正黑体简体" panose="02010601030101010101" pitchFamily="2" charset="-122"/>
                          <a:ea typeface="方正黑体简体" panose="02010601030101010101" pitchFamily="2" charset="-122"/>
                        </a:rPr>
                        <a:t>...</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750" b="0">
                        <a:solidFill>
                          <a:srgbClr val="00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75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6000">
                <a:tc>
                  <a:txBody>
                    <a:bodyPr/>
                    <a:lstStyle/>
                    <a:p>
                      <a:pPr indent="0" algn="ctr">
                        <a:buNone/>
                      </a:pPr>
                      <a:r>
                        <a:rPr lang="zh-CN" sz="750" b="0">
                          <a:solidFill>
                            <a:srgbClr val="FF0000"/>
                          </a:solidFill>
                          <a:latin typeface="方正黑体简体" panose="02010601030101010101" pitchFamily="2" charset="-122"/>
                          <a:ea typeface="方正黑体简体" panose="02010601030101010101" pitchFamily="2" charset="-122"/>
                        </a:rPr>
                        <a:t>平均</a:t>
                      </a:r>
                      <a:endParaRPr lang="zh-CN"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0.3696</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14.3187</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0.0048</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0.2787</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1091.1294</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23.7024</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750" b="0">
                          <a:solidFill>
                            <a:srgbClr val="FF0000"/>
                          </a:solidFill>
                          <a:latin typeface="方正黑体简体" panose="02010601030101010101" pitchFamily="2" charset="-122"/>
                          <a:ea typeface="方正黑体简体" panose="02010601030101010101" pitchFamily="2" charset="-122"/>
                        </a:rPr>
                        <a:t>/</a:t>
                      </a:r>
                      <a:endParaRPr lang="en-US" altLang="en-US" sz="750" b="0">
                        <a:solidFill>
                          <a:srgbClr val="FF0000"/>
                        </a:solidFill>
                        <a:latin typeface="方正黑体简体" panose="02010601030101010101" pitchFamily="2" charset="-122"/>
                        <a:ea typeface="方正黑体简体" panose="02010601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E3D40F45-647B-4908-AD22-720C6D9354F8}" type="slidenum">
              <a:rPr lang="zh-CN" altLang="en-US"/>
              <a:t>99</a:t>
            </a:fld>
            <a:endParaRPr lang="en-US" altLang="zh-CN"/>
          </a:p>
        </p:txBody>
      </p:sp>
      <p:sp>
        <p:nvSpPr>
          <p:cNvPr id="4" name="矩形 3"/>
          <p:cNvSpPr/>
          <p:nvPr/>
        </p:nvSpPr>
        <p:spPr>
          <a:xfrm>
            <a:off x="304165" y="680085"/>
            <a:ext cx="8507730" cy="1345565"/>
          </a:xfrm>
          <a:prstGeom prst="rect">
            <a:avLst/>
          </a:prstGeom>
        </p:spPr>
        <p:txBody>
          <a:bodyPr wrap="square">
            <a:spAutoFit/>
          </a:bodyPr>
          <a:lstStyle/>
          <a:p>
            <a:pPr indent="431800" algn="just" latinLnBrk="0">
              <a:lnSpc>
                <a:spcPct val="160000"/>
              </a:lnSpc>
              <a:extLst>
                <a:ext uri="{35155182-B16C-46BC-9424-99874614C6A1}">
                  <wpsdc:indentchars xmlns:wpsdc="http://www.wps.cn/officeDocument/2017/drawingmlCustomData" xmlns="" val="200" checksum="3588746719"/>
                </a:ext>
              </a:extLst>
            </a:pPr>
            <a:r>
              <a:rPr lang="zh-CN" altLang="en-US" sz="1700" dirty="0">
                <a:solidFill>
                  <a:schemeClr val="tx1"/>
                </a:solidFill>
                <a:latin typeface="方正大黑简体" panose="02010601030101010101" charset="-122"/>
                <a:ea typeface="方正大黑简体" panose="02010601030101010101" charset="-122"/>
                <a:cs typeface="方正大黑简体" panose="02010601030101010101" charset="-122"/>
              </a:rPr>
              <a:t>综合措施效果分析与剩余潜力评价，对</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rPr>
              <a:t>144</a:t>
            </a:r>
            <a:r>
              <a:rPr lang="zh-CN" altLang="en-US" sz="1700" dirty="0">
                <a:solidFill>
                  <a:schemeClr val="tx1"/>
                </a:solidFill>
                <a:latin typeface="方正大黑简体" panose="02010601030101010101" charset="-122"/>
                <a:ea typeface="方正大黑简体" panose="02010601030101010101" charset="-122"/>
                <a:cs typeface="方正大黑简体" panose="02010601030101010101" charset="-122"/>
              </a:rPr>
              <a:t>口</a:t>
            </a:r>
            <a:r>
              <a:rPr lang="zh-CN" altLang="en-US" sz="1700" dirty="0">
                <a:solidFill>
                  <a:srgbClr val="FF0000"/>
                </a:solidFill>
                <a:latin typeface="方正大黑简体" panose="02010601030101010101" charset="-122"/>
                <a:ea typeface="方正大黑简体" panose="02010601030101010101" charset="-122"/>
                <a:cs typeface="方正大黑简体" panose="02010601030101010101" charset="-122"/>
              </a:rPr>
              <a:t>无节流器生产积液井</a:t>
            </a:r>
            <a:r>
              <a:rPr lang="zh-CN" altLang="en-US" sz="1700" dirty="0">
                <a:solidFill>
                  <a:schemeClr val="tx1"/>
                </a:solidFill>
                <a:latin typeface="方正大黑简体" panose="02010601030101010101" charset="-122"/>
                <a:ea typeface="方正大黑简体" panose="02010601030101010101" charset="-122"/>
                <a:cs typeface="方正大黑简体" panose="02010601030101010101" charset="-122"/>
              </a:rPr>
              <a:t>根据积液程度提出措施建议：实施</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探液</a:t>
            </a:r>
            <a:r>
              <a:rPr lang="zh-CN" altLang="en-US" sz="1700" noProof="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面测试井</a:t>
            </a:r>
            <a:r>
              <a:rPr lang="en-US" altLang="zh-CN" sz="1700" noProof="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75</a:t>
            </a:r>
            <a:r>
              <a:rPr lang="zh-CN" altLang="en-US" sz="1700" noProof="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口；实施主体泡排，辅助间歇生产井</a:t>
            </a:r>
            <a:r>
              <a:rPr lang="en-US" altLang="zh-CN" sz="1700" noProof="0">
                <a:ln>
                  <a:noFill/>
                </a:ln>
                <a:solidFill>
                  <a:srgbClr val="FF0000"/>
                </a:solidFill>
                <a:effectLst/>
                <a:uLnTx/>
                <a:uFillTx/>
                <a:latin typeface="方正大黑简体" panose="02010601030101010101" charset="-122"/>
                <a:ea typeface="方正大黑简体" panose="02010601030101010101" charset="-122"/>
                <a:cs typeface="方正大黑简体" panose="02010601030101010101" charset="-122"/>
                <a:sym typeface="+mn-ea"/>
              </a:rPr>
              <a:t>19</a:t>
            </a:r>
            <a:r>
              <a:rPr lang="zh-CN" altLang="en-US" sz="1700" noProof="0">
                <a:ln>
                  <a:noFill/>
                </a:ln>
                <a:effectLst/>
                <a:uLnTx/>
                <a:uFillTx/>
                <a:latin typeface="方正大黑简体" panose="02010601030101010101" charset="-122"/>
                <a:ea typeface="方正大黑简体" panose="02010601030101010101" charset="-122"/>
                <a:cs typeface="方正大黑简体" panose="02010601030101010101" charset="-122"/>
                <a:sym typeface="+mn-ea"/>
              </a:rPr>
              <a:t>口；实施</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速度管柱井</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6</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口，实施柱塞井</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33</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口、实施气举复产井</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4</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口、实施同步回转压缩机井</a:t>
            </a:r>
            <a:r>
              <a:rPr lang="en-US" altLang="zh-CN" sz="1700" dirty="0">
                <a:solidFill>
                  <a:srgbClr val="FF0000"/>
                </a:solidFill>
                <a:latin typeface="方正大黑简体" panose="02010601030101010101" charset="-122"/>
                <a:ea typeface="方正大黑简体" panose="02010601030101010101" charset="-122"/>
                <a:cs typeface="方正大黑简体" panose="02010601030101010101" charset="-122"/>
                <a:sym typeface="+mn-ea"/>
              </a:rPr>
              <a:t>7</a:t>
            </a:r>
            <a:r>
              <a:rPr lang="zh-CN" altLang="en-US" sz="1700" dirty="0">
                <a:latin typeface="方正大黑简体" panose="02010601030101010101" charset="-122"/>
                <a:ea typeface="方正大黑简体" panose="02010601030101010101" charset="-122"/>
                <a:cs typeface="方正大黑简体" panose="02010601030101010101" charset="-122"/>
                <a:sym typeface="+mn-ea"/>
              </a:rPr>
              <a:t>口。</a:t>
            </a:r>
            <a:endParaRPr lang="zh-CN" altLang="en-US" sz="1700" noProof="0" dirty="0">
              <a:ln>
                <a:noFill/>
              </a:ln>
              <a:solidFill>
                <a:srgbClr val="000000"/>
              </a:solidFill>
              <a:effectLst/>
              <a:uLnTx/>
              <a:uFillTx/>
              <a:latin typeface="方正大黑简体" panose="02010601030101010101" charset="-122"/>
              <a:ea typeface="方正大黑简体" panose="02010601030101010101" charset="-122"/>
              <a:cs typeface="方正大黑简体" panose="02010601030101010101" charset="-122"/>
              <a:sym typeface="+mn-ea"/>
            </a:endParaRPr>
          </a:p>
        </p:txBody>
      </p:sp>
      <p:sp>
        <p:nvSpPr>
          <p:cNvPr id="10" name="矩形 9"/>
          <p:cNvSpPr/>
          <p:nvPr/>
        </p:nvSpPr>
        <p:spPr>
          <a:xfrm>
            <a:off x="891540" y="62230"/>
            <a:ext cx="8494395" cy="534035"/>
          </a:xfrm>
          <a:prstGeom prst="rect">
            <a:avLst/>
          </a:prstGeom>
          <a:noFill/>
        </p:spPr>
        <p:txBody>
          <a:bodyPr wrap="square">
            <a:spAutoFit/>
          </a:bodyPr>
          <a:lstStyle/>
          <a:p>
            <a:pPr indent="0" algn="just" latinLnBrk="0">
              <a:lnSpc>
                <a:spcPct val="160000"/>
              </a:lnSpc>
            </a:pP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a:t>
            </a:r>
            <a:r>
              <a:rPr lang="en-US" altLang="zh-CN" sz="1800" dirty="0">
                <a:solidFill>
                  <a:srgbClr val="FF0000"/>
                </a:solidFill>
                <a:latin typeface="方正大黑简体" panose="02010601030101010101" charset="-122"/>
                <a:ea typeface="方正大黑简体" panose="02010601030101010101" charset="-122"/>
                <a:cs typeface="方正大黑简体" panose="02010601030101010101" charset="-122"/>
              </a:rPr>
              <a:t>2</a:t>
            </a:r>
            <a:r>
              <a:rPr lang="zh-CN" altLang="en-US" sz="1800" dirty="0">
                <a:solidFill>
                  <a:srgbClr val="FF0000"/>
                </a:solidFill>
                <a:latin typeface="方正大黑简体" panose="02010601030101010101" charset="-122"/>
                <a:ea typeface="方正大黑简体" panose="02010601030101010101" charset="-122"/>
                <a:cs typeface="方正大黑简体" panose="02010601030101010101" charset="-122"/>
              </a:rPr>
              <a:t>）排水采气措施</a:t>
            </a:r>
          </a:p>
        </p:txBody>
      </p:sp>
      <p:graphicFrame>
        <p:nvGraphicFramePr>
          <p:cNvPr id="6" name="表格 5"/>
          <p:cNvGraphicFramePr/>
          <p:nvPr/>
        </p:nvGraphicFramePr>
        <p:xfrm>
          <a:off x="690880" y="2372995"/>
          <a:ext cx="7812000" cy="2641990"/>
        </p:xfrm>
        <a:graphic>
          <a:graphicData uri="http://schemas.openxmlformats.org/drawingml/2006/table">
            <a:tbl>
              <a:tblPr firstRow="1" bandRow="1">
                <a:tableStyleId>{5C22544A-7EE6-4342-B048-85BDC9FD1C3A}</a:tableStyleId>
              </a:tblPr>
              <a:tblGrid>
                <a:gridCol w="1512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gridCol w="1259840">
                  <a:extLst>
                    <a:ext uri="{9D8B030D-6E8A-4147-A177-3AD203B41FA5}">
                      <a16:colId xmlns:a16="http://schemas.microsoft.com/office/drawing/2014/main" val="20003"/>
                    </a:ext>
                  </a:extLst>
                </a:gridCol>
                <a:gridCol w="126016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tblGrid>
              <a:tr h="576000">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措施类型</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井数</a:t>
                      </a:r>
                    </a:p>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（口）</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目前套压</a:t>
                      </a:r>
                    </a:p>
                    <a:p>
                      <a:pPr indent="0" algn="ctr">
                        <a:buNone/>
                      </a:pPr>
                      <a:r>
                        <a:rPr lang="zh-CN" sz="12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rPr>
                        <a:t>（MPa）</a:t>
                      </a:r>
                      <a:endParaRPr lang="zh-CN" altLang="en-US" sz="1200" b="0">
                        <a:solidFill>
                          <a:srgbClr val="000000"/>
                        </a:solidFill>
                        <a:latin typeface="方正黑体简体" panose="02010601030101010101" pitchFamily="2" charset="-122"/>
                        <a:ea typeface="方正黑体简体" panose="02010601030101010101" pitchFamily="2" charset="-122"/>
                        <a:cs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目前日产</a:t>
                      </a:r>
                    </a:p>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（万方）</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目前累产</a:t>
                      </a:r>
                    </a:p>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（万方）</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已实施</a:t>
                      </a:r>
                    </a:p>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（口）</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DDAF7"/>
                    </a:solidFill>
                  </a:tcPr>
                </a:tc>
                <a:extLst>
                  <a:ext uri="{0D108BD9-81ED-4DB2-BD59-A6C34878D82A}">
                    <a16:rowId xmlns:a16="http://schemas.microsoft.com/office/drawing/2014/main" val="10000"/>
                  </a:ext>
                </a:extLst>
              </a:tr>
              <a:tr h="295200">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探液面测试</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75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11.50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0.19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1420.17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200">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泡排、辅助间歇</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19</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10.95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1023.16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3</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速度管柱</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12.81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a:t>
                      </a:r>
                      <a:r>
                        <a:rPr lang="en-US" altLang="zh-CN" sz="1200" b="0">
                          <a:solidFill>
                            <a:srgbClr val="000000"/>
                          </a:solidFill>
                          <a:latin typeface="方正黑体简体" panose="02010601030101010101" pitchFamily="2" charset="-122"/>
                          <a:ea typeface="方正黑体简体" panose="02010601030101010101" pitchFamily="2" charset="-122"/>
                        </a:rPr>
                        <a:t>23</a:t>
                      </a:r>
                      <a:r>
                        <a:rPr lang="zh-CN" sz="1200" b="0">
                          <a:solidFill>
                            <a:srgbClr val="000000"/>
                          </a:solidFill>
                          <a:latin typeface="方正黑体简体" panose="02010601030101010101" pitchFamily="2" charset="-122"/>
                          <a:ea typeface="方正黑体简体" panose="02010601030101010101" pitchFamily="2" charset="-122"/>
                        </a:rPr>
                        <a:t>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770.17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5275">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柱塞气举</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33</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15.08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a:t>
                      </a:r>
                      <a:r>
                        <a:rPr lang="en-US" altLang="zh-CN" sz="1200" b="0">
                          <a:solidFill>
                            <a:srgbClr val="000000"/>
                          </a:solidFill>
                          <a:latin typeface="方正黑体简体" panose="02010601030101010101" pitchFamily="2" charset="-122"/>
                          <a:ea typeface="方正黑体简体" panose="02010601030101010101" pitchFamily="2" charset="-122"/>
                        </a:rPr>
                        <a:t>18</a:t>
                      </a:r>
                      <a:r>
                        <a:rPr lang="zh-CN" sz="1200" b="0">
                          <a:solidFill>
                            <a:srgbClr val="000000"/>
                          </a:solidFill>
                          <a:latin typeface="方正黑体简体" panose="02010601030101010101" pitchFamily="2" charset="-122"/>
                          <a:ea typeface="方正黑体简体" panose="02010601030101010101" pitchFamily="2" charset="-122"/>
                        </a:rPr>
                        <a:t>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891.82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640">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气举复产</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12.15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0.07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1698.57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00">
                <a:tc>
                  <a:txBody>
                    <a:bodyPr/>
                    <a:lstStyle/>
                    <a:p>
                      <a:pPr indent="0" algn="ctr">
                        <a:buNone/>
                      </a:pPr>
                      <a:r>
                        <a:rPr lang="zh-CN" sz="1200" b="0">
                          <a:solidFill>
                            <a:srgbClr val="000000"/>
                          </a:solidFill>
                          <a:latin typeface="方正黑体简体" panose="02010601030101010101" pitchFamily="2" charset="-122"/>
                          <a:ea typeface="方正黑体简体" panose="02010601030101010101" pitchFamily="2" charset="-122"/>
                        </a:rPr>
                        <a:t>同步回转压缩机</a:t>
                      </a:r>
                      <a:endParaRPr lang="zh-CN" altLang="en-US" sz="1200" b="0">
                        <a:solidFill>
                          <a:srgbClr val="000000"/>
                        </a:solidFill>
                        <a:latin typeface="方正黑体简体" panose="02010601030101010101" pitchFamily="2" charset="-122"/>
                        <a:ea typeface="方正黑体简体" panose="02010601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7</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8.01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0.13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1272.43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5200">
                <a:tc>
                  <a:txBody>
                    <a:bodyPr/>
                    <a:lstStyle/>
                    <a:p>
                      <a:pPr indent="0" algn="ctr">
                        <a:buNone/>
                      </a:pPr>
                      <a:r>
                        <a:rPr lang="zh-CN" altLang="en-US" sz="1200" b="0">
                          <a:solidFill>
                            <a:srgbClr val="000000"/>
                          </a:solidFill>
                          <a:latin typeface="方正黑体简体" panose="02010601030101010101" pitchFamily="2" charset="-122"/>
                          <a:ea typeface="方正黑体简体" panose="02010601030101010101" pitchFamily="2" charset="-122"/>
                        </a:rPr>
                        <a:t>总计</a:t>
                      </a:r>
                      <a:r>
                        <a:rPr lang="en-US" altLang="zh-CN" sz="1200" b="0">
                          <a:solidFill>
                            <a:srgbClr val="000000"/>
                          </a:solidFill>
                          <a:latin typeface="方正黑体简体" panose="02010601030101010101" pitchFamily="2" charset="-122"/>
                          <a:ea typeface="方正黑体简体" panose="02010601030101010101" pitchFamily="2" charset="-122"/>
                        </a:rPr>
                        <a:t>/</a:t>
                      </a:r>
                      <a:r>
                        <a:rPr lang="zh-CN" altLang="en-US" sz="1200" b="0">
                          <a:solidFill>
                            <a:srgbClr val="000000"/>
                          </a:solidFill>
                          <a:latin typeface="方正黑体简体" panose="02010601030101010101" pitchFamily="2" charset="-122"/>
                          <a:ea typeface="方正黑体简体" panose="02010601030101010101" pitchFamily="2" charset="-122"/>
                        </a:rPr>
                        <a:t>平均</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144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12.66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0.21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1232.99 </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ClrTx/>
                        <a:buSzTx/>
                        <a:buFontTx/>
                        <a:buNone/>
                      </a:pPr>
                      <a:r>
                        <a:rPr lang="zh-CN" sz="1200" b="0">
                          <a:solidFill>
                            <a:srgbClr val="000000"/>
                          </a:solidFill>
                          <a:latin typeface="方正黑体简体" panose="02010601030101010101" pitchFamily="2" charset="-122"/>
                          <a:ea typeface="方正黑体简体" panose="02010601030101010101" pitchFamily="2" charset="-122"/>
                        </a:rPr>
                        <a:t>18</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 name="矩形 6"/>
          <p:cNvSpPr>
            <a:spLocks noChangeArrowheads="1"/>
          </p:cNvSpPr>
          <p:nvPr/>
        </p:nvSpPr>
        <p:spPr bwMode="auto">
          <a:xfrm>
            <a:off x="690880" y="2072005"/>
            <a:ext cx="7452360"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pPr algn="ctr" eaLnBrk="0" fontAlgn="base" hangingPunct="0">
              <a:spcBef>
                <a:spcPct val="50000"/>
              </a:spcBef>
              <a:spcAft>
                <a:spcPct val="0"/>
              </a:spcAft>
            </a:pPr>
            <a:r>
              <a:rPr kumimoji="1" lang="zh-CN" altLang="en-US" sz="1400">
                <a:solidFill>
                  <a:srgbClr val="0000FF"/>
                </a:solidFill>
                <a:latin typeface="华文新魏" panose="02010800040101010101" pitchFamily="2" charset="-122"/>
                <a:ea typeface="华文新魏" panose="02010800040101010101" pitchFamily="2" charset="-122"/>
                <a:cs typeface="Times New Roman" panose="02020603050405020304" pitchFamily="18" charset="0"/>
              </a:rPr>
              <a:t>排水采气措施建议统计表</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70e0384-9db6-4edb-8d07-27e92a0d87a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cc6750f-d96b-4523-9718-560c6c3210b9}"/>
</p:tagLst>
</file>

<file path=ppt/theme/theme1.xml><?xml version="1.0" encoding="utf-8"?>
<a:theme xmlns:a="http://schemas.openxmlformats.org/drawingml/2006/main" name="2_自定义设计方案">
  <a:themeElements>
    <a:clrScheme name="123">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长庆油田工作汇报">
      <a:majorFont>
        <a:latin typeface="方正小标宋简体"/>
        <a:ea typeface="方正小标宋简体"/>
        <a:cs typeface=""/>
      </a:majorFont>
      <a:minorFont>
        <a:latin typeface="方正大黑简体"/>
        <a:ea typeface="方正黑体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1581</TotalTime>
  <Words>13683</Words>
  <Application>Microsoft Office PowerPoint</Application>
  <PresentationFormat>全屏显示(16:9)</PresentationFormat>
  <Paragraphs>3073</Paragraphs>
  <Slides>105</Slides>
  <Notes>21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105</vt:i4>
      </vt:variant>
    </vt:vector>
  </HeadingPairs>
  <TitlesOfParts>
    <vt:vector size="124" baseType="lpstr">
      <vt:lpstr>等线</vt:lpstr>
      <vt:lpstr>方正大黑简体</vt:lpstr>
      <vt:lpstr>方正黑体简体</vt:lpstr>
      <vt:lpstr>方正小标宋简体</vt:lpstr>
      <vt:lpstr>黑体</vt:lpstr>
      <vt:lpstr>华文新魏</vt:lpstr>
      <vt:lpstr>楷体</vt:lpstr>
      <vt:lpstr>楷体_GB2312</vt:lpstr>
      <vt:lpstr>宋体</vt:lpstr>
      <vt:lpstr>微软雅黑</vt:lpstr>
      <vt:lpstr>Arial</vt:lpstr>
      <vt:lpstr>Cambria</vt:lpstr>
      <vt:lpstr>Tahoma</vt:lpstr>
      <vt:lpstr>Times New Roman</vt:lpstr>
      <vt:lpstr>Wingdings</vt:lpstr>
      <vt:lpstr>2_自定义设计方案</vt:lpstr>
      <vt:lpstr>公式</vt:lpstr>
      <vt:lpstr>Equation</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刘浩</dc:creator>
  <cp:lastModifiedBy>zgwang</cp:lastModifiedBy>
  <cp:revision>943</cp:revision>
  <cp:lastPrinted>2021-12-07T07:12:00Z</cp:lastPrinted>
  <dcterms:created xsi:type="dcterms:W3CDTF">2021-12-20T10:49:00Z</dcterms:created>
  <dcterms:modified xsi:type="dcterms:W3CDTF">2022-09-07T04:58:36Z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